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hrnuXyZEmJSn27p8+nr/X5QACB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customschemas.google.com/relationships/presentationmetadata" Target="metadata"/><Relationship Id="rId47" Type="http://schemas.openxmlformats.org/officeDocument/2006/relationships/slide" Target="slides/slide43.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d8534cb461_3_16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d8534cb461_3_1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14b17cc123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14b17cc12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628a8c5124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628a8c512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garden example shows a house with a front sidewalk. The species are very short to account for sidewalks and walking paths, where plants need to be less than 2ft tall to prevent from flopping over into walkways. </a:t>
            </a:r>
            <a:r>
              <a:rPr lang="en-US">
                <a:solidFill>
                  <a:schemeClr val="dk1"/>
                </a:solidFill>
              </a:rPr>
              <a:t>The species in this design don’t spread very much and aren’t known to “take over” gardens.</a:t>
            </a:r>
            <a:r>
              <a:rPr lang="en-US"/>
              <a:t> It’s planted in a more natural design style with plants mixed up and not in pure groups–this style takes into account plants spreading or dying. The species that were not chosen are as important as the ones that were. Sweet Joe Pye Weed? Too tall for this situation. Big Leaf Aster or Zig Zag Goldenrod? Spread too much and would take over the more conservative species. Every location needs to be carefully considered, and a front yard or boulevard garden probably needs to be as short and </a:t>
            </a:r>
            <a:r>
              <a:rPr lang="en-US"/>
              <a:t>intentional looking as possible. The plants that weren’t chosen might do better in a backyard wild garden or a woodland restoration project.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62c67fe1f1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62c67fe1f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This garden example shows a house with a sunny  backyard. The species are tall and known to spread, which this person wants because they want lower-maintenance plants that can outcompete smaller weeds. The species in this design spread a lot by seed. It’s planted in a more natural design style with plants mixed up and not in pure groups–this style takes into account plants spreading or dying. The species that were not chosen are as important as the ones that were. Prairie smoke or Pasque Flower? Too small and would get crowded out in a few years. Every location needs to be carefully considered, and a backyard is a great place for putting in a garden that can be as tall and wild as you want it. These plants also might do well in a garden that doesn’t have as careful of site preparation, and might survive among lawn grass.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d4b5e66761_2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d4b5e66761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d8534cb461_3_5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1d8534cb461_3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1d8534cb461_3_6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1d8534cb461_3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1d8534cb461_3_1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1d8534cb461_3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1e653365c3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1e653365c3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g1d8534cb461_3_15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1" name="Google Shape;1681;g1d8534cb461_3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215a030472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2" name="Google Shape;1742;g215a03047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a5d8040f29_0_2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a5d8040f29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11380abe82f_1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11380abe82f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g11380abe82f_1_5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5" name="Google Shape;1915;g11380abe82f_1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11380abe82f_1_8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3" name="Google Shape;1963;g11380abe82f_1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11380abe82f_1_10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11380abe82f_1_1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5" name="Shape 2085"/>
        <p:cNvGrpSpPr/>
        <p:nvPr/>
      </p:nvGrpSpPr>
      <p:grpSpPr>
        <a:xfrm>
          <a:off x="0" y="0"/>
          <a:ext cx="0" cy="0"/>
          <a:chOff x="0" y="0"/>
          <a:chExt cx="0" cy="0"/>
        </a:xfrm>
      </p:grpSpPr>
      <p:sp>
        <p:nvSpPr>
          <p:cNvPr id="2086" name="Google Shape;2086;g15ab1e47db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7" name="Google Shape;2087;g15ab1e47d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1d4b5e66761_2_19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3" name="Google Shape;2223;g1d4b5e66761_2_1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g1d4b5e66761_2_2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8" name="Google Shape;2328;g1d4b5e66761_2_2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7" name="Shape 2447"/>
        <p:cNvGrpSpPr/>
        <p:nvPr/>
      </p:nvGrpSpPr>
      <p:grpSpPr>
        <a:xfrm>
          <a:off x="0" y="0"/>
          <a:ext cx="0" cy="0"/>
          <a:chOff x="0" y="0"/>
          <a:chExt cx="0" cy="0"/>
        </a:xfrm>
      </p:grpSpPr>
      <p:sp>
        <p:nvSpPr>
          <p:cNvPr id="2448" name="Google Shape;2448;g1d4b5e66761_2_26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49" name="Google Shape;2449;g1d4b5e66761_2_2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g1d4b5e66761_2_37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4" name="Google Shape;2534;g1d4b5e66761_2_3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1" name="Shape 2611"/>
        <p:cNvGrpSpPr/>
        <p:nvPr/>
      </p:nvGrpSpPr>
      <p:grpSpPr>
        <a:xfrm>
          <a:off x="0" y="0"/>
          <a:ext cx="0" cy="0"/>
          <a:chOff x="0" y="0"/>
          <a:chExt cx="0" cy="0"/>
        </a:xfrm>
      </p:grpSpPr>
      <p:sp>
        <p:nvSpPr>
          <p:cNvPr id="2612" name="Google Shape;2612;g1d4b5e66761_2_29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13" name="Google Shape;2613;g1d4b5e66761_2_2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d8534cb461_3_18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d8534cb461_3_1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2" name="Shape 2692"/>
        <p:cNvGrpSpPr/>
        <p:nvPr/>
      </p:nvGrpSpPr>
      <p:grpSpPr>
        <a:xfrm>
          <a:off x="0" y="0"/>
          <a:ext cx="0" cy="0"/>
          <a:chOff x="0" y="0"/>
          <a:chExt cx="0" cy="0"/>
        </a:xfrm>
      </p:grpSpPr>
      <p:sp>
        <p:nvSpPr>
          <p:cNvPr id="2693" name="Google Shape;2693;g1d4b5e66761_2_32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4" name="Google Shape;2694;g1d4b5e66761_2_3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7" name="Shape 2777"/>
        <p:cNvGrpSpPr/>
        <p:nvPr/>
      </p:nvGrpSpPr>
      <p:grpSpPr>
        <a:xfrm>
          <a:off x="0" y="0"/>
          <a:ext cx="0" cy="0"/>
          <a:chOff x="0" y="0"/>
          <a:chExt cx="0" cy="0"/>
        </a:xfrm>
      </p:grpSpPr>
      <p:sp>
        <p:nvSpPr>
          <p:cNvPr id="2778" name="Google Shape;2778;g1d4b5e66761_2_40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9" name="Google Shape;2779;g1d4b5e66761_2_4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g1d4b5e66761_2_4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81" name="Google Shape;2881;g1d4b5e66761_2_4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1d4b5e66761_2_4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37" name="Google Shape;2937;g1d4b5e66761_2_4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2" name="Shape 3012"/>
        <p:cNvGrpSpPr/>
        <p:nvPr/>
      </p:nvGrpSpPr>
      <p:grpSpPr>
        <a:xfrm>
          <a:off x="0" y="0"/>
          <a:ext cx="0" cy="0"/>
          <a:chOff x="0" y="0"/>
          <a:chExt cx="0" cy="0"/>
        </a:xfrm>
      </p:grpSpPr>
      <p:sp>
        <p:nvSpPr>
          <p:cNvPr id="3013" name="Google Shape;3013;g1d4b5e66761_2_44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4" name="Google Shape;3014;g1d4b5e66761_2_4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8" name="Shape 3078"/>
        <p:cNvGrpSpPr/>
        <p:nvPr/>
      </p:nvGrpSpPr>
      <p:grpSpPr>
        <a:xfrm>
          <a:off x="0" y="0"/>
          <a:ext cx="0" cy="0"/>
          <a:chOff x="0" y="0"/>
          <a:chExt cx="0" cy="0"/>
        </a:xfrm>
      </p:grpSpPr>
      <p:sp>
        <p:nvSpPr>
          <p:cNvPr id="3079" name="Google Shape;3079;g1d56f95f2a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0" name="Google Shape;3080;g1d56f95f2a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6" name="Shape 3086"/>
        <p:cNvGrpSpPr/>
        <p:nvPr/>
      </p:nvGrpSpPr>
      <p:grpSpPr>
        <a:xfrm>
          <a:off x="0" y="0"/>
          <a:ext cx="0" cy="0"/>
          <a:chOff x="0" y="0"/>
          <a:chExt cx="0" cy="0"/>
        </a:xfrm>
      </p:grpSpPr>
      <p:sp>
        <p:nvSpPr>
          <p:cNvPr id="3087" name="Google Shape;3087;g1d8534cb461_0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8" name="Google Shape;3088;g1d8534cb461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5" name="Shape 3095"/>
        <p:cNvGrpSpPr/>
        <p:nvPr/>
      </p:nvGrpSpPr>
      <p:grpSpPr>
        <a:xfrm>
          <a:off x="0" y="0"/>
          <a:ext cx="0" cy="0"/>
          <a:chOff x="0" y="0"/>
          <a:chExt cx="0" cy="0"/>
        </a:xfrm>
      </p:grpSpPr>
      <p:sp>
        <p:nvSpPr>
          <p:cNvPr id="3096" name="Google Shape;3096;g1d56f95f2a5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97" name="Google Shape;3097;g1d56f95f2a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0" name="Shape 3200"/>
        <p:cNvGrpSpPr/>
        <p:nvPr/>
      </p:nvGrpSpPr>
      <p:grpSpPr>
        <a:xfrm>
          <a:off x="0" y="0"/>
          <a:ext cx="0" cy="0"/>
          <a:chOff x="0" y="0"/>
          <a:chExt cx="0" cy="0"/>
        </a:xfrm>
      </p:grpSpPr>
      <p:sp>
        <p:nvSpPr>
          <p:cNvPr id="3201" name="Google Shape;3201;g1d8534cb461_0_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2" name="Google Shape;3202;g1d8534cb461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7" name="Shape 3207"/>
        <p:cNvGrpSpPr/>
        <p:nvPr/>
      </p:nvGrpSpPr>
      <p:grpSpPr>
        <a:xfrm>
          <a:off x="0" y="0"/>
          <a:ext cx="0" cy="0"/>
          <a:chOff x="0" y="0"/>
          <a:chExt cx="0" cy="0"/>
        </a:xfrm>
      </p:grpSpPr>
      <p:sp>
        <p:nvSpPr>
          <p:cNvPr id="3208" name="Google Shape;3208;g1d8534cb461_0_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9" name="Google Shape;3209;g1d8534cb461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Create your garden design on this page</a:t>
            </a:r>
            <a:endParaRPr/>
          </a:p>
        </p:txBody>
      </p:sp>
      <p:sp>
        <p:nvSpPr>
          <p:cNvPr id="165" name="Google Shape;16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4" name="Shape 3214"/>
        <p:cNvGrpSpPr/>
        <p:nvPr/>
      </p:nvGrpSpPr>
      <p:grpSpPr>
        <a:xfrm>
          <a:off x="0" y="0"/>
          <a:ext cx="0" cy="0"/>
          <a:chOff x="0" y="0"/>
          <a:chExt cx="0" cy="0"/>
        </a:xfrm>
      </p:grpSpPr>
      <p:sp>
        <p:nvSpPr>
          <p:cNvPr id="3215" name="Google Shape;3215;g1d8534cb461_0_2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16" name="Google Shape;3216;g1d8534cb461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1" name="Shape 3221"/>
        <p:cNvGrpSpPr/>
        <p:nvPr/>
      </p:nvGrpSpPr>
      <p:grpSpPr>
        <a:xfrm>
          <a:off x="0" y="0"/>
          <a:ext cx="0" cy="0"/>
          <a:chOff x="0" y="0"/>
          <a:chExt cx="0" cy="0"/>
        </a:xfrm>
      </p:grpSpPr>
      <p:sp>
        <p:nvSpPr>
          <p:cNvPr id="3222" name="Google Shape;3222;g1d8534cb461_3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3" name="Google Shape;3223;g1d8534cb461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8" name="Shape 3228"/>
        <p:cNvGrpSpPr/>
        <p:nvPr/>
      </p:nvGrpSpPr>
      <p:grpSpPr>
        <a:xfrm>
          <a:off x="0" y="0"/>
          <a:ext cx="0" cy="0"/>
          <a:chOff x="0" y="0"/>
          <a:chExt cx="0" cy="0"/>
        </a:xfrm>
      </p:grpSpPr>
      <p:sp>
        <p:nvSpPr>
          <p:cNvPr id="3229" name="Google Shape;3229;g1d8534cb461_0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0" name="Google Shape;3230;g1d8534cb461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5" name="Shape 3235"/>
        <p:cNvGrpSpPr/>
        <p:nvPr/>
      </p:nvGrpSpPr>
      <p:grpSpPr>
        <a:xfrm>
          <a:off x="0" y="0"/>
          <a:ext cx="0" cy="0"/>
          <a:chOff x="0" y="0"/>
          <a:chExt cx="0" cy="0"/>
        </a:xfrm>
      </p:grpSpPr>
      <p:sp>
        <p:nvSpPr>
          <p:cNvPr id="3236" name="Google Shape;3236;g1d8534cb461_0_2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7" name="Google Shape;3237;g1d8534cb461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3d6d687eb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3d6d687e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c46b54fe2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c46b54fe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d47d1f26b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d47d1f26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28a8c5124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2628a8c5124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ccd9fff11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ccd9fff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 name="Google Shape;13;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4" name="Google Shape;14;p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 name="Google Shape;15;p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 name="Google Shape;16;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p12"/>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71" name="Google Shape;71;p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3"/>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77" name="Google Shape;77;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0" name="Google Shape;20;p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 name="Google Shape;21;p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 name="Google Shape;22;p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26" name="Google Shape;26;p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 name="Google Shape;27;p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 name="Google Shape;28;p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 name="Google Shape;31;p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32" name="Google Shape;32;p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33" name="Google Shape;33;p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 name="Google Shape;34;p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 name="Google Shape;35;p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 name="Google Shape;38;p7"/>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39" name="Google Shape;39;p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0" name="Google Shape;40;p7"/>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1" name="Google Shape;41;p7"/>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2" name="Google Shape;42;p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 name="Google Shape;43;p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 name="Google Shape;47;p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 name="Google Shape;52;p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57" name="Google Shape;57;p1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58" name="Google Shape;58;p1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11"/>
          <p:cNvSpPr/>
          <p:nvPr>
            <p:ph idx="2" type="pic"/>
          </p:nvPr>
        </p:nvSpPr>
        <p:spPr>
          <a:xfrm>
            <a:off x="1792288" y="612775"/>
            <a:ext cx="5486400" cy="4114800"/>
          </a:xfrm>
          <a:prstGeom prst="rect">
            <a:avLst/>
          </a:prstGeom>
          <a:noFill/>
          <a:ln>
            <a:noFill/>
          </a:ln>
        </p:spPr>
      </p:sp>
      <p:sp>
        <p:nvSpPr>
          <p:cNvPr id="64" name="Google Shape;64;p1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5" name="Google Shape;65;p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 name="Google Shape;7;p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hyperlink" Target="http://www.blazingstargardens.com" TargetMode="External"/><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 Id="rId15" Type="http://schemas.openxmlformats.org/officeDocument/2006/relationships/image" Target="../media/image21.png"/><Relationship Id="rId14" Type="http://schemas.openxmlformats.org/officeDocument/2006/relationships/image" Target="../media/image12.png"/><Relationship Id="rId16"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20" Type="http://schemas.openxmlformats.org/officeDocument/2006/relationships/image" Target="../media/image49.png"/><Relationship Id="rId21" Type="http://schemas.openxmlformats.org/officeDocument/2006/relationships/image" Target="../media/image3.png"/><Relationship Id="rId11" Type="http://schemas.openxmlformats.org/officeDocument/2006/relationships/image" Target="../media/image18.png"/><Relationship Id="rId10" Type="http://schemas.openxmlformats.org/officeDocument/2006/relationships/image" Target="../media/image11.png"/><Relationship Id="rId13" Type="http://schemas.openxmlformats.org/officeDocument/2006/relationships/image" Target="../media/image13.png"/><Relationship Id="rId12" Type="http://schemas.openxmlformats.org/officeDocument/2006/relationships/image" Target="../media/image16.png"/><Relationship Id="rId15" Type="http://schemas.openxmlformats.org/officeDocument/2006/relationships/image" Target="../media/image30.png"/><Relationship Id="rId14" Type="http://schemas.openxmlformats.org/officeDocument/2006/relationships/image" Target="../media/image12.png"/><Relationship Id="rId17" Type="http://schemas.openxmlformats.org/officeDocument/2006/relationships/image" Target="../media/image38.png"/><Relationship Id="rId16" Type="http://schemas.openxmlformats.org/officeDocument/2006/relationships/image" Target="../media/image24.png"/><Relationship Id="rId19" Type="http://schemas.openxmlformats.org/officeDocument/2006/relationships/image" Target="../media/image46.png"/><Relationship Id="rId18"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slide" Target="/ppt/slides/slide4.xml"/><Relationship Id="rId4" Type="http://schemas.openxmlformats.org/officeDocument/2006/relationships/image" Target="../media/image122.pn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20" Type="http://schemas.openxmlformats.org/officeDocument/2006/relationships/hyperlink" Target="https://www.blazingstargardens.com/plants/p/bradburys-monarda-monarda-bradburiana" TargetMode="External"/><Relationship Id="rId22" Type="http://schemas.openxmlformats.org/officeDocument/2006/relationships/image" Target="../media/image51.png"/><Relationship Id="rId21" Type="http://schemas.openxmlformats.org/officeDocument/2006/relationships/image" Target="../media/image11.png"/><Relationship Id="rId24" Type="http://schemas.openxmlformats.org/officeDocument/2006/relationships/hyperlink" Target="https://www.blazingstargardens.com/plants/p/orange-coneflower-rudbeckia-fulgida" TargetMode="External"/><Relationship Id="rId23" Type="http://schemas.openxmlformats.org/officeDocument/2006/relationships/hyperlink" Target="https://www.blazingstargardens.com/plants/p/wood-betony-pedicularis-canadensis" TargetMode="External"/><Relationship Id="rId25" Type="http://schemas.openxmlformats.org/officeDocument/2006/relationships/image" Target="../media/image13.png"/><Relationship Id="rId11" Type="http://schemas.openxmlformats.org/officeDocument/2006/relationships/hyperlink" Target="https://www.blazingstargardens.com/plants/p/ivory-sedge-carex-eburnea" TargetMode="External"/><Relationship Id="rId10" Type="http://schemas.openxmlformats.org/officeDocument/2006/relationships/image" Target="../media/image34.png"/><Relationship Id="rId13" Type="http://schemas.openxmlformats.org/officeDocument/2006/relationships/image" Target="../media/image24.png"/><Relationship Id="rId12" Type="http://schemas.openxmlformats.org/officeDocument/2006/relationships/hyperlink" Target="https://www.blazingstargardens.com/plants/p/ivory-sedge-carex-eburnea" TargetMode="External"/><Relationship Id="rId15" Type="http://schemas.openxmlformats.org/officeDocument/2006/relationships/image" Target="../media/image30.png"/><Relationship Id="rId14" Type="http://schemas.openxmlformats.org/officeDocument/2006/relationships/hyperlink" Target="https://www.blazingstargardens.com/plants/p/cardinal-flower-lobelia-cardinalis" TargetMode="External"/><Relationship Id="rId17" Type="http://schemas.openxmlformats.org/officeDocument/2006/relationships/hyperlink" Target="https://www.blazingstargardens.com/plants/p/star-sedge-carex-radiata" TargetMode="External"/><Relationship Id="rId16" Type="http://schemas.openxmlformats.org/officeDocument/2006/relationships/hyperlink" Target="https://www.blazingstargardens.com/plants/p/star-sedge-carex-radiata" TargetMode="External"/><Relationship Id="rId19" Type="http://schemas.openxmlformats.org/officeDocument/2006/relationships/hyperlink" Target="https://www.blazingstargardens.com/plants/p/harebell-campanula-rotundifolia" TargetMode="External"/><Relationship Id="rId1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6.png"/><Relationship Id="rId4" Type="http://schemas.openxmlformats.org/officeDocument/2006/relationships/image" Target="../media/image2.png"/><Relationship Id="rId9" Type="http://schemas.openxmlformats.org/officeDocument/2006/relationships/hyperlink" Target="https://www.blazingstargardens.com/plants/p/wild-blue-phlox-phlox-divaricata" TargetMode="External"/><Relationship Id="rId5" Type="http://schemas.openxmlformats.org/officeDocument/2006/relationships/image" Target="../media/image133.png"/><Relationship Id="rId6" Type="http://schemas.openxmlformats.org/officeDocument/2006/relationships/image" Target="../media/image25.png"/><Relationship Id="rId7" Type="http://schemas.openxmlformats.org/officeDocument/2006/relationships/hyperlink" Target="https://www.blazingstargardens.com/plants/p/jacobs-ladder-polemonium-reptans" TargetMode="External"/><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20" Type="http://schemas.openxmlformats.org/officeDocument/2006/relationships/hyperlink" Target="https://www.blazingstargardens.com/plants/p/compass-plant-silphium-laciniatum" TargetMode="External"/><Relationship Id="rId22" Type="http://schemas.openxmlformats.org/officeDocument/2006/relationships/image" Target="../media/image97.png"/><Relationship Id="rId21" Type="http://schemas.openxmlformats.org/officeDocument/2006/relationships/image" Target="../media/image86.png"/><Relationship Id="rId24" Type="http://schemas.openxmlformats.org/officeDocument/2006/relationships/hyperlink" Target="https://www.blazingstargardens.com/plants/p/rattlesnake-master-eryngium-yuccifolium" TargetMode="External"/><Relationship Id="rId23" Type="http://schemas.openxmlformats.org/officeDocument/2006/relationships/image" Target="../media/image120.png"/><Relationship Id="rId26" Type="http://schemas.openxmlformats.org/officeDocument/2006/relationships/hyperlink" Target="https://www.blazingstargardens.com/plants/p/heart-leaved-golden-alexanders-zizia-aptera" TargetMode="External"/><Relationship Id="rId25" Type="http://schemas.openxmlformats.org/officeDocument/2006/relationships/hyperlink" Target="https://www.blazingstargardens.com/plants/p/white-wild-indigo-baptisia-alba" TargetMode="External"/><Relationship Id="rId11" Type="http://schemas.openxmlformats.org/officeDocument/2006/relationships/image" Target="../media/image43.png"/><Relationship Id="rId10" Type="http://schemas.openxmlformats.org/officeDocument/2006/relationships/hyperlink" Target="https://www.blazingstargardens.com/plants/p/grey-goldenrod-solidago-nemoralis" TargetMode="External"/><Relationship Id="rId13" Type="http://schemas.openxmlformats.org/officeDocument/2006/relationships/image" Target="../media/image73.png"/><Relationship Id="rId12" Type="http://schemas.openxmlformats.org/officeDocument/2006/relationships/image" Target="../media/image59.png"/><Relationship Id="rId15" Type="http://schemas.openxmlformats.org/officeDocument/2006/relationships/image" Target="../media/image56.png"/><Relationship Id="rId14" Type="http://schemas.openxmlformats.org/officeDocument/2006/relationships/image" Target="../media/image58.png"/><Relationship Id="rId17" Type="http://schemas.openxmlformats.org/officeDocument/2006/relationships/hyperlink" Target="https://www.blazingstargardens.com/plants/p/wild-bergamot-monarda-fistulosa" TargetMode="External"/><Relationship Id="rId16" Type="http://schemas.openxmlformats.org/officeDocument/2006/relationships/hyperlink" Target="https://www.blazingstargardens.com/plants/p/yellow-coneflower-ratibida-pinnata" TargetMode="External"/><Relationship Id="rId19" Type="http://schemas.openxmlformats.org/officeDocument/2006/relationships/hyperlink" Target="https://www.blazingstargardens.com/plants/p/prairie-blazing-star-liatris-pycnostachya" TargetMode="External"/><Relationship Id="rId18" Type="http://schemas.openxmlformats.org/officeDocument/2006/relationships/hyperlink" Target="https://www.blazingstargardens.com/plants/p/new-england-aster-aster-novae-angliae"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6.png"/><Relationship Id="rId4" Type="http://schemas.openxmlformats.org/officeDocument/2006/relationships/image" Target="../media/image132.png"/><Relationship Id="rId9" Type="http://schemas.openxmlformats.org/officeDocument/2006/relationships/image" Target="../media/image49.png"/><Relationship Id="rId5" Type="http://schemas.openxmlformats.org/officeDocument/2006/relationships/hyperlink" Target="https://www.blazingstargardens.com/plants/p/culvers-root-veronicastrum-virginicum" TargetMode="External"/><Relationship Id="rId6" Type="http://schemas.openxmlformats.org/officeDocument/2006/relationships/image" Target="../media/image18.png"/><Relationship Id="rId7" Type="http://schemas.openxmlformats.org/officeDocument/2006/relationships/hyperlink" Target="https://www.blazingstargardens.com/plants/p/marsh-milkweed-asclepias-incarnata" TargetMode="External"/><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40" Type="http://schemas.openxmlformats.org/officeDocument/2006/relationships/image" Target="../media/image49.png"/><Relationship Id="rId42" Type="http://schemas.openxmlformats.org/officeDocument/2006/relationships/hyperlink" Target="https://www.blazingstargardens.com/plants/p/butterfly-milkweed-asclepias-tuberosa" TargetMode="External"/><Relationship Id="rId41" Type="http://schemas.openxmlformats.org/officeDocument/2006/relationships/hyperlink" Target="https://www.blazingstargardens.com/plants/p/prairie-pussytoes-antennaria-neglecta" TargetMode="External"/><Relationship Id="rId44" Type="http://schemas.openxmlformats.org/officeDocument/2006/relationships/hyperlink" Target="https://www.blazingstargardens.com/plants/p/lance-leaf-coreopsis-coreopsis-lanceolata" TargetMode="External"/><Relationship Id="rId43" Type="http://schemas.openxmlformats.org/officeDocument/2006/relationships/hyperlink" Target="https://www.blazingstargardens.com/plants/p/purple-prairie-clover-dalea-purpurea" TargetMode="External"/><Relationship Id="rId46" Type="http://schemas.openxmlformats.org/officeDocument/2006/relationships/hyperlink" Target="https://www.blazingstargardens.com/plants/p/blanket-flower-gaillardia-aristata" TargetMode="External"/><Relationship Id="rId45" Type="http://schemas.openxmlformats.org/officeDocument/2006/relationships/hyperlink" Target="https://www.blazingstargardens.com/plants/p/grey-goldenrod-solidago-nemoralis" TargetMode="External"/><Relationship Id="rId48" Type="http://schemas.openxmlformats.org/officeDocument/2006/relationships/image" Target="../media/image3.png"/><Relationship Id="rId47" Type="http://schemas.openxmlformats.org/officeDocument/2006/relationships/hyperlink" Target="https://www.blazingstargardens.com/plants/p/blanket-flower-gaillardia-aristata" TargetMode="External"/><Relationship Id="rId49" Type="http://schemas.openxmlformats.org/officeDocument/2006/relationships/hyperlink" Target="https://www.blazingstargardens.com/plants/p/pale-purple-coneflower-echinacea-pallida" TargetMode="External"/><Relationship Id="rId31" Type="http://schemas.openxmlformats.org/officeDocument/2006/relationships/hyperlink" Target="https://www.blazingstargardens.com/plants/p/prairie-phlox-phlox-pilosa" TargetMode="External"/><Relationship Id="rId30" Type="http://schemas.openxmlformats.org/officeDocument/2006/relationships/image" Target="../media/image32.png"/><Relationship Id="rId33" Type="http://schemas.openxmlformats.org/officeDocument/2006/relationships/image" Target="../media/image33.png"/><Relationship Id="rId32" Type="http://schemas.openxmlformats.org/officeDocument/2006/relationships/image" Target="../media/image1.png"/><Relationship Id="rId35" Type="http://schemas.openxmlformats.org/officeDocument/2006/relationships/image" Target="../media/image38.png"/><Relationship Id="rId34" Type="http://schemas.openxmlformats.org/officeDocument/2006/relationships/hyperlink" Target="https://www.blazingstargardens.com/plants/p/harebell-campanula-rotundifolia" TargetMode="External"/><Relationship Id="rId37" Type="http://schemas.openxmlformats.org/officeDocument/2006/relationships/image" Target="../media/image36.png"/><Relationship Id="rId36" Type="http://schemas.openxmlformats.org/officeDocument/2006/relationships/image" Target="../media/image4.png"/><Relationship Id="rId39" Type="http://schemas.openxmlformats.org/officeDocument/2006/relationships/image" Target="../media/image46.png"/><Relationship Id="rId38" Type="http://schemas.openxmlformats.org/officeDocument/2006/relationships/image" Target="../media/image40.png"/><Relationship Id="rId20" Type="http://schemas.openxmlformats.org/officeDocument/2006/relationships/image" Target="../media/image13.png"/><Relationship Id="rId22" Type="http://schemas.openxmlformats.org/officeDocument/2006/relationships/hyperlink" Target="https://www.blazingstargardens.com/plants/p/marsh-milkweed-asclepias-incarnata" TargetMode="External"/><Relationship Id="rId21" Type="http://schemas.openxmlformats.org/officeDocument/2006/relationships/hyperlink" Target="https://www.blazingstargardens.com/plants/p/marsh-milkweed-asclepias-incarnata" TargetMode="External"/><Relationship Id="rId24" Type="http://schemas.openxmlformats.org/officeDocument/2006/relationships/hyperlink" Target="https://www.blazingstargardens.com/plants/p/blue-flag-iris-iris-versicolor" TargetMode="External"/><Relationship Id="rId23" Type="http://schemas.openxmlformats.org/officeDocument/2006/relationships/image" Target="../media/image22.png"/><Relationship Id="rId26" Type="http://schemas.openxmlformats.org/officeDocument/2006/relationships/image" Target="../media/image20.png"/><Relationship Id="rId25" Type="http://schemas.openxmlformats.org/officeDocument/2006/relationships/hyperlink" Target="https://www.blazingstargardens.com/plants/p/blue-flag-iris-iris-versicolor" TargetMode="External"/><Relationship Id="rId28" Type="http://schemas.openxmlformats.org/officeDocument/2006/relationships/image" Target="../media/image12.png"/><Relationship Id="rId27" Type="http://schemas.openxmlformats.org/officeDocument/2006/relationships/hyperlink" Target="https://www.blazingstargardens.com/plants/p/blue-wild-indigo-baptisia-australis" TargetMode="External"/><Relationship Id="rId29" Type="http://schemas.openxmlformats.org/officeDocument/2006/relationships/hyperlink" Target="https://www.blazingstargardens.com/plants/p/prairie-loosestrife-lysimachia-quadriflora" TargetMode="External"/><Relationship Id="rId11" Type="http://schemas.openxmlformats.org/officeDocument/2006/relationships/hyperlink" Target="https://www.blazingstargardens.com/plants/p/aromatic-aster-aster-oblongifolius" TargetMode="External"/><Relationship Id="rId10" Type="http://schemas.openxmlformats.org/officeDocument/2006/relationships/image" Target="../media/image11.png"/><Relationship Id="rId13" Type="http://schemas.openxmlformats.org/officeDocument/2006/relationships/hyperlink" Target="https://www.blazingstargardens.com/plants/p/nodding-onion-allium-cernuum" TargetMode="External"/><Relationship Id="rId12" Type="http://schemas.openxmlformats.org/officeDocument/2006/relationships/image" Target="../media/image5.png"/><Relationship Id="rId15" Type="http://schemas.openxmlformats.org/officeDocument/2006/relationships/hyperlink" Target="https://www.blazingstargardens.com/plants/p/nodding-onion-allium-cernuum" TargetMode="External"/><Relationship Id="rId14" Type="http://schemas.openxmlformats.org/officeDocument/2006/relationships/hyperlink" Target="https://www.blazingstargardens.com/plants/p/nodding-onion-allium-cernuum" TargetMode="External"/><Relationship Id="rId17" Type="http://schemas.openxmlformats.org/officeDocument/2006/relationships/hyperlink" Target="https://www.blazingstargardens.com/plants/p/great-blue-lobelia-lobelia-siphilitica" TargetMode="External"/><Relationship Id="rId16" Type="http://schemas.openxmlformats.org/officeDocument/2006/relationships/image" Target="../media/image16.png"/><Relationship Id="rId19" Type="http://schemas.openxmlformats.org/officeDocument/2006/relationships/hyperlink" Target="https://www.blazingstargardens.com/plants/p/orange-coneflower-rudbeckia-fulgida" TargetMode="External"/><Relationship Id="rId18" Type="http://schemas.openxmlformats.org/officeDocument/2006/relationships/image" Target="../media/image23.png"/><Relationship Id="rId84" Type="http://schemas.openxmlformats.org/officeDocument/2006/relationships/hyperlink" Target="https://www.blazingstargardens.com/plants/p/royal-catchfly-silene-regia" TargetMode="External"/><Relationship Id="rId83" Type="http://schemas.openxmlformats.org/officeDocument/2006/relationships/hyperlink" Target="https://www.blazingstargardens.com/plants/p/michigan-lily-lilium-michiganense" TargetMode="External"/><Relationship Id="rId86" Type="http://schemas.openxmlformats.org/officeDocument/2006/relationships/hyperlink" Target="https://www.blazingstargardens.com/plants/p/yellow-coneflower-ratibida-pinnata" TargetMode="External"/><Relationship Id="rId85" Type="http://schemas.openxmlformats.org/officeDocument/2006/relationships/hyperlink" Target="https://www.blazingstargardens.com/plants/p/royal-catchfly-silene-regia" TargetMode="External"/><Relationship Id="rId88" Type="http://schemas.openxmlformats.org/officeDocument/2006/relationships/hyperlink" Target="https://www.blazingstargardens.com/plants/p/wild-bergamot-monarda-fistulosa" TargetMode="External"/><Relationship Id="rId150" Type="http://schemas.openxmlformats.org/officeDocument/2006/relationships/hyperlink" Target="https://www.blazingstargardens.com/plants/p/whorled-milkweed-asclepias-verticillata" TargetMode="External"/><Relationship Id="rId87" Type="http://schemas.openxmlformats.org/officeDocument/2006/relationships/hyperlink" Target="https://www.blazingstargardens.com/plants/p/wild-bergamot-monarda-fistulosa" TargetMode="External"/><Relationship Id="rId89" Type="http://schemas.openxmlformats.org/officeDocument/2006/relationships/hyperlink" Target="https://www.blazingstargardens.com/plants/p/new-england-aster-aster-novae-angliae" TargetMode="External"/><Relationship Id="rId80" Type="http://schemas.openxmlformats.org/officeDocument/2006/relationships/hyperlink" Target="https://www.blazingstargardens.com/plants/p/pale-spiked-lobelia-spicata" TargetMode="External"/><Relationship Id="rId82" Type="http://schemas.openxmlformats.org/officeDocument/2006/relationships/hyperlink" Target="https://www.blazingstargardens.com/plants/p/cream-wild-indigo-baptisia-bracteata" TargetMode="External"/><Relationship Id="rId81" Type="http://schemas.openxmlformats.org/officeDocument/2006/relationships/hyperlink" Target="https://www.blazingstargardens.com/plants/p/narrow-leaved-coneflower-echinacea-angustifolia" TargetMode="Externa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blazingstargardens.com/plants/p/meadow-blazing-star-liatris-ligulistylis" TargetMode="External"/><Relationship Id="rId149" Type="http://schemas.openxmlformats.org/officeDocument/2006/relationships/hyperlink" Target="https://www.blazingstargardens.com/plants/p/white-wild-indigo-baptisia-alba" TargetMode="External"/><Relationship Id="rId4" Type="http://schemas.openxmlformats.org/officeDocument/2006/relationships/image" Target="../media/image9.png"/><Relationship Id="rId148" Type="http://schemas.openxmlformats.org/officeDocument/2006/relationships/hyperlink" Target="https://www.blazingstargardens.com/plants/p/joe-pye-weed-eupatorium-maculatum" TargetMode="External"/><Relationship Id="rId9" Type="http://schemas.openxmlformats.org/officeDocument/2006/relationships/hyperlink" Target="https://www.blazingstargardens.com/plants/p/bradburys-monarda-monarda-bradburiana" TargetMode="External"/><Relationship Id="rId143" Type="http://schemas.openxmlformats.org/officeDocument/2006/relationships/hyperlink" Target="https://www.blazingstargardens.com/plants/p/new-jersey-tea-ceanothus-americanus" TargetMode="External"/><Relationship Id="rId142" Type="http://schemas.openxmlformats.org/officeDocument/2006/relationships/hyperlink" Target="https://www.blazingstargardens.com/plants/p/prairie-larkspur-delphinium-virescens" TargetMode="External"/><Relationship Id="rId141" Type="http://schemas.openxmlformats.org/officeDocument/2006/relationships/hyperlink" Target="https://www.blazingstargardens.com/plants/p/prairie-milkweed-asclepias-sullivantii" TargetMode="External"/><Relationship Id="rId140" Type="http://schemas.openxmlformats.org/officeDocument/2006/relationships/hyperlink" Target="https://plants.usda.gov/DocumentLibrary/plantguide/pdf/pg_assy.pdf" TargetMode="External"/><Relationship Id="rId5" Type="http://schemas.openxmlformats.org/officeDocument/2006/relationships/hyperlink" Target="https://www.blazingstargardens.com/plants/p/prairie-smoke-geum-triflorum" TargetMode="External"/><Relationship Id="rId147" Type="http://schemas.openxmlformats.org/officeDocument/2006/relationships/hyperlink" Target="https://www.blazingstargardens.com/plants/p/large-flowered-beardtongue-penstemon-grandiflorus" TargetMode="External"/><Relationship Id="rId6" Type="http://schemas.openxmlformats.org/officeDocument/2006/relationships/hyperlink" Target="https://www.blazingstargardens.com/plants/p/prairie-smoke-geum-triflorum" TargetMode="External"/><Relationship Id="rId146" Type="http://schemas.openxmlformats.org/officeDocument/2006/relationships/hyperlink" Target="https://www.blazingstargardens.com/plants/p/purple-coneflower-echinacea-purpurea" TargetMode="External"/><Relationship Id="rId7" Type="http://schemas.openxmlformats.org/officeDocument/2006/relationships/hyperlink" Target="https://www.blazingstargardens.com/plants/p/prairie-smoke-geum-triflorum" TargetMode="External"/><Relationship Id="rId145" Type="http://schemas.openxmlformats.org/officeDocument/2006/relationships/hyperlink" Target="https://www.blazingstargardens.com/plants/p/sky-blue-aster-aster-oolentangiense" TargetMode="External"/><Relationship Id="rId8" Type="http://schemas.openxmlformats.org/officeDocument/2006/relationships/image" Target="../media/image7.png"/><Relationship Id="rId144" Type="http://schemas.openxmlformats.org/officeDocument/2006/relationships/hyperlink" Target="https://www.blazingstargardens.com/plants/p/foxglove-beardtongue-penstemon-digitalis" TargetMode="External"/><Relationship Id="rId73" Type="http://schemas.openxmlformats.org/officeDocument/2006/relationships/hyperlink" Target="https://www.blazingstargardens.com/plants/p/wood-betony-pedicularis-canadensis" TargetMode="External"/><Relationship Id="rId72" Type="http://schemas.openxmlformats.org/officeDocument/2006/relationships/hyperlink" Target="https://www.blazingstargardens.com/plants/p/snakeroot-polygala-senega" TargetMode="External"/><Relationship Id="rId75" Type="http://schemas.openxmlformats.org/officeDocument/2006/relationships/hyperlink" Target="https://www.blazingstargardens.com/plants/p/prairie-lily-lilium-philadelphicum" TargetMode="External"/><Relationship Id="rId74" Type="http://schemas.openxmlformats.org/officeDocument/2006/relationships/hyperlink" Target="https://www.blazingstargardens.com/plants/p/prairie-lily-lilium-philadelphicum" TargetMode="External"/><Relationship Id="rId77" Type="http://schemas.openxmlformats.org/officeDocument/2006/relationships/hyperlink" Target="https://www.blazingstargardens.com/plants/p/dotted-blazing-star-liatris-punctata" TargetMode="External"/><Relationship Id="rId76" Type="http://schemas.openxmlformats.org/officeDocument/2006/relationships/hyperlink" Target="https://www.blazingstargardens.com/plants/p/fringed-puccoon-lithospermum-incisum" TargetMode="External"/><Relationship Id="rId79" Type="http://schemas.openxmlformats.org/officeDocument/2006/relationships/hyperlink" Target="https://www.blazingstargardens.com/plants/p/shooting-star-dodecatheon-meadia" TargetMode="External"/><Relationship Id="rId78" Type="http://schemas.openxmlformats.org/officeDocument/2006/relationships/hyperlink" Target="https://www.blazingstargardens.com/plants/p/hoary-puccoon-lithospermum-canescens" TargetMode="External"/><Relationship Id="rId71" Type="http://schemas.openxmlformats.org/officeDocument/2006/relationships/hyperlink" Target="https://www.blazingstargardens.com/plants/p/pasque-flower-anemone-patens" TargetMode="External"/><Relationship Id="rId70" Type="http://schemas.openxmlformats.org/officeDocument/2006/relationships/hyperlink" Target="https://www.blazingstargardens.com/plants/p/lead-plant-amorpha-canescens" TargetMode="External"/><Relationship Id="rId139" Type="http://schemas.openxmlformats.org/officeDocument/2006/relationships/hyperlink" Target="https://www.blazingstargardens.com/plants/p/rough-blazing-star-liatris-aspera" TargetMode="External"/><Relationship Id="rId138" Type="http://schemas.openxmlformats.org/officeDocument/2006/relationships/hyperlink" Target="https://www.blazingstargardens.com/plants/p/rattlesnake-master-eryngium-yuccifolium" TargetMode="External"/><Relationship Id="rId137" Type="http://schemas.openxmlformats.org/officeDocument/2006/relationships/hyperlink" Target="https://www.blazingstargardens.com/plants/p/purple-poppy-mallow-callirhoe-involucrata" TargetMode="External"/><Relationship Id="rId132" Type="http://schemas.openxmlformats.org/officeDocument/2006/relationships/hyperlink" Target="https://www.blazingstargardens.com/plants/p/wild-lupine-lupinus-perennis" TargetMode="External"/><Relationship Id="rId131" Type="http://schemas.openxmlformats.org/officeDocument/2006/relationships/hyperlink" Target="https://www.blazingstargardens.com/plants/p/stiff-gentian-gentianella-quinquefolia" TargetMode="External"/><Relationship Id="rId130" Type="http://schemas.openxmlformats.org/officeDocument/2006/relationships/hyperlink" Target="https://www.blazingstargardens.com/plants/p/skullcap-scutellaria-leonardii-pots" TargetMode="External"/><Relationship Id="rId136" Type="http://schemas.openxmlformats.org/officeDocument/2006/relationships/hyperlink" Target="https://www.blazingstargardens.com/plants/p/wild-strawberry-fragaria-virginiana" TargetMode="External"/><Relationship Id="rId135" Type="http://schemas.openxmlformats.org/officeDocument/2006/relationships/hyperlink" Target="https://www.blazingstargardens.com/plants/p/wild-strawberry-fragaria-virginiana" TargetMode="External"/><Relationship Id="rId134" Type="http://schemas.openxmlformats.org/officeDocument/2006/relationships/hyperlink" Target="https://www.blazingstargardens.com/plants/p/prairie-spiderwort-tradescantia-bracteata" TargetMode="External"/><Relationship Id="rId133" Type="http://schemas.openxmlformats.org/officeDocument/2006/relationships/hyperlink" Target="https://www.blazingstargardens.com/plants/p/wild-lupine-lupinus-perennis" TargetMode="External"/><Relationship Id="rId62" Type="http://schemas.openxmlformats.org/officeDocument/2006/relationships/image" Target="../media/image79.png"/><Relationship Id="rId61" Type="http://schemas.openxmlformats.org/officeDocument/2006/relationships/image" Target="../media/image53.png"/><Relationship Id="rId64" Type="http://schemas.openxmlformats.org/officeDocument/2006/relationships/image" Target="../media/image51.png"/><Relationship Id="rId63" Type="http://schemas.openxmlformats.org/officeDocument/2006/relationships/image" Target="../media/image73.png"/><Relationship Id="rId66" Type="http://schemas.openxmlformats.org/officeDocument/2006/relationships/image" Target="../media/image58.png"/><Relationship Id="rId65" Type="http://schemas.openxmlformats.org/officeDocument/2006/relationships/image" Target="../media/image65.png"/><Relationship Id="rId68" Type="http://schemas.openxmlformats.org/officeDocument/2006/relationships/image" Target="../media/image56.png"/><Relationship Id="rId67" Type="http://schemas.openxmlformats.org/officeDocument/2006/relationships/image" Target="../media/image55.png"/><Relationship Id="rId60" Type="http://schemas.openxmlformats.org/officeDocument/2006/relationships/image" Target="../media/image50.png"/><Relationship Id="rId69" Type="http://schemas.openxmlformats.org/officeDocument/2006/relationships/hyperlink" Target="https://www.blazingstargardens.com/plants/p/lead-plant-amorpha-canescens" TargetMode="External"/><Relationship Id="rId162" Type="http://schemas.openxmlformats.org/officeDocument/2006/relationships/image" Target="../media/image135.png"/><Relationship Id="rId51" Type="http://schemas.openxmlformats.org/officeDocument/2006/relationships/image" Target="../media/image6.png"/><Relationship Id="rId50" Type="http://schemas.openxmlformats.org/officeDocument/2006/relationships/image" Target="../media/image45.png"/><Relationship Id="rId53" Type="http://schemas.openxmlformats.org/officeDocument/2006/relationships/image" Target="../media/image37.png"/><Relationship Id="rId52" Type="http://schemas.openxmlformats.org/officeDocument/2006/relationships/image" Target="../media/image43.png"/><Relationship Id="rId55" Type="http://schemas.openxmlformats.org/officeDocument/2006/relationships/image" Target="../media/image41.png"/><Relationship Id="rId161" Type="http://schemas.openxmlformats.org/officeDocument/2006/relationships/image" Target="../media/image122.png"/><Relationship Id="rId54" Type="http://schemas.openxmlformats.org/officeDocument/2006/relationships/image" Target="../media/image99.png"/><Relationship Id="rId160" Type="http://schemas.openxmlformats.org/officeDocument/2006/relationships/slide" Target="/ppt/slides/slide4.xml"/><Relationship Id="rId57" Type="http://schemas.openxmlformats.org/officeDocument/2006/relationships/image" Target="../media/image52.png"/><Relationship Id="rId56" Type="http://schemas.openxmlformats.org/officeDocument/2006/relationships/image" Target="../media/image59.png"/><Relationship Id="rId159" Type="http://schemas.openxmlformats.org/officeDocument/2006/relationships/hyperlink" Target="https://www.blazingstargardens.com/plants/p/prairie-onion-allium-stellatum" TargetMode="External"/><Relationship Id="rId59" Type="http://schemas.openxmlformats.org/officeDocument/2006/relationships/image" Target="../media/image71.png"/><Relationship Id="rId154" Type="http://schemas.openxmlformats.org/officeDocument/2006/relationships/hyperlink" Target="https://www.blazingstargardens.com/plants/p/prairie-coreopsis-coreopsis-palmata" TargetMode="External"/><Relationship Id="rId58" Type="http://schemas.openxmlformats.org/officeDocument/2006/relationships/image" Target="../media/image44.png"/><Relationship Id="rId153" Type="http://schemas.openxmlformats.org/officeDocument/2006/relationships/hyperlink" Target="https://www.blazingstargardens.com/plants/p/bottle-gentian-gentiana-andrewsii" TargetMode="External"/><Relationship Id="rId152" Type="http://schemas.openxmlformats.org/officeDocument/2006/relationships/hyperlink" Target="https://www.blazingstargardens.com/plants/p/cream-gentian-gentiana-flavida" TargetMode="External"/><Relationship Id="rId151" Type="http://schemas.openxmlformats.org/officeDocument/2006/relationships/hyperlink" Target="https://www.blazingstargardens.com/plants/p/thimbleweed-anemone-cylindrica" TargetMode="External"/><Relationship Id="rId158" Type="http://schemas.openxmlformats.org/officeDocument/2006/relationships/hyperlink" Target="https://www.blazingstargardens.com/plants/p/prairie-onion-allium-stellatum" TargetMode="External"/><Relationship Id="rId157" Type="http://schemas.openxmlformats.org/officeDocument/2006/relationships/hyperlink" Target="https://www.blazingstargardens.com/plants/p/prairie-onion-allium-stellatum" TargetMode="External"/><Relationship Id="rId156" Type="http://schemas.openxmlformats.org/officeDocument/2006/relationships/hyperlink" Target="https://www.blazingstargardens.com/plants/p/prairie-onion-allium-stellatum" TargetMode="External"/><Relationship Id="rId155" Type="http://schemas.openxmlformats.org/officeDocument/2006/relationships/hyperlink" Target="https://www.blazingstargardens.com/plants/p/prairie-onion-allium-stellatum" TargetMode="External"/><Relationship Id="rId107" Type="http://schemas.openxmlformats.org/officeDocument/2006/relationships/image" Target="../media/image93.png"/><Relationship Id="rId106" Type="http://schemas.openxmlformats.org/officeDocument/2006/relationships/image" Target="../media/image95.png"/><Relationship Id="rId105" Type="http://schemas.openxmlformats.org/officeDocument/2006/relationships/image" Target="../media/image94.png"/><Relationship Id="rId104" Type="http://schemas.openxmlformats.org/officeDocument/2006/relationships/image" Target="../media/image89.png"/><Relationship Id="rId109" Type="http://schemas.openxmlformats.org/officeDocument/2006/relationships/image" Target="../media/image97.png"/><Relationship Id="rId108" Type="http://schemas.openxmlformats.org/officeDocument/2006/relationships/image" Target="../media/image85.png"/><Relationship Id="rId103" Type="http://schemas.openxmlformats.org/officeDocument/2006/relationships/image" Target="../media/image86.png"/><Relationship Id="rId102" Type="http://schemas.openxmlformats.org/officeDocument/2006/relationships/image" Target="../media/image96.png"/><Relationship Id="rId101" Type="http://schemas.openxmlformats.org/officeDocument/2006/relationships/image" Target="../media/image88.png"/><Relationship Id="rId100" Type="http://schemas.openxmlformats.org/officeDocument/2006/relationships/image" Target="../media/image87.png"/><Relationship Id="rId129" Type="http://schemas.openxmlformats.org/officeDocument/2006/relationships/hyperlink" Target="https://www.blazingstargardens.com/plants/p/small-fame-flower-talinum-parviflorum" TargetMode="External"/><Relationship Id="rId128" Type="http://schemas.openxmlformats.org/officeDocument/2006/relationships/hyperlink" Target="https://www.blazingstargardens.com/plants/p/prairie-blue-eyed-grass-sisyrinchium-campestre" TargetMode="External"/><Relationship Id="rId127" Type="http://schemas.openxmlformats.org/officeDocument/2006/relationships/hyperlink" Target="https://www.blazingstargardens.com/plants/p/ground-plum-astragalus-crassicarpus" TargetMode="External"/><Relationship Id="rId126" Type="http://schemas.openxmlformats.org/officeDocument/2006/relationships/hyperlink" Target="https://www.blazingstargardens.com/plants/p/comandra-umbellata-bastard-toadflax" TargetMode="External"/><Relationship Id="rId121" Type="http://schemas.openxmlformats.org/officeDocument/2006/relationships/image" Target="../media/image107.png"/><Relationship Id="rId120" Type="http://schemas.openxmlformats.org/officeDocument/2006/relationships/image" Target="../media/image109.png"/><Relationship Id="rId125" Type="http://schemas.openxmlformats.org/officeDocument/2006/relationships/hyperlink" Target="https://www.blazingstargardens.com/plants/p/hypoxis-hirsuta-yellow-star-grass" TargetMode="External"/><Relationship Id="rId124" Type="http://schemas.openxmlformats.org/officeDocument/2006/relationships/image" Target="../media/image113.png"/><Relationship Id="rId123" Type="http://schemas.openxmlformats.org/officeDocument/2006/relationships/image" Target="../media/image114.png"/><Relationship Id="rId122" Type="http://schemas.openxmlformats.org/officeDocument/2006/relationships/image" Target="../media/image112.png"/><Relationship Id="rId95" Type="http://schemas.openxmlformats.org/officeDocument/2006/relationships/hyperlink" Target="https://www.blazingstargardens.com/plants/p/amethyst-shooting-star-dodecatheon-amethystinum" TargetMode="External"/><Relationship Id="rId94" Type="http://schemas.openxmlformats.org/officeDocument/2006/relationships/hyperlink" Target="https://www.blazingstargardens.com/plants/p/amethyst-shooting-star-dodecatheon-amethystinum" TargetMode="External"/><Relationship Id="rId97" Type="http://schemas.openxmlformats.org/officeDocument/2006/relationships/image" Target="../media/image105.png"/><Relationship Id="rId96" Type="http://schemas.openxmlformats.org/officeDocument/2006/relationships/hyperlink" Target="https://www.blazingstargardens.com/plants/p/amethyst-shooting-star-dodecatheon-amethystinum" TargetMode="External"/><Relationship Id="rId99" Type="http://schemas.openxmlformats.org/officeDocument/2006/relationships/image" Target="../media/image84.png"/><Relationship Id="rId98" Type="http://schemas.openxmlformats.org/officeDocument/2006/relationships/image" Target="../media/image82.png"/><Relationship Id="rId91" Type="http://schemas.openxmlformats.org/officeDocument/2006/relationships/hyperlink" Target="https://www.blazingstargardens.com/plants/p/prairie-blazing-star-liatris-pycnostachya" TargetMode="External"/><Relationship Id="rId90" Type="http://schemas.openxmlformats.org/officeDocument/2006/relationships/hyperlink" Target="https://www.blazingstargardens.com/plants/p/new-england-aster-aster-novae-angliae" TargetMode="External"/><Relationship Id="rId93" Type="http://schemas.openxmlformats.org/officeDocument/2006/relationships/image" Target="../media/image83.png"/><Relationship Id="rId92" Type="http://schemas.openxmlformats.org/officeDocument/2006/relationships/hyperlink" Target="https://www.blazingstargardens.com/plants/p/compass-plant-silphium-laciniatum" TargetMode="External"/><Relationship Id="rId118" Type="http://schemas.openxmlformats.org/officeDocument/2006/relationships/image" Target="../media/image117.png"/><Relationship Id="rId117" Type="http://schemas.openxmlformats.org/officeDocument/2006/relationships/image" Target="../media/image104.png"/><Relationship Id="rId116" Type="http://schemas.openxmlformats.org/officeDocument/2006/relationships/image" Target="../media/image102.png"/><Relationship Id="rId115" Type="http://schemas.openxmlformats.org/officeDocument/2006/relationships/image" Target="../media/image116.png"/><Relationship Id="rId119" Type="http://schemas.openxmlformats.org/officeDocument/2006/relationships/image" Target="../media/image131.png"/><Relationship Id="rId110" Type="http://schemas.openxmlformats.org/officeDocument/2006/relationships/image" Target="../media/image101.png"/><Relationship Id="rId114" Type="http://schemas.openxmlformats.org/officeDocument/2006/relationships/image" Target="../media/image110.png"/><Relationship Id="rId113" Type="http://schemas.openxmlformats.org/officeDocument/2006/relationships/image" Target="../media/image106.png"/><Relationship Id="rId112" Type="http://schemas.openxmlformats.org/officeDocument/2006/relationships/image" Target="../media/image111.png"/><Relationship Id="rId111" Type="http://schemas.openxmlformats.org/officeDocument/2006/relationships/image" Target="../media/image98.png"/></Relationships>
</file>

<file path=ppt/slides/_rels/slide14.xml.rels><?xml version="1.0" encoding="UTF-8" standalone="yes"?><Relationships xmlns="http://schemas.openxmlformats.org/package/2006/relationships"><Relationship Id="rId40" Type="http://schemas.openxmlformats.org/officeDocument/2006/relationships/image" Target="../media/image44.png"/><Relationship Id="rId42" Type="http://schemas.openxmlformats.org/officeDocument/2006/relationships/hyperlink" Target="https://www.blazingstargardens.com/plants/p/bradburys-monarda-monarda-bradburiana" TargetMode="External"/><Relationship Id="rId41" Type="http://schemas.openxmlformats.org/officeDocument/2006/relationships/hyperlink" Target="https://www.blazingstargardens.com/plants/p/michigan-lily-lilium-michiganense" TargetMode="External"/><Relationship Id="rId44" Type="http://schemas.openxmlformats.org/officeDocument/2006/relationships/image" Target="../media/image11.png"/><Relationship Id="rId43" Type="http://schemas.openxmlformats.org/officeDocument/2006/relationships/hyperlink" Target="https://www.blazingstargardens.com/plants/p/bradburys-monarda-monarda-bradburiana" TargetMode="External"/><Relationship Id="rId46" Type="http://schemas.openxmlformats.org/officeDocument/2006/relationships/hyperlink" Target="https://www.blazingstargardens.com/plants/p/harebell-campanula-rotundifolia" TargetMode="External"/><Relationship Id="rId45" Type="http://schemas.openxmlformats.org/officeDocument/2006/relationships/image" Target="../media/image33.png"/><Relationship Id="rId48" Type="http://schemas.openxmlformats.org/officeDocument/2006/relationships/image" Target="../media/image51.png"/><Relationship Id="rId47" Type="http://schemas.openxmlformats.org/officeDocument/2006/relationships/hyperlink" Target="https://www.blazingstargardens.com/plants/p/harebell-campanula-rotundifolia" TargetMode="External"/><Relationship Id="rId49" Type="http://schemas.openxmlformats.org/officeDocument/2006/relationships/hyperlink" Target="https://www.blazingstargardens.com/plants/p/wood-betony-pedicularis-canadensis" TargetMode="External"/><Relationship Id="rId31" Type="http://schemas.openxmlformats.org/officeDocument/2006/relationships/hyperlink" Target="https://www.blazingstargardens.com/plants/p/zig-zag-goldenrod-solidago-flexicaulis" TargetMode="External"/><Relationship Id="rId30" Type="http://schemas.openxmlformats.org/officeDocument/2006/relationships/hyperlink" Target="https://www.blazingstargardens.com/plants/p/zig-zag-goldenrod-solidago-flexicaulis" TargetMode="External"/><Relationship Id="rId33" Type="http://schemas.openxmlformats.org/officeDocument/2006/relationships/image" Target="../media/image75.png"/><Relationship Id="rId32" Type="http://schemas.openxmlformats.org/officeDocument/2006/relationships/hyperlink" Target="https://www.blazingstargardens.com/plants/p/zig-zag-goldenrod-solidago-flexicaulis" TargetMode="External"/><Relationship Id="rId35" Type="http://schemas.openxmlformats.org/officeDocument/2006/relationships/hyperlink" Target="https://www.blazingstargardens.com/plants/p/pennsylvania-sedge-carex-pensylvanica" TargetMode="External"/><Relationship Id="rId34" Type="http://schemas.openxmlformats.org/officeDocument/2006/relationships/hyperlink" Target="https://www.blazingstargardens.com/plants/p/palm-sedge-carex-muskingumensis" TargetMode="External"/><Relationship Id="rId37" Type="http://schemas.openxmlformats.org/officeDocument/2006/relationships/hyperlink" Target="https://www.blazingstargardens.com/plants/p/star-sedge-carex-radiata" TargetMode="External"/><Relationship Id="rId36" Type="http://schemas.openxmlformats.org/officeDocument/2006/relationships/image" Target="../media/image30.png"/><Relationship Id="rId39" Type="http://schemas.openxmlformats.org/officeDocument/2006/relationships/hyperlink" Target="https://www.blazingstargardens.com/plants/p/star-sedge-carex-radiata" TargetMode="External"/><Relationship Id="rId38" Type="http://schemas.openxmlformats.org/officeDocument/2006/relationships/hyperlink" Target="https://www.blazingstargardens.com/plants/p/star-sedge-carex-radiata" TargetMode="External"/><Relationship Id="rId20" Type="http://schemas.openxmlformats.org/officeDocument/2006/relationships/hyperlink" Target="https://www.blazingstargardens.com/plants/p/wild-geranium-geranium-maculatum" TargetMode="External"/><Relationship Id="rId22" Type="http://schemas.openxmlformats.org/officeDocument/2006/relationships/hyperlink" Target="https://www.blazingstargardens.com/plants/p/shorts-aster-aster-shortii" TargetMode="External"/><Relationship Id="rId21" Type="http://schemas.openxmlformats.org/officeDocument/2006/relationships/image" Target="../media/image62.png"/><Relationship Id="rId24" Type="http://schemas.openxmlformats.org/officeDocument/2006/relationships/hyperlink" Target="https://www.blazingstargardens.com/plants/p/big-leaf-aster-aster-macrophyllus" TargetMode="External"/><Relationship Id="rId23" Type="http://schemas.openxmlformats.org/officeDocument/2006/relationships/image" Target="../media/image72.png"/><Relationship Id="rId26" Type="http://schemas.openxmlformats.org/officeDocument/2006/relationships/hyperlink" Target="https://www.blazingstargardens.com/plants/p/columbine-aquilegia-canadensis" TargetMode="External"/><Relationship Id="rId25" Type="http://schemas.openxmlformats.org/officeDocument/2006/relationships/image" Target="../media/image81.png"/><Relationship Id="rId28" Type="http://schemas.openxmlformats.org/officeDocument/2006/relationships/hyperlink" Target="https://www.blazingstargardens.com/plants/p/poke-milkweed-asclepias-exaltata" TargetMode="External"/><Relationship Id="rId27" Type="http://schemas.openxmlformats.org/officeDocument/2006/relationships/image" Target="../media/image68.png"/><Relationship Id="rId29" Type="http://schemas.openxmlformats.org/officeDocument/2006/relationships/image" Target="../media/image60.png"/><Relationship Id="rId11" Type="http://schemas.openxmlformats.org/officeDocument/2006/relationships/hyperlink" Target="https://www.blazingstargardens.com/plants/p/rosy-sedge-carex-rosea" TargetMode="External"/><Relationship Id="rId10" Type="http://schemas.openxmlformats.org/officeDocument/2006/relationships/image" Target="../media/image28.png"/><Relationship Id="rId13" Type="http://schemas.openxmlformats.org/officeDocument/2006/relationships/hyperlink" Target="https://www.blazingstargardens.com/plants/p/rosy-sedge-carex-rosea" TargetMode="External"/><Relationship Id="rId12" Type="http://schemas.openxmlformats.org/officeDocument/2006/relationships/hyperlink" Target="https://www.blazingstargardens.com/plants/p/rosy-sedge-carex-rosea" TargetMode="External"/><Relationship Id="rId15" Type="http://schemas.openxmlformats.org/officeDocument/2006/relationships/hyperlink" Target="https://www.blazingstargardens.com/plants/p/cardinal-flower-lobelia-cardinalis" TargetMode="External"/><Relationship Id="rId14" Type="http://schemas.openxmlformats.org/officeDocument/2006/relationships/image" Target="../media/image24.png"/><Relationship Id="rId17" Type="http://schemas.openxmlformats.org/officeDocument/2006/relationships/image" Target="../media/image64.png"/><Relationship Id="rId16" Type="http://schemas.openxmlformats.org/officeDocument/2006/relationships/hyperlink" Target="https://www.blazingstargardens.com/plants/p/cardinal-flower-lobelia-cardinalis" TargetMode="External"/><Relationship Id="rId19" Type="http://schemas.openxmlformats.org/officeDocument/2006/relationships/hyperlink" Target="https://www.blazingstargardens.com/plants/p/wild-geranium-geranium-maculatum" TargetMode="External"/><Relationship Id="rId18" Type="http://schemas.openxmlformats.org/officeDocument/2006/relationships/image" Target="../media/image54.png"/><Relationship Id="rId84" Type="http://schemas.openxmlformats.org/officeDocument/2006/relationships/hyperlink" Target="https://www.blazingstargardens.com/plants/p/little-bluestem-schizachyrium-scoparius" TargetMode="External"/><Relationship Id="rId83" Type="http://schemas.openxmlformats.org/officeDocument/2006/relationships/hyperlink" Target="https://www.blazingstargardens.com/plants/p/little-bluestem-schizachyrium-scoparius" TargetMode="External"/><Relationship Id="rId86" Type="http://schemas.openxmlformats.org/officeDocument/2006/relationships/hyperlink" Target="https://www.blazingstargardens.com/plants/p/parasol-sedge-carex-umbelleta" TargetMode="External"/><Relationship Id="rId85" Type="http://schemas.openxmlformats.org/officeDocument/2006/relationships/hyperlink" Target="https://www.blazingstargardens.com/plants/p/little-bluestem-schizachyrium-scoparius" TargetMode="External"/><Relationship Id="rId88" Type="http://schemas.openxmlformats.org/officeDocument/2006/relationships/hyperlink" Target="https://www.blazingstargardens.com/plants/p/side-oats-grama-bouteloua-curtipendula" TargetMode="External"/><Relationship Id="rId87" Type="http://schemas.openxmlformats.org/officeDocument/2006/relationships/image" Target="../media/image91.png"/><Relationship Id="rId89" Type="http://schemas.openxmlformats.org/officeDocument/2006/relationships/hyperlink" Target="https://www.blazingstargardens.com/plants/p/side-oats-grama-bouteloua-curtipendula" TargetMode="External"/><Relationship Id="rId80" Type="http://schemas.openxmlformats.org/officeDocument/2006/relationships/image" Target="../media/image57.png"/><Relationship Id="rId82" Type="http://schemas.openxmlformats.org/officeDocument/2006/relationships/image" Target="../media/image61.png"/><Relationship Id="rId81"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hyperlink" Target="https://www.blazingstargardens.com/plants/p/jacobs-ladder-polemonium-reptans" TargetMode="External"/><Relationship Id="rId9" Type="http://schemas.openxmlformats.org/officeDocument/2006/relationships/hyperlink" Target="https://www.blazingstargardens.com/plants/p/ivory-sedge-carex-eburnea" TargetMode="External"/><Relationship Id="rId5" Type="http://schemas.openxmlformats.org/officeDocument/2006/relationships/hyperlink" Target="https://www.blazingstargardens.com/plants/p/jacobs-ladder-polemonium-reptans" TargetMode="External"/><Relationship Id="rId6" Type="http://schemas.openxmlformats.org/officeDocument/2006/relationships/image" Target="../media/image29.png"/><Relationship Id="rId7" Type="http://schemas.openxmlformats.org/officeDocument/2006/relationships/hyperlink" Target="https://www.blazingstargardens.com/plants/p/wild-blue-phlox-phlox-divaricata" TargetMode="External"/><Relationship Id="rId8" Type="http://schemas.openxmlformats.org/officeDocument/2006/relationships/hyperlink" Target="https://www.blazingstargardens.com/plants/p/ivory-sedge-carex-eburnea" TargetMode="External"/><Relationship Id="rId73" Type="http://schemas.openxmlformats.org/officeDocument/2006/relationships/hyperlink" Target="https://www.blazingstargardens.com/plants/p/ironweed-vernonia-fasciculata" TargetMode="External"/><Relationship Id="rId72" Type="http://schemas.openxmlformats.org/officeDocument/2006/relationships/hyperlink" Target="https://www.blazingstargardens.com/plants/p/blue-vervain-verbena-hastata" TargetMode="External"/><Relationship Id="rId75" Type="http://schemas.openxmlformats.org/officeDocument/2006/relationships/image" Target="../media/image8.png"/><Relationship Id="rId74" Type="http://schemas.openxmlformats.org/officeDocument/2006/relationships/hyperlink" Target="https://www.blazingstargardens.com/plants/p/heart-leaved-golden-alexanders-zizia-aptera" TargetMode="External"/><Relationship Id="rId77" Type="http://schemas.openxmlformats.org/officeDocument/2006/relationships/image" Target="../media/image19.png"/><Relationship Id="rId76" Type="http://schemas.openxmlformats.org/officeDocument/2006/relationships/hyperlink" Target="https://www.blazingstargardens.com/plants/p/prairie-dropseed-sporobolus-heterolepis" TargetMode="External"/><Relationship Id="rId79" Type="http://schemas.openxmlformats.org/officeDocument/2006/relationships/hyperlink" Target="https://www.blazingstargardens.com/plants/p/star-sedge-carex-radiata" TargetMode="External"/><Relationship Id="rId78" Type="http://schemas.openxmlformats.org/officeDocument/2006/relationships/hyperlink" Target="https://www.blazingstargardens.com/plants/p/fox-sedge-carex-vulpinoidea" TargetMode="External"/><Relationship Id="rId71" Type="http://schemas.openxmlformats.org/officeDocument/2006/relationships/hyperlink" Target="https://www.blazingstargardens.com/plants/p/blue-vervain-verbena-hastata" TargetMode="External"/><Relationship Id="rId70" Type="http://schemas.openxmlformats.org/officeDocument/2006/relationships/image" Target="../media/image120.png"/><Relationship Id="rId62" Type="http://schemas.openxmlformats.org/officeDocument/2006/relationships/hyperlink" Target="https://www.blazingstargardens.com/plants/p/sweet-joe-pye-weed-eupatorium-purpureum" TargetMode="External"/><Relationship Id="rId61" Type="http://schemas.openxmlformats.org/officeDocument/2006/relationships/hyperlink" Target="https://www.blazingstargardens.com/plants/p/marsh-marigold-caltha-palustris" TargetMode="External"/><Relationship Id="rId64" Type="http://schemas.openxmlformats.org/officeDocument/2006/relationships/image" Target="../media/image18.png"/><Relationship Id="rId63" Type="http://schemas.openxmlformats.org/officeDocument/2006/relationships/hyperlink" Target="https://www.blazingstargardens.com/plants/p/culvers-root-veronicastrum-virginicum" TargetMode="External"/><Relationship Id="rId66" Type="http://schemas.openxmlformats.org/officeDocument/2006/relationships/hyperlink" Target="https://www.blazingstargardens.com/plants/p/hoary-vervain-verbena-stricta" TargetMode="External"/><Relationship Id="rId65" Type="http://schemas.openxmlformats.org/officeDocument/2006/relationships/image" Target="../media/image42.png"/><Relationship Id="rId68" Type="http://schemas.openxmlformats.org/officeDocument/2006/relationships/image" Target="../media/image125.png"/><Relationship Id="rId67" Type="http://schemas.openxmlformats.org/officeDocument/2006/relationships/hyperlink" Target="https://www.blazingstargardens.com/plants/p/hoary-vervain-verbena-stricta" TargetMode="External"/><Relationship Id="rId60" Type="http://schemas.openxmlformats.org/officeDocument/2006/relationships/hyperlink" Target="https://www.blazingstargardens.com/plants/p/marsh-marigold-caltha-palustris" TargetMode="External"/><Relationship Id="rId69" Type="http://schemas.openxmlformats.org/officeDocument/2006/relationships/image" Target="../media/image127.png"/><Relationship Id="rId51" Type="http://schemas.openxmlformats.org/officeDocument/2006/relationships/image" Target="../media/image108.png"/><Relationship Id="rId50" Type="http://schemas.openxmlformats.org/officeDocument/2006/relationships/image" Target="../media/image90.png"/><Relationship Id="rId53" Type="http://schemas.openxmlformats.org/officeDocument/2006/relationships/image" Target="../media/image100.png"/><Relationship Id="rId52" Type="http://schemas.openxmlformats.org/officeDocument/2006/relationships/image" Target="../media/image103.png"/><Relationship Id="rId55" Type="http://schemas.openxmlformats.org/officeDocument/2006/relationships/hyperlink" Target="https://www.blazingstargardens.com/plants/p/bur-sedge-carex-grayi" TargetMode="External"/><Relationship Id="rId54" Type="http://schemas.openxmlformats.org/officeDocument/2006/relationships/hyperlink" Target="https://www.blazingstargardens.com/plants/p/bur-sedge-carex-grayi" TargetMode="External"/><Relationship Id="rId57" Type="http://schemas.openxmlformats.org/officeDocument/2006/relationships/hyperlink" Target="https://www.blazingstargardens.com/plants/p/bur-sedge-carex-grayi" TargetMode="External"/><Relationship Id="rId56" Type="http://schemas.openxmlformats.org/officeDocument/2006/relationships/hyperlink" Target="https://www.blazingstargardens.com/plants/p/bur-sedge-carex-grayi" TargetMode="External"/><Relationship Id="rId59" Type="http://schemas.openxmlformats.org/officeDocument/2006/relationships/hyperlink" Target="https://www.blazingstargardens.com/plants/p/bottlebrush-grass-elymus-hystrix" TargetMode="External"/><Relationship Id="rId58" Type="http://schemas.openxmlformats.org/officeDocument/2006/relationships/hyperlink" Target="https://www.blazingstargardens.com/plants/p/bottlebrush-grass-elymus-hystrix" TargetMode="External"/><Relationship Id="rId106" Type="http://schemas.openxmlformats.org/officeDocument/2006/relationships/image" Target="../media/image130.png"/><Relationship Id="rId105" Type="http://schemas.openxmlformats.org/officeDocument/2006/relationships/image" Target="../media/image135.png"/><Relationship Id="rId104" Type="http://schemas.openxmlformats.org/officeDocument/2006/relationships/image" Target="../media/image122.png"/><Relationship Id="rId103" Type="http://schemas.openxmlformats.org/officeDocument/2006/relationships/slide" Target="/ppt/slides/slide4.xml"/><Relationship Id="rId102" Type="http://schemas.openxmlformats.org/officeDocument/2006/relationships/hyperlink" Target="https://www.wildflower.org/plants/result.php?id_plant=artr" TargetMode="External"/><Relationship Id="rId101" Type="http://schemas.openxmlformats.org/officeDocument/2006/relationships/image" Target="../media/image115.png"/><Relationship Id="rId100" Type="http://schemas.openxmlformats.org/officeDocument/2006/relationships/image" Target="../media/image34.png"/><Relationship Id="rId95" Type="http://schemas.openxmlformats.org/officeDocument/2006/relationships/image" Target="../media/image119.png"/><Relationship Id="rId94" Type="http://schemas.openxmlformats.org/officeDocument/2006/relationships/image" Target="../media/image92.png"/><Relationship Id="rId97" Type="http://schemas.openxmlformats.org/officeDocument/2006/relationships/hyperlink" Target="https://www.blazingstargardens.com/plants/p/meads-sedge-carex-meadii" TargetMode="External"/><Relationship Id="rId96" Type="http://schemas.openxmlformats.org/officeDocument/2006/relationships/hyperlink" Target="https://www.blazingstargardens.com/plants/p/meads-sedge-carex-meadii" TargetMode="External"/><Relationship Id="rId99" Type="http://schemas.openxmlformats.org/officeDocument/2006/relationships/hyperlink" Target="https://www.blazingstargardens.com/plants/p/indian-grass-sorghastrum-nutans" TargetMode="External"/><Relationship Id="rId98" Type="http://schemas.openxmlformats.org/officeDocument/2006/relationships/hyperlink" Target="https://www.blazingstargardens.com/plants/p/big-bluestem-andropogon-gerardii" TargetMode="External"/><Relationship Id="rId91" Type="http://schemas.openxmlformats.org/officeDocument/2006/relationships/image" Target="../media/image10.png"/><Relationship Id="rId90" Type="http://schemas.openxmlformats.org/officeDocument/2006/relationships/hyperlink" Target="https://www.blazingstargardens.com/plants/p/side-oats-grama-bouteloua-curtipendula" TargetMode="External"/><Relationship Id="rId93" Type="http://schemas.openxmlformats.org/officeDocument/2006/relationships/image" Target="../media/image78.png"/><Relationship Id="rId92" Type="http://schemas.openxmlformats.org/officeDocument/2006/relationships/hyperlink" Target="https://www.blazingstargardens.com/plants/p/blue-grama-grass-bouteloua-gracilis" TargetMode="External"/></Relationships>
</file>

<file path=ppt/slides/_rels/slide15.xml.rels><?xml version="1.0" encoding="UTF-8" standalone="yes"?><Relationships xmlns="http://schemas.openxmlformats.org/package/2006/relationships"><Relationship Id="rId40" Type="http://schemas.openxmlformats.org/officeDocument/2006/relationships/hyperlink" Target="https://www.blazingstargardens.com/plants/p/fringed-puccoon-lithospermum-incisum" TargetMode="External"/><Relationship Id="rId42" Type="http://schemas.openxmlformats.org/officeDocument/2006/relationships/hyperlink" Target="https://www.blazingstargardens.com/plants/p/hoary-puccoon-lithospermum-canescens" TargetMode="External"/><Relationship Id="rId41" Type="http://schemas.openxmlformats.org/officeDocument/2006/relationships/hyperlink" Target="https://www.blazingstargardens.com/plants/p/dotted-blazing-star-liatris-punctata" TargetMode="External"/><Relationship Id="rId44" Type="http://schemas.openxmlformats.org/officeDocument/2006/relationships/hyperlink" Target="https://www.blazingstargardens.com/plants/p/pale-spiked-lobelia-spicata" TargetMode="External"/><Relationship Id="rId43" Type="http://schemas.openxmlformats.org/officeDocument/2006/relationships/hyperlink" Target="https://www.blazingstargardens.com/plants/p/shooting-star-dodecatheon-meadia" TargetMode="External"/><Relationship Id="rId46" Type="http://schemas.openxmlformats.org/officeDocument/2006/relationships/hyperlink" Target="https://www.blazingstargardens.com/plants/p/parasol-sedge-carex-umbelleta" TargetMode="External"/><Relationship Id="rId45" Type="http://schemas.openxmlformats.org/officeDocument/2006/relationships/hyperlink" Target="https://www.blazingstargardens.com/plants/p/narrow-leaved-coneflower-echinacea-angustifolia" TargetMode="External"/><Relationship Id="rId48" Type="http://schemas.openxmlformats.org/officeDocument/2006/relationships/hyperlink" Target="https://www.blazingstargardens.com/plants/p/side-oats-grama-bouteloua-curtipendula" TargetMode="External"/><Relationship Id="rId47" Type="http://schemas.openxmlformats.org/officeDocument/2006/relationships/image" Target="../media/image91.png"/><Relationship Id="rId49" Type="http://schemas.openxmlformats.org/officeDocument/2006/relationships/image" Target="../media/image10.png"/><Relationship Id="rId31" Type="http://schemas.openxmlformats.org/officeDocument/2006/relationships/hyperlink" Target="https://www.blazingstargardens.com/plants/p/little-bluestem-schizachyrium-scoparius" TargetMode="External"/><Relationship Id="rId30" Type="http://schemas.openxmlformats.org/officeDocument/2006/relationships/image" Target="../media/image61.png"/><Relationship Id="rId33" Type="http://schemas.openxmlformats.org/officeDocument/2006/relationships/hyperlink" Target="https://www.blazingstargardens.com/plants/p/little-bluestem-schizachyrium-scoparius" TargetMode="External"/><Relationship Id="rId183" Type="http://schemas.openxmlformats.org/officeDocument/2006/relationships/image" Target="../media/image135.png"/><Relationship Id="rId32" Type="http://schemas.openxmlformats.org/officeDocument/2006/relationships/hyperlink" Target="https://www.blazingstargardens.com/plants/p/little-bluestem-schizachyrium-scoparius" TargetMode="External"/><Relationship Id="rId182" Type="http://schemas.openxmlformats.org/officeDocument/2006/relationships/image" Target="../media/image122.png"/><Relationship Id="rId35" Type="http://schemas.openxmlformats.org/officeDocument/2006/relationships/hyperlink" Target="https://www.blazingstargardens.com/plants/p/pasque-flower-anemone-patens" TargetMode="External"/><Relationship Id="rId181" Type="http://schemas.openxmlformats.org/officeDocument/2006/relationships/slide" Target="/ppt/slides/slide4.xml"/><Relationship Id="rId34" Type="http://schemas.openxmlformats.org/officeDocument/2006/relationships/hyperlink" Target="https://www.blazingstargardens.com/plants/p/little-bluestem-schizachyrium-scoparius" TargetMode="External"/><Relationship Id="rId180" Type="http://schemas.openxmlformats.org/officeDocument/2006/relationships/hyperlink" Target="https://www.blazingstargardens.com/plants/p/white-wild-indigo-baptisia-alba" TargetMode="External"/><Relationship Id="rId37" Type="http://schemas.openxmlformats.org/officeDocument/2006/relationships/hyperlink" Target="https://www.blazingstargardens.com/plants/p/wood-betony-pedicularis-canadensis" TargetMode="External"/><Relationship Id="rId176" Type="http://schemas.openxmlformats.org/officeDocument/2006/relationships/hyperlink" Target="https://www.blazingstargardens.com/plants/p/big-bluestem-andropogon-gerardii" TargetMode="External"/><Relationship Id="rId36" Type="http://schemas.openxmlformats.org/officeDocument/2006/relationships/hyperlink" Target="https://www.blazingstargardens.com/plants/p/snakeroot-polygala-senega" TargetMode="External"/><Relationship Id="rId175" Type="http://schemas.openxmlformats.org/officeDocument/2006/relationships/image" Target="../media/image127.png"/><Relationship Id="rId39" Type="http://schemas.openxmlformats.org/officeDocument/2006/relationships/hyperlink" Target="https://www.blazingstargardens.com/plants/p/prairie-lily-lilium-philadelphicum" TargetMode="External"/><Relationship Id="rId174" Type="http://schemas.openxmlformats.org/officeDocument/2006/relationships/image" Target="../media/image119.png"/><Relationship Id="rId38" Type="http://schemas.openxmlformats.org/officeDocument/2006/relationships/hyperlink" Target="https://www.blazingstargardens.com/plants/p/prairie-lily-lilium-philadelphicum" TargetMode="External"/><Relationship Id="rId173" Type="http://schemas.openxmlformats.org/officeDocument/2006/relationships/image" Target="../media/image101.png"/><Relationship Id="rId179" Type="http://schemas.openxmlformats.org/officeDocument/2006/relationships/hyperlink" Target="https://www.blazingstargardens.com/plants/p/indian-grass-sorghastrum-nutans" TargetMode="External"/><Relationship Id="rId178" Type="http://schemas.openxmlformats.org/officeDocument/2006/relationships/hyperlink" Target="https://www.blazingstargardens.com/plants/p/ironweed-vernonia-fasciculata" TargetMode="External"/><Relationship Id="rId177" Type="http://schemas.openxmlformats.org/officeDocument/2006/relationships/hyperlink" Target="https://www.blazingstargardens.com/plants/p/joe-pye-weed-eupatorium-maculatum" TargetMode="External"/><Relationship Id="rId20" Type="http://schemas.openxmlformats.org/officeDocument/2006/relationships/image" Target="../media/image99.png"/><Relationship Id="rId22" Type="http://schemas.openxmlformats.org/officeDocument/2006/relationships/image" Target="../media/image52.png"/><Relationship Id="rId21" Type="http://schemas.openxmlformats.org/officeDocument/2006/relationships/image" Target="../media/image41.png"/><Relationship Id="rId24" Type="http://schemas.openxmlformats.org/officeDocument/2006/relationships/image" Target="../media/image50.png"/><Relationship Id="rId23" Type="http://schemas.openxmlformats.org/officeDocument/2006/relationships/image" Target="../media/image71.png"/><Relationship Id="rId26" Type="http://schemas.openxmlformats.org/officeDocument/2006/relationships/image" Target="../media/image79.png"/><Relationship Id="rId25" Type="http://schemas.openxmlformats.org/officeDocument/2006/relationships/image" Target="../media/image53.png"/><Relationship Id="rId28" Type="http://schemas.openxmlformats.org/officeDocument/2006/relationships/image" Target="../media/image65.png"/><Relationship Id="rId27" Type="http://schemas.openxmlformats.org/officeDocument/2006/relationships/image" Target="../media/image51.png"/><Relationship Id="rId29" Type="http://schemas.openxmlformats.org/officeDocument/2006/relationships/image" Target="../media/image69.png"/><Relationship Id="rId11" Type="http://schemas.openxmlformats.org/officeDocument/2006/relationships/image" Target="../media/image16.png"/><Relationship Id="rId10" Type="http://schemas.openxmlformats.org/officeDocument/2006/relationships/hyperlink" Target="https://www.blazingstargardens.com/plants/p/nodding-onion-allium-cernuum" TargetMode="External"/><Relationship Id="rId13" Type="http://schemas.openxmlformats.org/officeDocument/2006/relationships/hyperlink" Target="https://www.blazingstargardens.com/plants/p/harebell-campanula-rotundifolia" TargetMode="External"/><Relationship Id="rId12" Type="http://schemas.openxmlformats.org/officeDocument/2006/relationships/image" Target="../media/image33.png"/><Relationship Id="rId15" Type="http://schemas.openxmlformats.org/officeDocument/2006/relationships/hyperlink" Target="https://www.blazingstargardens.com/plants/p/star-sedge-carex-radiata" TargetMode="External"/><Relationship Id="rId14" Type="http://schemas.openxmlformats.org/officeDocument/2006/relationships/image" Target="../media/image30.png"/><Relationship Id="rId17" Type="http://schemas.openxmlformats.org/officeDocument/2006/relationships/hyperlink" Target="https://www.blazingstargardens.com/plants/p/prairie-pussytoes-antennaria-neglecta" TargetMode="External"/><Relationship Id="rId16" Type="http://schemas.openxmlformats.org/officeDocument/2006/relationships/image" Target="../media/image38.png"/><Relationship Id="rId19" Type="http://schemas.openxmlformats.org/officeDocument/2006/relationships/image" Target="../media/image57.png"/><Relationship Id="rId18" Type="http://schemas.openxmlformats.org/officeDocument/2006/relationships/image" Target="../media/image6.png"/><Relationship Id="rId84" Type="http://schemas.openxmlformats.org/officeDocument/2006/relationships/hyperlink" Target="https://www.blazingstargardens.com/plants/p/wild-strawberry-fragaria-virginiana" TargetMode="External"/><Relationship Id="rId83" Type="http://schemas.openxmlformats.org/officeDocument/2006/relationships/hyperlink" Target="https://www.blazingstargardens.com/plants/p/meads-sedge-carex-meadii" TargetMode="External"/><Relationship Id="rId86" Type="http://schemas.openxmlformats.org/officeDocument/2006/relationships/hyperlink" Target="https://www.blazingstargardens.com/plants/p/purple-poppy-mallow-callirhoe-involucrata" TargetMode="External"/><Relationship Id="rId85" Type="http://schemas.openxmlformats.org/officeDocument/2006/relationships/hyperlink" Target="https://www.blazingstargardens.com/plants/p/wild-strawberry-fragaria-virginiana" TargetMode="External"/><Relationship Id="rId88" Type="http://schemas.openxmlformats.org/officeDocument/2006/relationships/hyperlink" Target="https://www.blazingstargardens.com/plants/p/thimbleweed-anemone-cylindrica" TargetMode="External"/><Relationship Id="rId150" Type="http://schemas.openxmlformats.org/officeDocument/2006/relationships/hyperlink" Target="https://www.blazingstargardens.com/plants/p/sky-blue-aster-aster-oolentangiense" TargetMode="External"/><Relationship Id="rId87" Type="http://schemas.openxmlformats.org/officeDocument/2006/relationships/hyperlink" Target="https://www.blazingstargardens.com/plants/p/whorled-milkweed-asclepias-verticillata" TargetMode="External"/><Relationship Id="rId89" Type="http://schemas.openxmlformats.org/officeDocument/2006/relationships/hyperlink" Target="https://www.blazingstargardens.com/plants/p/heart-leaved-golden-alexanders-zizia-aptera" TargetMode="External"/><Relationship Id="rId80" Type="http://schemas.openxmlformats.org/officeDocument/2006/relationships/hyperlink" Target="https://www.blazingstargardens.com/plants/p/wild-lupine-lupinus-perennis" TargetMode="External"/><Relationship Id="rId82" Type="http://schemas.openxmlformats.org/officeDocument/2006/relationships/hyperlink" Target="https://www.blazingstargardens.com/plants/p/meads-sedge-carex-meadii" TargetMode="External"/><Relationship Id="rId81" Type="http://schemas.openxmlformats.org/officeDocument/2006/relationships/hyperlink" Target="https://www.blazingstargardens.com/plants/p/prairie-spiderwort-tradescantia-bracteata"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149" Type="http://schemas.openxmlformats.org/officeDocument/2006/relationships/hyperlink" Target="https://www.blazingstargardens.com/plants/p/foxglove-beardtongue-penstemon-digitalis" TargetMode="External"/><Relationship Id="rId4" Type="http://schemas.openxmlformats.org/officeDocument/2006/relationships/hyperlink" Target="https://www.blazingstargardens.com/plants/p/prairie-dropseed-sporobolus-heterolepis" TargetMode="External"/><Relationship Id="rId148" Type="http://schemas.openxmlformats.org/officeDocument/2006/relationships/hyperlink" Target="https://www.blazingstargardens.com/plants/p/new-jersey-tea-ceanothus-americanus" TargetMode="External"/><Relationship Id="rId9" Type="http://schemas.openxmlformats.org/officeDocument/2006/relationships/image" Target="../media/image7.png"/><Relationship Id="rId143" Type="http://schemas.openxmlformats.org/officeDocument/2006/relationships/hyperlink" Target="https://www.blazingstargardens.com/plants/p/blue-vervain-verbena-hastata" TargetMode="External"/><Relationship Id="rId142" Type="http://schemas.openxmlformats.org/officeDocument/2006/relationships/hyperlink" Target="https://www.blazingstargardens.com/plants/p/rough-blazing-star-liatris-aspera" TargetMode="External"/><Relationship Id="rId141" Type="http://schemas.openxmlformats.org/officeDocument/2006/relationships/hyperlink" Target="https://www.blazingstargardens.com/plants/p/rattlesnake-master-eryngium-yuccifolium" TargetMode="External"/><Relationship Id="rId140" Type="http://schemas.openxmlformats.org/officeDocument/2006/relationships/image" Target="../media/image125.png"/><Relationship Id="rId5" Type="http://schemas.openxmlformats.org/officeDocument/2006/relationships/image" Target="../media/image19.png"/><Relationship Id="rId147" Type="http://schemas.openxmlformats.org/officeDocument/2006/relationships/hyperlink" Target="https://www.blazingstargardens.com/plants/p/prairie-larkspur-delphinium-virescens" TargetMode="External"/><Relationship Id="rId6" Type="http://schemas.openxmlformats.org/officeDocument/2006/relationships/hyperlink" Target="https://www.blazingstargardens.com/plants/p/fox-sedge-carex-vulpinoidea" TargetMode="External"/><Relationship Id="rId146" Type="http://schemas.openxmlformats.org/officeDocument/2006/relationships/hyperlink" Target="https://www.blazingstargardens.com/plants/p/prairie-milkweed-asclepias-sullivantii" TargetMode="External"/><Relationship Id="rId7" Type="http://schemas.openxmlformats.org/officeDocument/2006/relationships/hyperlink" Target="https://www.blazingstargardens.com/plants/p/prairie-smoke-geum-triflorum" TargetMode="External"/><Relationship Id="rId145" Type="http://schemas.openxmlformats.org/officeDocument/2006/relationships/hyperlink" Target="https://plants.usda.gov/DocumentLibrary/plantguide/pdf/pg_assy.pdf" TargetMode="External"/><Relationship Id="rId8" Type="http://schemas.openxmlformats.org/officeDocument/2006/relationships/hyperlink" Target="https://www.blazingstargardens.com/plants/p/prairie-smoke-geum-triflorum" TargetMode="External"/><Relationship Id="rId144" Type="http://schemas.openxmlformats.org/officeDocument/2006/relationships/hyperlink" Target="https://www.blazingstargardens.com/plants/p/blue-vervain-verbena-hastata" TargetMode="External"/><Relationship Id="rId73" Type="http://schemas.openxmlformats.org/officeDocument/2006/relationships/hyperlink" Target="https://www.blazingstargardens.com/plants/p/comandra-umbellata-bastard-toadflax" TargetMode="External"/><Relationship Id="rId72" Type="http://schemas.openxmlformats.org/officeDocument/2006/relationships/hyperlink" Target="https://www.blazingstargardens.com/plants/p/hypoxis-hirsuta-yellow-star-grass" TargetMode="External"/><Relationship Id="rId75" Type="http://schemas.openxmlformats.org/officeDocument/2006/relationships/hyperlink" Target="https://www.blazingstargardens.com/plants/p/prairie-blue-eyed-grass-sisyrinchium-campestre" TargetMode="External"/><Relationship Id="rId74" Type="http://schemas.openxmlformats.org/officeDocument/2006/relationships/hyperlink" Target="https://www.blazingstargardens.com/plants/p/ground-plum-astragalus-crassicarpus" TargetMode="External"/><Relationship Id="rId77" Type="http://schemas.openxmlformats.org/officeDocument/2006/relationships/hyperlink" Target="https://www.blazingstargardens.com/plants/p/skullcap-scutellaria-leonardii-pots" TargetMode="External"/><Relationship Id="rId76" Type="http://schemas.openxmlformats.org/officeDocument/2006/relationships/hyperlink" Target="https://www.blazingstargardens.com/plants/p/small-fame-flower-talinum-parviflorum" TargetMode="External"/><Relationship Id="rId79" Type="http://schemas.openxmlformats.org/officeDocument/2006/relationships/hyperlink" Target="https://www.blazingstargardens.com/plants/p/wild-lupine-lupinus-perennis" TargetMode="External"/><Relationship Id="rId78" Type="http://schemas.openxmlformats.org/officeDocument/2006/relationships/hyperlink" Target="https://www.blazingstargardens.com/plants/p/stiff-gentian-gentianella-quinquefolia" TargetMode="External"/><Relationship Id="rId71" Type="http://schemas.openxmlformats.org/officeDocument/2006/relationships/image" Target="../media/image120.png"/><Relationship Id="rId70" Type="http://schemas.openxmlformats.org/officeDocument/2006/relationships/image" Target="../media/image113.png"/><Relationship Id="rId139" Type="http://schemas.openxmlformats.org/officeDocument/2006/relationships/image" Target="../media/image109.png"/><Relationship Id="rId138" Type="http://schemas.openxmlformats.org/officeDocument/2006/relationships/image" Target="../media/image131.png"/><Relationship Id="rId137" Type="http://schemas.openxmlformats.org/officeDocument/2006/relationships/image" Target="../media/image104.png"/><Relationship Id="rId132" Type="http://schemas.openxmlformats.org/officeDocument/2006/relationships/image" Target="../media/image88.png"/><Relationship Id="rId131" Type="http://schemas.openxmlformats.org/officeDocument/2006/relationships/image" Target="../media/image84.png"/><Relationship Id="rId130" Type="http://schemas.openxmlformats.org/officeDocument/2006/relationships/image" Target="../media/image82.png"/><Relationship Id="rId136" Type="http://schemas.openxmlformats.org/officeDocument/2006/relationships/image" Target="../media/image97.png"/><Relationship Id="rId135" Type="http://schemas.openxmlformats.org/officeDocument/2006/relationships/image" Target="../media/image85.png"/><Relationship Id="rId134" Type="http://schemas.openxmlformats.org/officeDocument/2006/relationships/image" Target="../media/image93.png"/><Relationship Id="rId133" Type="http://schemas.openxmlformats.org/officeDocument/2006/relationships/image" Target="../media/image94.png"/><Relationship Id="rId62" Type="http://schemas.openxmlformats.org/officeDocument/2006/relationships/image" Target="../media/image106.png"/><Relationship Id="rId61" Type="http://schemas.openxmlformats.org/officeDocument/2006/relationships/image" Target="../media/image111.png"/><Relationship Id="rId64" Type="http://schemas.openxmlformats.org/officeDocument/2006/relationships/image" Target="../media/image116.png"/><Relationship Id="rId63" Type="http://schemas.openxmlformats.org/officeDocument/2006/relationships/image" Target="../media/image110.png"/><Relationship Id="rId66" Type="http://schemas.openxmlformats.org/officeDocument/2006/relationships/image" Target="../media/image117.png"/><Relationship Id="rId172" Type="http://schemas.openxmlformats.org/officeDocument/2006/relationships/image" Target="../media/image86.png"/><Relationship Id="rId65" Type="http://schemas.openxmlformats.org/officeDocument/2006/relationships/image" Target="../media/image102.png"/><Relationship Id="rId171" Type="http://schemas.openxmlformats.org/officeDocument/2006/relationships/image" Target="../media/image78.png"/><Relationship Id="rId68" Type="http://schemas.openxmlformats.org/officeDocument/2006/relationships/image" Target="../media/image112.png"/><Relationship Id="rId170" Type="http://schemas.openxmlformats.org/officeDocument/2006/relationships/hyperlink" Target="https://www.blazingstargardens.com/plants/p/compass-plant-silphium-laciniatum" TargetMode="External"/><Relationship Id="rId67" Type="http://schemas.openxmlformats.org/officeDocument/2006/relationships/image" Target="../media/image107.png"/><Relationship Id="rId60" Type="http://schemas.openxmlformats.org/officeDocument/2006/relationships/image" Target="../media/image98.png"/><Relationship Id="rId165" Type="http://schemas.openxmlformats.org/officeDocument/2006/relationships/hyperlink" Target="https://www.blazingstargardens.com/plants/p/royal-catchfly-silene-regia" TargetMode="External"/><Relationship Id="rId69" Type="http://schemas.openxmlformats.org/officeDocument/2006/relationships/image" Target="../media/image114.png"/><Relationship Id="rId164" Type="http://schemas.openxmlformats.org/officeDocument/2006/relationships/image" Target="../media/image56.png"/><Relationship Id="rId163" Type="http://schemas.openxmlformats.org/officeDocument/2006/relationships/image" Target="../media/image55.png"/><Relationship Id="rId162" Type="http://schemas.openxmlformats.org/officeDocument/2006/relationships/image" Target="../media/image58.png"/><Relationship Id="rId169" Type="http://schemas.openxmlformats.org/officeDocument/2006/relationships/hyperlink" Target="https://www.blazingstargardens.com/plants/p/prairie-blazing-star-liatris-pycnostachya" TargetMode="External"/><Relationship Id="rId168" Type="http://schemas.openxmlformats.org/officeDocument/2006/relationships/hyperlink" Target="https://www.blazingstargardens.com/plants/p/new-england-aster-aster-novae-angliae" TargetMode="External"/><Relationship Id="rId167" Type="http://schemas.openxmlformats.org/officeDocument/2006/relationships/hyperlink" Target="https://www.blazingstargardens.com/plants/p/wild-bergamot-monarda-fistulosa" TargetMode="External"/><Relationship Id="rId166" Type="http://schemas.openxmlformats.org/officeDocument/2006/relationships/hyperlink" Target="https://www.blazingstargardens.com/plants/p/yellow-coneflower-ratibida-pinnata" TargetMode="External"/><Relationship Id="rId51" Type="http://schemas.openxmlformats.org/officeDocument/2006/relationships/image" Target="../media/image83.png"/><Relationship Id="rId50" Type="http://schemas.openxmlformats.org/officeDocument/2006/relationships/hyperlink" Target="https://www.blazingstargardens.com/plants/p/blue-grama-grass-bouteloua-gracilis" TargetMode="External"/><Relationship Id="rId53" Type="http://schemas.openxmlformats.org/officeDocument/2006/relationships/hyperlink" Target="https://www.blazingstargardens.com/plants/p/amethyst-shooting-star-dodecatheon-amethystinum" TargetMode="External"/><Relationship Id="rId52" Type="http://schemas.openxmlformats.org/officeDocument/2006/relationships/hyperlink" Target="https://www.blazingstargardens.com/plants/p/amethyst-shooting-star-dodecatheon-amethystinum" TargetMode="External"/><Relationship Id="rId55" Type="http://schemas.openxmlformats.org/officeDocument/2006/relationships/image" Target="../media/image87.png"/><Relationship Id="rId161" Type="http://schemas.openxmlformats.org/officeDocument/2006/relationships/image" Target="../media/image73.png"/><Relationship Id="rId54" Type="http://schemas.openxmlformats.org/officeDocument/2006/relationships/image" Target="../media/image105.png"/><Relationship Id="rId160" Type="http://schemas.openxmlformats.org/officeDocument/2006/relationships/image" Target="../media/image59.png"/><Relationship Id="rId57" Type="http://schemas.openxmlformats.org/officeDocument/2006/relationships/image" Target="../media/image89.png"/><Relationship Id="rId56" Type="http://schemas.openxmlformats.org/officeDocument/2006/relationships/image" Target="../media/image96.png"/><Relationship Id="rId159" Type="http://schemas.openxmlformats.org/officeDocument/2006/relationships/image" Target="../media/image43.png"/><Relationship Id="rId59" Type="http://schemas.openxmlformats.org/officeDocument/2006/relationships/image" Target="../media/image95.png"/><Relationship Id="rId154" Type="http://schemas.openxmlformats.org/officeDocument/2006/relationships/image" Target="../media/image9.png"/><Relationship Id="rId58" Type="http://schemas.openxmlformats.org/officeDocument/2006/relationships/image" Target="../media/image92.png"/><Relationship Id="rId153" Type="http://schemas.openxmlformats.org/officeDocument/2006/relationships/hyperlink" Target="https://www.blazingstargardens.com/plants/p/meadow-blazing-star-liatris-ligulistylis" TargetMode="External"/><Relationship Id="rId152" Type="http://schemas.openxmlformats.org/officeDocument/2006/relationships/hyperlink" Target="https://www.blazingstargardens.com/plants/p/large-flowered-beardtongue-penstemon-grandiflorus" TargetMode="External"/><Relationship Id="rId151" Type="http://schemas.openxmlformats.org/officeDocument/2006/relationships/hyperlink" Target="https://www.blazingstargardens.com/plants/p/purple-coneflower-echinacea-purpurea" TargetMode="External"/><Relationship Id="rId158" Type="http://schemas.openxmlformats.org/officeDocument/2006/relationships/image" Target="../media/image22.png"/><Relationship Id="rId157" Type="http://schemas.openxmlformats.org/officeDocument/2006/relationships/hyperlink" Target="https://www.blazingstargardens.com/plants/p/marsh-milkweed-asclepias-incarnata" TargetMode="External"/><Relationship Id="rId156" Type="http://schemas.openxmlformats.org/officeDocument/2006/relationships/image" Target="../media/image18.png"/><Relationship Id="rId155" Type="http://schemas.openxmlformats.org/officeDocument/2006/relationships/hyperlink" Target="https://www.blazingstargardens.com/plants/p/culvers-root-veronicastrum-virginicum" TargetMode="External"/><Relationship Id="rId107" Type="http://schemas.openxmlformats.org/officeDocument/2006/relationships/hyperlink" Target="https://www.blazingstargardens.com/plants/p/prairie-phlox-phlox-pilosa" TargetMode="External"/><Relationship Id="rId106" Type="http://schemas.openxmlformats.org/officeDocument/2006/relationships/image" Target="../media/image32.png"/><Relationship Id="rId105" Type="http://schemas.openxmlformats.org/officeDocument/2006/relationships/hyperlink" Target="https://www.blazingstargardens.com/plants/p/prairie-loosestrife-lysimachia-quadriflora" TargetMode="External"/><Relationship Id="rId104" Type="http://schemas.openxmlformats.org/officeDocument/2006/relationships/image" Target="../media/image12.png"/><Relationship Id="rId109" Type="http://schemas.openxmlformats.org/officeDocument/2006/relationships/image" Target="../media/image4.png"/><Relationship Id="rId108" Type="http://schemas.openxmlformats.org/officeDocument/2006/relationships/image" Target="../media/image1.png"/><Relationship Id="rId103" Type="http://schemas.openxmlformats.org/officeDocument/2006/relationships/hyperlink" Target="https://www.blazingstargardens.com/plants/p/blue-wild-indigo-baptisia-australis" TargetMode="External"/><Relationship Id="rId102" Type="http://schemas.openxmlformats.org/officeDocument/2006/relationships/image" Target="../media/image20.png"/><Relationship Id="rId101" Type="http://schemas.openxmlformats.org/officeDocument/2006/relationships/hyperlink" Target="https://www.blazingstargardens.com/plants/p/blue-flag-iris-iris-versicolor" TargetMode="External"/><Relationship Id="rId100" Type="http://schemas.openxmlformats.org/officeDocument/2006/relationships/image" Target="../media/image13.png"/><Relationship Id="rId129" Type="http://schemas.openxmlformats.org/officeDocument/2006/relationships/hyperlink" Target="https://www.blazingstargardens.com/plants/p/michigan-lily-lilium-michiganense" TargetMode="External"/><Relationship Id="rId128" Type="http://schemas.openxmlformats.org/officeDocument/2006/relationships/hyperlink" Target="https://www.blazingstargardens.com/plants/p/cream-wild-indigo-baptisia-bracteata" TargetMode="External"/><Relationship Id="rId127" Type="http://schemas.openxmlformats.org/officeDocument/2006/relationships/hyperlink" Target="https://www.blazingstargardens.com/plants/p/lead-plant-amorpha-canescens" TargetMode="External"/><Relationship Id="rId126" Type="http://schemas.openxmlformats.org/officeDocument/2006/relationships/hyperlink" Target="https://www.blazingstargardens.com/plants/p/hoary-vervain-verbena-stricta" TargetMode="External"/><Relationship Id="rId121" Type="http://schemas.openxmlformats.org/officeDocument/2006/relationships/image" Target="../media/image42.png"/><Relationship Id="rId120" Type="http://schemas.openxmlformats.org/officeDocument/2006/relationships/hyperlink" Target="https://www.blazingstargardens.com/plants/p/pale-purple-coneflower-echinacea-pallida" TargetMode="External"/><Relationship Id="rId125" Type="http://schemas.openxmlformats.org/officeDocument/2006/relationships/hyperlink" Target="https://www.blazingstargardens.com/plants/p/hoary-vervain-verbena-stricta" TargetMode="External"/><Relationship Id="rId124" Type="http://schemas.openxmlformats.org/officeDocument/2006/relationships/image" Target="../media/image44.png"/><Relationship Id="rId123" Type="http://schemas.openxmlformats.org/officeDocument/2006/relationships/image" Target="../media/image37.png"/><Relationship Id="rId122" Type="http://schemas.openxmlformats.org/officeDocument/2006/relationships/image" Target="../media/image45.png"/><Relationship Id="rId95" Type="http://schemas.openxmlformats.org/officeDocument/2006/relationships/hyperlink" Target="https://www.blazingstargardens.com/plants/p/aromatic-aster-aster-oblongifolius" TargetMode="External"/><Relationship Id="rId94" Type="http://schemas.openxmlformats.org/officeDocument/2006/relationships/image" Target="../media/image11.png"/><Relationship Id="rId97" Type="http://schemas.openxmlformats.org/officeDocument/2006/relationships/hyperlink" Target="https://www.blazingstargardens.com/plants/p/great-blue-lobelia-lobelia-siphilitica" TargetMode="External"/><Relationship Id="rId96" Type="http://schemas.openxmlformats.org/officeDocument/2006/relationships/image" Target="../media/image5.png"/><Relationship Id="rId99" Type="http://schemas.openxmlformats.org/officeDocument/2006/relationships/hyperlink" Target="https://www.blazingstargardens.com/plants/p/orange-coneflower-rudbeckia-fulgida" TargetMode="External"/><Relationship Id="rId98" Type="http://schemas.openxmlformats.org/officeDocument/2006/relationships/image" Target="../media/image23.png"/><Relationship Id="rId91" Type="http://schemas.openxmlformats.org/officeDocument/2006/relationships/hyperlink" Target="https://www.blazingstargardens.com/plants/p/bottle-gentian-gentiana-andrewsii" TargetMode="External"/><Relationship Id="rId90" Type="http://schemas.openxmlformats.org/officeDocument/2006/relationships/hyperlink" Target="https://www.blazingstargardens.com/plants/p/cream-gentian-gentiana-flavida" TargetMode="External"/><Relationship Id="rId93" Type="http://schemas.openxmlformats.org/officeDocument/2006/relationships/hyperlink" Target="https://www.blazingstargardens.com/plants/p/bradburys-monarda-monarda-bradburiana" TargetMode="External"/><Relationship Id="rId92" Type="http://schemas.openxmlformats.org/officeDocument/2006/relationships/hyperlink" Target="https://www.blazingstargardens.com/plants/p/prairie-coreopsis-coreopsis-palmata" TargetMode="External"/><Relationship Id="rId118" Type="http://schemas.openxmlformats.org/officeDocument/2006/relationships/hyperlink" Target="https://www.blazingstargardens.com/plants/p/blanket-flower-gaillardia-aristata" TargetMode="External"/><Relationship Id="rId117" Type="http://schemas.openxmlformats.org/officeDocument/2006/relationships/hyperlink" Target="https://www.blazingstargardens.com/plants/p/grey-goldenrod-solidago-nemoralis" TargetMode="External"/><Relationship Id="rId116" Type="http://schemas.openxmlformats.org/officeDocument/2006/relationships/hyperlink" Target="https://www.blazingstargardens.com/plants/p/lance-leaf-coreopsis-coreopsis-lanceolata" TargetMode="External"/><Relationship Id="rId115" Type="http://schemas.openxmlformats.org/officeDocument/2006/relationships/hyperlink" Target="https://www.blazingstargardens.com/plants/p/purple-prairie-clover-dalea-purpurea" TargetMode="External"/><Relationship Id="rId119" Type="http://schemas.openxmlformats.org/officeDocument/2006/relationships/image" Target="../media/image3.png"/><Relationship Id="rId110" Type="http://schemas.openxmlformats.org/officeDocument/2006/relationships/image" Target="../media/image36.png"/><Relationship Id="rId114" Type="http://schemas.openxmlformats.org/officeDocument/2006/relationships/hyperlink" Target="https://www.blazingstargardens.com/plants/p/butterfly-milkweed-asclepias-tuberosa" TargetMode="External"/><Relationship Id="rId113" Type="http://schemas.openxmlformats.org/officeDocument/2006/relationships/image" Target="../media/image49.png"/><Relationship Id="rId112" Type="http://schemas.openxmlformats.org/officeDocument/2006/relationships/image" Target="../media/image46.png"/><Relationship Id="rId111" Type="http://schemas.openxmlformats.org/officeDocument/2006/relationships/image" Target="../media/image40.png"/></Relationships>
</file>

<file path=ppt/slides/_rels/slide16.xml.rels><?xml version="1.0" encoding="UTF-8" standalone="yes"?><Relationships xmlns="http://schemas.openxmlformats.org/package/2006/relationships"><Relationship Id="rId40" Type="http://schemas.openxmlformats.org/officeDocument/2006/relationships/image" Target="../media/image51.png"/><Relationship Id="rId42" Type="http://schemas.openxmlformats.org/officeDocument/2006/relationships/image" Target="../media/image90.png"/><Relationship Id="rId41" Type="http://schemas.openxmlformats.org/officeDocument/2006/relationships/hyperlink" Target="https://www.blazingstargardens.com/plants/p/wood-betony-pedicularis-canadensis" TargetMode="External"/><Relationship Id="rId44" Type="http://schemas.openxmlformats.org/officeDocument/2006/relationships/image" Target="../media/image103.png"/><Relationship Id="rId43" Type="http://schemas.openxmlformats.org/officeDocument/2006/relationships/image" Target="../media/image108.png"/><Relationship Id="rId46" Type="http://schemas.openxmlformats.org/officeDocument/2006/relationships/hyperlink" Target="https://www.blazingstargardens.com/plants/p/bur-sedge-carex-grayi" TargetMode="External"/><Relationship Id="rId45" Type="http://schemas.openxmlformats.org/officeDocument/2006/relationships/image" Target="../media/image100.png"/><Relationship Id="rId48" Type="http://schemas.openxmlformats.org/officeDocument/2006/relationships/hyperlink" Target="https://www.blazingstargardens.com/plants/p/bottlebrush-grass-elymus-hystrix" TargetMode="External"/><Relationship Id="rId47" Type="http://schemas.openxmlformats.org/officeDocument/2006/relationships/hyperlink" Target="https://www.blazingstargardens.com/plants/p/bur-sedge-carex-grayi" TargetMode="External"/><Relationship Id="rId49" Type="http://schemas.openxmlformats.org/officeDocument/2006/relationships/hyperlink" Target="https://www.blazingstargardens.com/plants/p/bottlebrush-grass-elymus-hystrix" TargetMode="External"/><Relationship Id="rId31" Type="http://schemas.openxmlformats.org/officeDocument/2006/relationships/image" Target="../media/image30.png"/><Relationship Id="rId30" Type="http://schemas.openxmlformats.org/officeDocument/2006/relationships/hyperlink" Target="https://www.blazingstargardens.com/plants/p/pennsylvania-sedge-carex-pensylvanica" TargetMode="External"/><Relationship Id="rId33" Type="http://schemas.openxmlformats.org/officeDocument/2006/relationships/hyperlink" Target="https://www.blazingstargardens.com/plants/p/star-sedge-carex-radiata" TargetMode="External"/><Relationship Id="rId32" Type="http://schemas.openxmlformats.org/officeDocument/2006/relationships/hyperlink" Target="https://www.blazingstargardens.com/plants/p/star-sedge-carex-radiata" TargetMode="External"/><Relationship Id="rId35" Type="http://schemas.openxmlformats.org/officeDocument/2006/relationships/hyperlink" Target="https://www.blazingstargardens.com/plants/p/michigan-lily-lilium-michiganense" TargetMode="External"/><Relationship Id="rId34" Type="http://schemas.openxmlformats.org/officeDocument/2006/relationships/image" Target="../media/image44.png"/><Relationship Id="rId37" Type="http://schemas.openxmlformats.org/officeDocument/2006/relationships/image" Target="../media/image11.png"/><Relationship Id="rId36" Type="http://schemas.openxmlformats.org/officeDocument/2006/relationships/hyperlink" Target="https://www.blazingstargardens.com/plants/p/bradburys-monarda-monarda-bradburiana" TargetMode="External"/><Relationship Id="rId39" Type="http://schemas.openxmlformats.org/officeDocument/2006/relationships/hyperlink" Target="https://www.blazingstargardens.com/plants/p/harebell-campanula-rotundifolia" TargetMode="External"/><Relationship Id="rId38" Type="http://schemas.openxmlformats.org/officeDocument/2006/relationships/image" Target="../media/image33.png"/><Relationship Id="rId20" Type="http://schemas.openxmlformats.org/officeDocument/2006/relationships/image" Target="../media/image72.png"/><Relationship Id="rId22" Type="http://schemas.openxmlformats.org/officeDocument/2006/relationships/image" Target="../media/image81.png"/><Relationship Id="rId21" Type="http://schemas.openxmlformats.org/officeDocument/2006/relationships/hyperlink" Target="https://www.blazingstargardens.com/plants/p/big-leaf-aster-aster-macrophyllus" TargetMode="External"/><Relationship Id="rId24" Type="http://schemas.openxmlformats.org/officeDocument/2006/relationships/image" Target="../media/image68.png"/><Relationship Id="rId23" Type="http://schemas.openxmlformats.org/officeDocument/2006/relationships/hyperlink" Target="https://www.blazingstargardens.com/plants/p/columbine-aquilegia-canadensis" TargetMode="External"/><Relationship Id="rId26" Type="http://schemas.openxmlformats.org/officeDocument/2006/relationships/image" Target="../media/image60.png"/><Relationship Id="rId25" Type="http://schemas.openxmlformats.org/officeDocument/2006/relationships/hyperlink" Target="https://www.blazingstargardens.com/plants/p/poke-milkweed-asclepias-exaltata" TargetMode="External"/><Relationship Id="rId28" Type="http://schemas.openxmlformats.org/officeDocument/2006/relationships/image" Target="../media/image75.png"/><Relationship Id="rId27" Type="http://schemas.openxmlformats.org/officeDocument/2006/relationships/hyperlink" Target="https://www.blazingstargardens.com/plants/p/zig-zag-goldenrod-solidago-flexicaulis" TargetMode="External"/><Relationship Id="rId29" Type="http://schemas.openxmlformats.org/officeDocument/2006/relationships/hyperlink" Target="https://www.blazingstargardens.com/plants/p/palm-sedge-carex-muskingumensis" TargetMode="External"/><Relationship Id="rId11" Type="http://schemas.openxmlformats.org/officeDocument/2006/relationships/hyperlink" Target="https://www.blazingstargardens.com/plants/p/rosy-sedge-carex-rosea" TargetMode="External"/><Relationship Id="rId10" Type="http://schemas.openxmlformats.org/officeDocument/2006/relationships/image" Target="../media/image28.png"/><Relationship Id="rId13" Type="http://schemas.openxmlformats.org/officeDocument/2006/relationships/image" Target="../media/image24.png"/><Relationship Id="rId12" Type="http://schemas.openxmlformats.org/officeDocument/2006/relationships/hyperlink" Target="https://www.blazingstargardens.com/plants/p/rosy-sedge-carex-rosea" TargetMode="External"/><Relationship Id="rId15" Type="http://schemas.openxmlformats.org/officeDocument/2006/relationships/image" Target="../media/image64.png"/><Relationship Id="rId14" Type="http://schemas.openxmlformats.org/officeDocument/2006/relationships/hyperlink" Target="https://www.blazingstargardens.com/plants/p/cardinal-flower-lobelia-cardinalis" TargetMode="External"/><Relationship Id="rId17" Type="http://schemas.openxmlformats.org/officeDocument/2006/relationships/hyperlink" Target="https://www.blazingstargardens.com/plants/p/wild-geranium-geranium-maculatum" TargetMode="External"/><Relationship Id="rId16" Type="http://schemas.openxmlformats.org/officeDocument/2006/relationships/image" Target="../media/image54.png"/><Relationship Id="rId19" Type="http://schemas.openxmlformats.org/officeDocument/2006/relationships/hyperlink" Target="https://www.blazingstargardens.com/plants/p/shorts-aster-aster-shortii" TargetMode="External"/><Relationship Id="rId1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hyperlink" Target="https://www.blazingstargardens.com/plants/p/jacobs-ladder-polemonium-reptans" TargetMode="External"/><Relationship Id="rId9" Type="http://schemas.openxmlformats.org/officeDocument/2006/relationships/hyperlink" Target="https://www.blazingstargardens.com/plants/p/ivory-sedge-carex-eburnea" TargetMode="External"/><Relationship Id="rId5" Type="http://schemas.openxmlformats.org/officeDocument/2006/relationships/image" Target="../media/image29.png"/><Relationship Id="rId6" Type="http://schemas.openxmlformats.org/officeDocument/2006/relationships/hyperlink" Target="https://www.blazingstargardens.com/plants/p/wild-blue-phlox-phlox-divaricata" TargetMode="External"/><Relationship Id="rId7" Type="http://schemas.openxmlformats.org/officeDocument/2006/relationships/image" Target="../media/image34.png"/><Relationship Id="rId8" Type="http://schemas.openxmlformats.org/officeDocument/2006/relationships/hyperlink" Target="https://www.blazingstargardens.com/plants/p/ivory-sedge-carex-eburnea" TargetMode="External"/><Relationship Id="rId51" Type="http://schemas.openxmlformats.org/officeDocument/2006/relationships/hyperlink" Target="https://www.blazingstargardens.com/plants/p/marsh-marigold-caltha-palustris" TargetMode="External"/><Relationship Id="rId50" Type="http://schemas.openxmlformats.org/officeDocument/2006/relationships/hyperlink" Target="https://www.blazingstargardens.com/plants/p/marsh-marigold-caltha-palustris" TargetMode="External"/><Relationship Id="rId53" Type="http://schemas.openxmlformats.org/officeDocument/2006/relationships/image" Target="../media/image115.png"/><Relationship Id="rId52" Type="http://schemas.openxmlformats.org/officeDocument/2006/relationships/hyperlink" Target="https://www.blazingstargardens.com/plants/p/sweet-joe-pye-weed-eupatorium-purpureum" TargetMode="External"/><Relationship Id="rId55" Type="http://schemas.openxmlformats.org/officeDocument/2006/relationships/slide" Target="/ppt/slides/slide4.xml"/><Relationship Id="rId54" Type="http://schemas.openxmlformats.org/officeDocument/2006/relationships/hyperlink" Target="https://www.wildflower.org/plants/result.php?id_plant=artr" TargetMode="External"/><Relationship Id="rId57" Type="http://schemas.openxmlformats.org/officeDocument/2006/relationships/image" Target="../media/image135.png"/><Relationship Id="rId56" Type="http://schemas.openxmlformats.org/officeDocument/2006/relationships/image" Target="../media/image122.png"/><Relationship Id="rId58" Type="http://schemas.openxmlformats.org/officeDocument/2006/relationships/image" Target="../media/image130.png"/></Relationships>
</file>

<file path=ppt/slides/_rels/slide17.xml.rels><?xml version="1.0" encoding="UTF-8" standalone="yes"?><Relationships xmlns="http://schemas.openxmlformats.org/package/2006/relationships"><Relationship Id="rId40" Type="http://schemas.openxmlformats.org/officeDocument/2006/relationships/hyperlink" Target="https://www.blazingstargardens.com/plants/p/pale-spiked-lobelia-spicata" TargetMode="External"/><Relationship Id="rId42" Type="http://schemas.openxmlformats.org/officeDocument/2006/relationships/hyperlink" Target="https://www.blazingstargardens.com/plants/p/parasol-sedge-carex-umbelleta" TargetMode="External"/><Relationship Id="rId41" Type="http://schemas.openxmlformats.org/officeDocument/2006/relationships/hyperlink" Target="https://www.blazingstargardens.com/plants/p/narrow-leaved-coneflower-echinacea-angustifolia" TargetMode="External"/><Relationship Id="rId44" Type="http://schemas.openxmlformats.org/officeDocument/2006/relationships/hyperlink" Target="https://www.blazingstargardens.com/plants/p/side-oats-grama-bouteloua-curtipendula" TargetMode="External"/><Relationship Id="rId43" Type="http://schemas.openxmlformats.org/officeDocument/2006/relationships/image" Target="../media/image91.png"/><Relationship Id="rId46" Type="http://schemas.openxmlformats.org/officeDocument/2006/relationships/hyperlink" Target="https://www.blazingstargardens.com/plants/p/blue-grama-grass-bouteloua-gracilis" TargetMode="External"/><Relationship Id="rId45" Type="http://schemas.openxmlformats.org/officeDocument/2006/relationships/image" Target="../media/image10.png"/><Relationship Id="rId48" Type="http://schemas.openxmlformats.org/officeDocument/2006/relationships/hyperlink" Target="https://www.blazingstargardens.com/plants/p/amethyst-shooting-star-dodecatheon-amethystinum" TargetMode="External"/><Relationship Id="rId47" Type="http://schemas.openxmlformats.org/officeDocument/2006/relationships/image" Target="../media/image83.png"/><Relationship Id="rId49" Type="http://schemas.openxmlformats.org/officeDocument/2006/relationships/hyperlink" Target="https://www.blazingstargardens.com/plants/p/amethyst-shooting-star-dodecatheon-amethystinum" TargetMode="External"/><Relationship Id="rId31" Type="http://schemas.openxmlformats.org/officeDocument/2006/relationships/hyperlink" Target="https://www.blazingstargardens.com/plants/p/pasque-flower-anemone-patens" TargetMode="External"/><Relationship Id="rId30" Type="http://schemas.openxmlformats.org/officeDocument/2006/relationships/hyperlink" Target="https://www.blazingstargardens.com/plants/p/little-bluestem-schizachyrium-scoparius" TargetMode="External"/><Relationship Id="rId33" Type="http://schemas.openxmlformats.org/officeDocument/2006/relationships/hyperlink" Target="https://www.blazingstargardens.com/plants/p/wood-betony-pedicularis-canadensis" TargetMode="External"/><Relationship Id="rId32" Type="http://schemas.openxmlformats.org/officeDocument/2006/relationships/hyperlink" Target="https://www.blazingstargardens.com/plants/p/snakeroot-polygala-senega" TargetMode="External"/><Relationship Id="rId35" Type="http://schemas.openxmlformats.org/officeDocument/2006/relationships/hyperlink" Target="https://www.blazingstargardens.com/plants/p/prairie-lily-lilium-philadelphicum" TargetMode="External"/><Relationship Id="rId181" Type="http://schemas.openxmlformats.org/officeDocument/2006/relationships/image" Target="../media/image135.png"/><Relationship Id="rId34" Type="http://schemas.openxmlformats.org/officeDocument/2006/relationships/hyperlink" Target="https://www.blazingstargardens.com/plants/p/prairie-lily-lilium-philadelphicum" TargetMode="External"/><Relationship Id="rId180" Type="http://schemas.openxmlformats.org/officeDocument/2006/relationships/image" Target="../media/image122.png"/><Relationship Id="rId37" Type="http://schemas.openxmlformats.org/officeDocument/2006/relationships/hyperlink" Target="https://www.blazingstargardens.com/plants/p/dotted-blazing-star-liatris-punctata" TargetMode="External"/><Relationship Id="rId176" Type="http://schemas.openxmlformats.org/officeDocument/2006/relationships/image" Target="../media/image11.png"/><Relationship Id="rId36" Type="http://schemas.openxmlformats.org/officeDocument/2006/relationships/hyperlink" Target="https://www.blazingstargardens.com/plants/p/fringed-puccoon-lithospermum-incisum" TargetMode="External"/><Relationship Id="rId175" Type="http://schemas.openxmlformats.org/officeDocument/2006/relationships/hyperlink" Target="https://www.blazingstargardens.com/plants/p/bradburys-monarda-monarda-bradburiana" TargetMode="External"/><Relationship Id="rId39" Type="http://schemas.openxmlformats.org/officeDocument/2006/relationships/hyperlink" Target="https://www.blazingstargardens.com/plants/p/shooting-star-dodecatheon-meadia" TargetMode="External"/><Relationship Id="rId174" Type="http://schemas.openxmlformats.org/officeDocument/2006/relationships/hyperlink" Target="https://www.blazingstargardens.com/plants/p/bradburys-monarda-monarda-bradburiana" TargetMode="External"/><Relationship Id="rId38" Type="http://schemas.openxmlformats.org/officeDocument/2006/relationships/hyperlink" Target="https://www.blazingstargardens.com/plants/p/hoary-puccoon-lithospermum-canescens" TargetMode="External"/><Relationship Id="rId173" Type="http://schemas.openxmlformats.org/officeDocument/2006/relationships/hyperlink" Target="https://www.blazingstargardens.com/plants/p/white-wild-indigo-baptisia-alba" TargetMode="External"/><Relationship Id="rId179" Type="http://schemas.openxmlformats.org/officeDocument/2006/relationships/slide" Target="/ppt/slides/slide4.xml"/><Relationship Id="rId178" Type="http://schemas.openxmlformats.org/officeDocument/2006/relationships/hyperlink" Target="https://www.blazingstargardens.com/plants/p/large-flowered-beardtongue-penstemon-grandiflorus" TargetMode="External"/><Relationship Id="rId177" Type="http://schemas.openxmlformats.org/officeDocument/2006/relationships/image" Target="../media/image109.png"/><Relationship Id="rId20" Type="http://schemas.openxmlformats.org/officeDocument/2006/relationships/image" Target="../media/image99.png"/><Relationship Id="rId22" Type="http://schemas.openxmlformats.org/officeDocument/2006/relationships/image" Target="../media/image52.png"/><Relationship Id="rId21" Type="http://schemas.openxmlformats.org/officeDocument/2006/relationships/image" Target="../media/image41.png"/><Relationship Id="rId24" Type="http://schemas.openxmlformats.org/officeDocument/2006/relationships/image" Target="../media/image50.png"/><Relationship Id="rId23" Type="http://schemas.openxmlformats.org/officeDocument/2006/relationships/image" Target="../media/image71.png"/><Relationship Id="rId26" Type="http://schemas.openxmlformats.org/officeDocument/2006/relationships/image" Target="../media/image79.png"/><Relationship Id="rId25" Type="http://schemas.openxmlformats.org/officeDocument/2006/relationships/image" Target="../media/image53.png"/><Relationship Id="rId28" Type="http://schemas.openxmlformats.org/officeDocument/2006/relationships/image" Target="../media/image65.png"/><Relationship Id="rId27" Type="http://schemas.openxmlformats.org/officeDocument/2006/relationships/image" Target="../media/image51.png"/><Relationship Id="rId29" Type="http://schemas.openxmlformats.org/officeDocument/2006/relationships/image" Target="../media/image69.png"/><Relationship Id="rId11" Type="http://schemas.openxmlformats.org/officeDocument/2006/relationships/image" Target="../media/image16.png"/><Relationship Id="rId10" Type="http://schemas.openxmlformats.org/officeDocument/2006/relationships/hyperlink" Target="https://www.blazingstargardens.com/plants/p/nodding-onion-allium-cernuum" TargetMode="External"/><Relationship Id="rId13" Type="http://schemas.openxmlformats.org/officeDocument/2006/relationships/hyperlink" Target="https://www.blazingstargardens.com/plants/p/harebell-campanula-rotundifolia" TargetMode="External"/><Relationship Id="rId12" Type="http://schemas.openxmlformats.org/officeDocument/2006/relationships/image" Target="../media/image33.png"/><Relationship Id="rId15" Type="http://schemas.openxmlformats.org/officeDocument/2006/relationships/hyperlink" Target="https://www.blazingstargardens.com/plants/p/star-sedge-carex-radiata" TargetMode="External"/><Relationship Id="rId14" Type="http://schemas.openxmlformats.org/officeDocument/2006/relationships/image" Target="../media/image30.png"/><Relationship Id="rId17" Type="http://schemas.openxmlformats.org/officeDocument/2006/relationships/hyperlink" Target="https://www.blazingstargardens.com/plants/p/prairie-pussytoes-antennaria-neglecta" TargetMode="External"/><Relationship Id="rId16" Type="http://schemas.openxmlformats.org/officeDocument/2006/relationships/image" Target="../media/image38.png"/><Relationship Id="rId19" Type="http://schemas.openxmlformats.org/officeDocument/2006/relationships/image" Target="../media/image57.png"/><Relationship Id="rId18" Type="http://schemas.openxmlformats.org/officeDocument/2006/relationships/image" Target="../media/image6.png"/><Relationship Id="rId84" Type="http://schemas.openxmlformats.org/officeDocument/2006/relationships/hyperlink" Target="https://www.blazingstargardens.com/plants/p/thimbleweed-anemone-cylindrica" TargetMode="External"/><Relationship Id="rId83" Type="http://schemas.openxmlformats.org/officeDocument/2006/relationships/hyperlink" Target="https://www.blazingstargardens.com/plants/p/whorled-milkweed-asclepias-verticillata" TargetMode="External"/><Relationship Id="rId86" Type="http://schemas.openxmlformats.org/officeDocument/2006/relationships/hyperlink" Target="https://www.blazingstargardens.com/plants/p/cream-gentian-gentiana-flavida" TargetMode="External"/><Relationship Id="rId85" Type="http://schemas.openxmlformats.org/officeDocument/2006/relationships/hyperlink" Target="https://www.blazingstargardens.com/plants/p/heart-leaved-golden-alexanders-zizia-aptera" TargetMode="External"/><Relationship Id="rId88" Type="http://schemas.openxmlformats.org/officeDocument/2006/relationships/hyperlink" Target="https://www.blazingstargardens.com/plants/p/prairie-coreopsis-coreopsis-palmata" TargetMode="External"/><Relationship Id="rId150" Type="http://schemas.openxmlformats.org/officeDocument/2006/relationships/hyperlink" Target="https://www.blazingstargardens.com/plants/p/marsh-milkweed-asclepias-incarnata" TargetMode="External"/><Relationship Id="rId87" Type="http://schemas.openxmlformats.org/officeDocument/2006/relationships/hyperlink" Target="https://www.blazingstargardens.com/plants/p/bottle-gentian-gentiana-andrewsii" TargetMode="External"/><Relationship Id="rId89" Type="http://schemas.openxmlformats.org/officeDocument/2006/relationships/hyperlink" Target="https://www.blazingstargardens.com/plants/p/aromatic-aster-aster-oblongifolius" TargetMode="External"/><Relationship Id="rId80" Type="http://schemas.openxmlformats.org/officeDocument/2006/relationships/hyperlink" Target="https://www.blazingstargardens.com/plants/p/wild-strawberry-fragaria-virginiana" TargetMode="External"/><Relationship Id="rId82" Type="http://schemas.openxmlformats.org/officeDocument/2006/relationships/hyperlink" Target="https://www.blazingstargardens.com/plants/p/purple-poppy-mallow-callirhoe-involucrata" TargetMode="External"/><Relationship Id="rId81" Type="http://schemas.openxmlformats.org/officeDocument/2006/relationships/hyperlink" Target="https://www.blazingstargardens.com/plants/p/wild-strawberry-fragaria-virginiana"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149" Type="http://schemas.openxmlformats.org/officeDocument/2006/relationships/image" Target="../media/image18.png"/><Relationship Id="rId4" Type="http://schemas.openxmlformats.org/officeDocument/2006/relationships/hyperlink" Target="https://www.blazingstargardens.com/plants/p/prairie-dropseed-sporobolus-heterolepis" TargetMode="External"/><Relationship Id="rId148" Type="http://schemas.openxmlformats.org/officeDocument/2006/relationships/hyperlink" Target="https://www.blazingstargardens.com/plants/p/culvers-root-veronicastrum-virginicum" TargetMode="External"/><Relationship Id="rId9" Type="http://schemas.openxmlformats.org/officeDocument/2006/relationships/image" Target="../media/image7.png"/><Relationship Id="rId143" Type="http://schemas.openxmlformats.org/officeDocument/2006/relationships/hyperlink" Target="https://www.blazingstargardens.com/plants/p/foxglove-beardtongue-penstemon-digitalis" TargetMode="External"/><Relationship Id="rId142" Type="http://schemas.openxmlformats.org/officeDocument/2006/relationships/hyperlink" Target="https://www.blazingstargardens.com/plants/p/new-jersey-tea-ceanothus-americanus" TargetMode="External"/><Relationship Id="rId141" Type="http://schemas.openxmlformats.org/officeDocument/2006/relationships/hyperlink" Target="https://www.blazingstargardens.com/plants/p/prairie-larkspur-delphinium-virescens" TargetMode="External"/><Relationship Id="rId140" Type="http://schemas.openxmlformats.org/officeDocument/2006/relationships/hyperlink" Target="https://www.blazingstargardens.com/plants/p/prairie-milkweed-asclepias-sullivantii" TargetMode="External"/><Relationship Id="rId5" Type="http://schemas.openxmlformats.org/officeDocument/2006/relationships/image" Target="../media/image19.png"/><Relationship Id="rId147" Type="http://schemas.openxmlformats.org/officeDocument/2006/relationships/image" Target="../media/image9.png"/><Relationship Id="rId6" Type="http://schemas.openxmlformats.org/officeDocument/2006/relationships/hyperlink" Target="https://www.blazingstargardens.com/plants/p/fox-sedge-carex-vulpinoidea" TargetMode="External"/><Relationship Id="rId146" Type="http://schemas.openxmlformats.org/officeDocument/2006/relationships/hyperlink" Target="https://www.blazingstargardens.com/plants/p/meadow-blazing-star-liatris-ligulistylis" TargetMode="External"/><Relationship Id="rId7" Type="http://schemas.openxmlformats.org/officeDocument/2006/relationships/hyperlink" Target="https://www.blazingstargardens.com/plants/p/prairie-smoke-geum-triflorum" TargetMode="External"/><Relationship Id="rId145" Type="http://schemas.openxmlformats.org/officeDocument/2006/relationships/hyperlink" Target="https://www.blazingstargardens.com/plants/p/purple-coneflower-echinacea-purpurea" TargetMode="External"/><Relationship Id="rId8" Type="http://schemas.openxmlformats.org/officeDocument/2006/relationships/hyperlink" Target="https://www.blazingstargardens.com/plants/p/prairie-smoke-geum-triflorum" TargetMode="External"/><Relationship Id="rId144" Type="http://schemas.openxmlformats.org/officeDocument/2006/relationships/hyperlink" Target="https://www.blazingstargardens.com/plants/p/sky-blue-aster-aster-oolentangiense" TargetMode="External"/><Relationship Id="rId73" Type="http://schemas.openxmlformats.org/officeDocument/2006/relationships/hyperlink" Target="https://www.blazingstargardens.com/plants/p/skullcap-scutellaria-leonardii-pots" TargetMode="External"/><Relationship Id="rId72" Type="http://schemas.openxmlformats.org/officeDocument/2006/relationships/hyperlink" Target="https://www.blazingstargardens.com/plants/p/small-fame-flower-talinum-parviflorum" TargetMode="External"/><Relationship Id="rId75" Type="http://schemas.openxmlformats.org/officeDocument/2006/relationships/hyperlink" Target="https://www.blazingstargardens.com/plants/p/wild-lupine-lupinus-perennis" TargetMode="External"/><Relationship Id="rId74" Type="http://schemas.openxmlformats.org/officeDocument/2006/relationships/hyperlink" Target="https://www.blazingstargardens.com/plants/p/stiff-gentian-gentianella-quinquefolia" TargetMode="External"/><Relationship Id="rId77" Type="http://schemas.openxmlformats.org/officeDocument/2006/relationships/hyperlink" Target="https://www.blazingstargardens.com/plants/p/prairie-spiderwort-tradescantia-bracteata" TargetMode="External"/><Relationship Id="rId76" Type="http://schemas.openxmlformats.org/officeDocument/2006/relationships/hyperlink" Target="https://www.blazingstargardens.com/plants/p/wild-lupine-lupinus-perennis" TargetMode="External"/><Relationship Id="rId79" Type="http://schemas.openxmlformats.org/officeDocument/2006/relationships/hyperlink" Target="https://www.blazingstargardens.com/plants/p/meads-sedge-carex-meadii" TargetMode="External"/><Relationship Id="rId78" Type="http://schemas.openxmlformats.org/officeDocument/2006/relationships/hyperlink" Target="https://www.blazingstargardens.com/plants/p/meads-sedge-carex-meadii" TargetMode="External"/><Relationship Id="rId71" Type="http://schemas.openxmlformats.org/officeDocument/2006/relationships/hyperlink" Target="https://www.blazingstargardens.com/plants/p/prairie-blue-eyed-grass-sisyrinchium-campestre" TargetMode="External"/><Relationship Id="rId70" Type="http://schemas.openxmlformats.org/officeDocument/2006/relationships/hyperlink" Target="https://www.blazingstargardens.com/plants/p/ground-plum-astragalus-crassicarpus" TargetMode="External"/><Relationship Id="rId139" Type="http://schemas.openxmlformats.org/officeDocument/2006/relationships/hyperlink" Target="https://plants.usda.gov/DocumentLibrary/plantguide/pdf/pg_assy.pdf" TargetMode="External"/><Relationship Id="rId138" Type="http://schemas.openxmlformats.org/officeDocument/2006/relationships/hyperlink" Target="https://www.blazingstargardens.com/plants/p/blue-vervain-verbena-hastata" TargetMode="External"/><Relationship Id="rId137" Type="http://schemas.openxmlformats.org/officeDocument/2006/relationships/hyperlink" Target="https://www.blazingstargardens.com/plants/p/blue-vervain-verbena-hastata" TargetMode="External"/><Relationship Id="rId132" Type="http://schemas.openxmlformats.org/officeDocument/2006/relationships/image" Target="../media/image104.png"/><Relationship Id="rId131" Type="http://schemas.openxmlformats.org/officeDocument/2006/relationships/image" Target="../media/image97.png"/><Relationship Id="rId130" Type="http://schemas.openxmlformats.org/officeDocument/2006/relationships/image" Target="../media/image85.png"/><Relationship Id="rId136" Type="http://schemas.openxmlformats.org/officeDocument/2006/relationships/hyperlink" Target="https://www.blazingstargardens.com/plants/p/rough-blazing-star-liatris-aspera" TargetMode="External"/><Relationship Id="rId135" Type="http://schemas.openxmlformats.org/officeDocument/2006/relationships/hyperlink" Target="https://www.blazingstargardens.com/plants/p/rattlesnake-master-eryngium-yuccifolium" TargetMode="External"/><Relationship Id="rId134" Type="http://schemas.openxmlformats.org/officeDocument/2006/relationships/image" Target="../media/image125.png"/><Relationship Id="rId133" Type="http://schemas.openxmlformats.org/officeDocument/2006/relationships/image" Target="../media/image131.png"/><Relationship Id="rId62" Type="http://schemas.openxmlformats.org/officeDocument/2006/relationships/image" Target="../media/image117.png"/><Relationship Id="rId61" Type="http://schemas.openxmlformats.org/officeDocument/2006/relationships/image" Target="../media/image102.png"/><Relationship Id="rId64" Type="http://schemas.openxmlformats.org/officeDocument/2006/relationships/image" Target="../media/image112.png"/><Relationship Id="rId63" Type="http://schemas.openxmlformats.org/officeDocument/2006/relationships/image" Target="../media/image107.png"/><Relationship Id="rId66" Type="http://schemas.openxmlformats.org/officeDocument/2006/relationships/image" Target="../media/image113.png"/><Relationship Id="rId172" Type="http://schemas.openxmlformats.org/officeDocument/2006/relationships/hyperlink" Target="https://www.blazingstargardens.com/plants/p/indian-grass-sorghastrum-nutans" TargetMode="External"/><Relationship Id="rId65" Type="http://schemas.openxmlformats.org/officeDocument/2006/relationships/image" Target="../media/image114.png"/><Relationship Id="rId171" Type="http://schemas.openxmlformats.org/officeDocument/2006/relationships/hyperlink" Target="https://www.blazingstargardens.com/plants/p/ironweed-vernonia-fasciculata" TargetMode="External"/><Relationship Id="rId68" Type="http://schemas.openxmlformats.org/officeDocument/2006/relationships/hyperlink" Target="https://www.blazingstargardens.com/plants/p/hypoxis-hirsuta-yellow-star-grass" TargetMode="External"/><Relationship Id="rId170" Type="http://schemas.openxmlformats.org/officeDocument/2006/relationships/hyperlink" Target="https://www.blazingstargardens.com/plants/p/joe-pye-weed-eupatorium-maculatum" TargetMode="External"/><Relationship Id="rId67" Type="http://schemas.openxmlformats.org/officeDocument/2006/relationships/image" Target="../media/image120.png"/><Relationship Id="rId60" Type="http://schemas.openxmlformats.org/officeDocument/2006/relationships/image" Target="../media/image116.png"/><Relationship Id="rId165" Type="http://schemas.openxmlformats.org/officeDocument/2006/relationships/image" Target="../media/image86.png"/><Relationship Id="rId69" Type="http://schemas.openxmlformats.org/officeDocument/2006/relationships/hyperlink" Target="https://www.blazingstargardens.com/plants/p/comandra-umbellata-bastard-toadflax" TargetMode="External"/><Relationship Id="rId164" Type="http://schemas.openxmlformats.org/officeDocument/2006/relationships/image" Target="../media/image78.png"/><Relationship Id="rId163" Type="http://schemas.openxmlformats.org/officeDocument/2006/relationships/hyperlink" Target="https://www.blazingstargardens.com/plants/p/compass-plant-silphium-laciniatum" TargetMode="External"/><Relationship Id="rId162" Type="http://schemas.openxmlformats.org/officeDocument/2006/relationships/hyperlink" Target="https://www.blazingstargardens.com/plants/p/prairie-blazing-star-liatris-pycnostachya" TargetMode="External"/><Relationship Id="rId169" Type="http://schemas.openxmlformats.org/officeDocument/2006/relationships/hyperlink" Target="https://www.blazingstargardens.com/plants/p/big-bluestem-andropogon-gerardii" TargetMode="External"/><Relationship Id="rId168" Type="http://schemas.openxmlformats.org/officeDocument/2006/relationships/image" Target="../media/image127.png"/><Relationship Id="rId167" Type="http://schemas.openxmlformats.org/officeDocument/2006/relationships/image" Target="../media/image119.png"/><Relationship Id="rId166" Type="http://schemas.openxmlformats.org/officeDocument/2006/relationships/image" Target="../media/image101.png"/><Relationship Id="rId51" Type="http://schemas.openxmlformats.org/officeDocument/2006/relationships/image" Target="../media/image87.png"/><Relationship Id="rId50" Type="http://schemas.openxmlformats.org/officeDocument/2006/relationships/image" Target="../media/image105.png"/><Relationship Id="rId53" Type="http://schemas.openxmlformats.org/officeDocument/2006/relationships/image" Target="../media/image89.png"/><Relationship Id="rId52" Type="http://schemas.openxmlformats.org/officeDocument/2006/relationships/image" Target="../media/image96.png"/><Relationship Id="rId55" Type="http://schemas.openxmlformats.org/officeDocument/2006/relationships/image" Target="../media/image95.png"/><Relationship Id="rId161" Type="http://schemas.openxmlformats.org/officeDocument/2006/relationships/hyperlink" Target="https://www.blazingstargardens.com/plants/p/new-england-aster-aster-novae-angliae" TargetMode="External"/><Relationship Id="rId54" Type="http://schemas.openxmlformats.org/officeDocument/2006/relationships/image" Target="../media/image92.png"/><Relationship Id="rId160" Type="http://schemas.openxmlformats.org/officeDocument/2006/relationships/hyperlink" Target="https://www.blazingstargardens.com/plants/p/wild-bergamot-monarda-fistulosa" TargetMode="External"/><Relationship Id="rId57" Type="http://schemas.openxmlformats.org/officeDocument/2006/relationships/image" Target="../media/image111.png"/><Relationship Id="rId56" Type="http://schemas.openxmlformats.org/officeDocument/2006/relationships/image" Target="../media/image98.png"/><Relationship Id="rId159" Type="http://schemas.openxmlformats.org/officeDocument/2006/relationships/hyperlink" Target="https://www.blazingstargardens.com/plants/p/yellow-coneflower-ratibida-pinnata" TargetMode="External"/><Relationship Id="rId59" Type="http://schemas.openxmlformats.org/officeDocument/2006/relationships/image" Target="../media/image110.png"/><Relationship Id="rId154" Type="http://schemas.openxmlformats.org/officeDocument/2006/relationships/image" Target="../media/image73.png"/><Relationship Id="rId58" Type="http://schemas.openxmlformats.org/officeDocument/2006/relationships/image" Target="../media/image106.png"/><Relationship Id="rId153" Type="http://schemas.openxmlformats.org/officeDocument/2006/relationships/image" Target="../media/image59.png"/><Relationship Id="rId152" Type="http://schemas.openxmlformats.org/officeDocument/2006/relationships/image" Target="../media/image43.png"/><Relationship Id="rId151" Type="http://schemas.openxmlformats.org/officeDocument/2006/relationships/image" Target="../media/image22.png"/><Relationship Id="rId158" Type="http://schemas.openxmlformats.org/officeDocument/2006/relationships/hyperlink" Target="https://www.blazingstargardens.com/plants/p/royal-catchfly-silene-regia" TargetMode="External"/><Relationship Id="rId157" Type="http://schemas.openxmlformats.org/officeDocument/2006/relationships/image" Target="../media/image56.png"/><Relationship Id="rId156" Type="http://schemas.openxmlformats.org/officeDocument/2006/relationships/image" Target="../media/image55.png"/><Relationship Id="rId155" Type="http://schemas.openxmlformats.org/officeDocument/2006/relationships/image" Target="../media/image58.png"/><Relationship Id="rId107" Type="http://schemas.openxmlformats.org/officeDocument/2006/relationships/image" Target="../media/image49.png"/><Relationship Id="rId106" Type="http://schemas.openxmlformats.org/officeDocument/2006/relationships/image" Target="../media/image46.png"/><Relationship Id="rId105" Type="http://schemas.openxmlformats.org/officeDocument/2006/relationships/image" Target="../media/image40.png"/><Relationship Id="rId104" Type="http://schemas.openxmlformats.org/officeDocument/2006/relationships/image" Target="../media/image36.png"/><Relationship Id="rId109" Type="http://schemas.openxmlformats.org/officeDocument/2006/relationships/hyperlink" Target="https://www.blazingstargardens.com/plants/p/purple-prairie-clover-dalea-purpurea" TargetMode="External"/><Relationship Id="rId108" Type="http://schemas.openxmlformats.org/officeDocument/2006/relationships/hyperlink" Target="https://www.blazingstargardens.com/plants/p/butterfly-milkweed-asclepias-tuberosa" TargetMode="External"/><Relationship Id="rId103" Type="http://schemas.openxmlformats.org/officeDocument/2006/relationships/image" Target="../media/image4.png"/><Relationship Id="rId102" Type="http://schemas.openxmlformats.org/officeDocument/2006/relationships/image" Target="../media/image1.png"/><Relationship Id="rId101" Type="http://schemas.openxmlformats.org/officeDocument/2006/relationships/hyperlink" Target="https://www.blazingstargardens.com/plants/p/prairie-phlox-phlox-pilosa" TargetMode="External"/><Relationship Id="rId100" Type="http://schemas.openxmlformats.org/officeDocument/2006/relationships/image" Target="../media/image32.png"/><Relationship Id="rId129" Type="http://schemas.openxmlformats.org/officeDocument/2006/relationships/image" Target="../media/image93.png"/><Relationship Id="rId128" Type="http://schemas.openxmlformats.org/officeDocument/2006/relationships/image" Target="../media/image94.png"/><Relationship Id="rId127" Type="http://schemas.openxmlformats.org/officeDocument/2006/relationships/image" Target="../media/image88.png"/><Relationship Id="rId126" Type="http://schemas.openxmlformats.org/officeDocument/2006/relationships/image" Target="../media/image84.png"/><Relationship Id="rId121" Type="http://schemas.openxmlformats.org/officeDocument/2006/relationships/hyperlink" Target="https://www.blazingstargardens.com/plants/p/lead-plant-amorpha-canescens" TargetMode="External"/><Relationship Id="rId120" Type="http://schemas.openxmlformats.org/officeDocument/2006/relationships/hyperlink" Target="https://www.blazingstargardens.com/plants/p/hoary-vervain-verbena-stricta" TargetMode="External"/><Relationship Id="rId125" Type="http://schemas.openxmlformats.org/officeDocument/2006/relationships/image" Target="../media/image82.png"/><Relationship Id="rId124" Type="http://schemas.openxmlformats.org/officeDocument/2006/relationships/hyperlink" Target="https://www.blazingstargardens.com/plants/p/michigan-lily-lilium-michiganense" TargetMode="External"/><Relationship Id="rId123" Type="http://schemas.openxmlformats.org/officeDocument/2006/relationships/hyperlink" Target="https://www.blazingstargardens.com/plants/p/michigan-lily-lilium-michiganense" TargetMode="External"/><Relationship Id="rId122" Type="http://schemas.openxmlformats.org/officeDocument/2006/relationships/hyperlink" Target="https://www.blazingstargardens.com/plants/p/cream-wild-indigo-baptisia-bracteata" TargetMode="External"/><Relationship Id="rId95" Type="http://schemas.openxmlformats.org/officeDocument/2006/relationships/hyperlink" Target="https://www.blazingstargardens.com/plants/p/blue-flag-iris-iris-versicolor" TargetMode="External"/><Relationship Id="rId94" Type="http://schemas.openxmlformats.org/officeDocument/2006/relationships/image" Target="../media/image13.png"/><Relationship Id="rId97" Type="http://schemas.openxmlformats.org/officeDocument/2006/relationships/hyperlink" Target="https://www.blazingstargardens.com/plants/p/blue-wild-indigo-baptisia-australis" TargetMode="External"/><Relationship Id="rId96" Type="http://schemas.openxmlformats.org/officeDocument/2006/relationships/image" Target="../media/image20.png"/><Relationship Id="rId99" Type="http://schemas.openxmlformats.org/officeDocument/2006/relationships/hyperlink" Target="https://www.blazingstargardens.com/plants/p/prairie-loosestrife-lysimachia-quadriflora" TargetMode="External"/><Relationship Id="rId98" Type="http://schemas.openxmlformats.org/officeDocument/2006/relationships/image" Target="../media/image12.png"/><Relationship Id="rId91" Type="http://schemas.openxmlformats.org/officeDocument/2006/relationships/hyperlink" Target="https://www.blazingstargardens.com/plants/p/great-blue-lobelia-lobelia-siphilitica" TargetMode="External"/><Relationship Id="rId90" Type="http://schemas.openxmlformats.org/officeDocument/2006/relationships/image" Target="../media/image5.png"/><Relationship Id="rId93" Type="http://schemas.openxmlformats.org/officeDocument/2006/relationships/hyperlink" Target="https://www.blazingstargardens.com/plants/p/orange-coneflower-rudbeckia-fulgida" TargetMode="External"/><Relationship Id="rId92" Type="http://schemas.openxmlformats.org/officeDocument/2006/relationships/image" Target="../media/image23.png"/><Relationship Id="rId118" Type="http://schemas.openxmlformats.org/officeDocument/2006/relationships/image" Target="../media/image44.png"/><Relationship Id="rId117" Type="http://schemas.openxmlformats.org/officeDocument/2006/relationships/image" Target="../media/image37.png"/><Relationship Id="rId116" Type="http://schemas.openxmlformats.org/officeDocument/2006/relationships/image" Target="../media/image45.png"/><Relationship Id="rId115" Type="http://schemas.openxmlformats.org/officeDocument/2006/relationships/image" Target="../media/image42.png"/><Relationship Id="rId119" Type="http://schemas.openxmlformats.org/officeDocument/2006/relationships/hyperlink" Target="https://www.blazingstargardens.com/plants/p/hoary-vervain-verbena-stricta" TargetMode="External"/><Relationship Id="rId110" Type="http://schemas.openxmlformats.org/officeDocument/2006/relationships/hyperlink" Target="https://www.blazingstargardens.com/plants/p/lance-leaf-coreopsis-coreopsis-lanceolata" TargetMode="External"/><Relationship Id="rId114" Type="http://schemas.openxmlformats.org/officeDocument/2006/relationships/hyperlink" Target="https://www.blazingstargardens.com/plants/p/pale-purple-coneflower-echinacea-pallida" TargetMode="External"/><Relationship Id="rId113" Type="http://schemas.openxmlformats.org/officeDocument/2006/relationships/image" Target="../media/image3.png"/><Relationship Id="rId112" Type="http://schemas.openxmlformats.org/officeDocument/2006/relationships/hyperlink" Target="https://www.blazingstargardens.com/plants/p/blanket-flower-gaillardia-aristata" TargetMode="External"/><Relationship Id="rId111" Type="http://schemas.openxmlformats.org/officeDocument/2006/relationships/hyperlink" Target="https://www.blazingstargardens.com/plants/p/grey-goldenrod-solidago-nemoralis" TargetMode="External"/></Relationships>
</file>

<file path=ppt/slides/_rels/slide18.xml.rels><?xml version="1.0" encoding="UTF-8" standalone="yes"?><Relationships xmlns="http://schemas.openxmlformats.org/package/2006/relationships"><Relationship Id="rId40" Type="http://schemas.openxmlformats.org/officeDocument/2006/relationships/image" Target="../media/image90.png"/><Relationship Id="rId42" Type="http://schemas.openxmlformats.org/officeDocument/2006/relationships/image" Target="../media/image103.png"/><Relationship Id="rId41" Type="http://schemas.openxmlformats.org/officeDocument/2006/relationships/image" Target="../media/image108.png"/><Relationship Id="rId44" Type="http://schemas.openxmlformats.org/officeDocument/2006/relationships/hyperlink" Target="https://www.blazingstargardens.com/plants/p/bur-sedge-carex-grayi" TargetMode="External"/><Relationship Id="rId43" Type="http://schemas.openxmlformats.org/officeDocument/2006/relationships/image" Target="../media/image100.png"/><Relationship Id="rId46" Type="http://schemas.openxmlformats.org/officeDocument/2006/relationships/hyperlink" Target="https://www.blazingstargardens.com/plants/p/bottlebrush-grass-elymus-hystrix" TargetMode="External"/><Relationship Id="rId45" Type="http://schemas.openxmlformats.org/officeDocument/2006/relationships/hyperlink" Target="https://www.blazingstargardens.com/plants/p/bur-sedge-carex-grayi" TargetMode="External"/><Relationship Id="rId48" Type="http://schemas.openxmlformats.org/officeDocument/2006/relationships/hyperlink" Target="https://www.blazingstargardens.com/plants/p/marsh-marigold-caltha-palustris" TargetMode="External"/><Relationship Id="rId47" Type="http://schemas.openxmlformats.org/officeDocument/2006/relationships/hyperlink" Target="https://www.blazingstargardens.com/plants/p/bottlebrush-grass-elymus-hystrix" TargetMode="External"/><Relationship Id="rId49" Type="http://schemas.openxmlformats.org/officeDocument/2006/relationships/hyperlink" Target="https://www.blazingstargardens.com/plants/p/marsh-marigold-caltha-palustris" TargetMode="External"/><Relationship Id="rId31" Type="http://schemas.openxmlformats.org/officeDocument/2006/relationships/image" Target="../media/image30.png"/><Relationship Id="rId30" Type="http://schemas.openxmlformats.org/officeDocument/2006/relationships/hyperlink" Target="https://www.blazingstargardens.com/plants/p/pennsylvania-sedge-carex-pensylvanica" TargetMode="External"/><Relationship Id="rId33" Type="http://schemas.openxmlformats.org/officeDocument/2006/relationships/hyperlink" Target="https://www.blazingstargardens.com/plants/p/star-sedge-carex-radiata" TargetMode="External"/><Relationship Id="rId32" Type="http://schemas.openxmlformats.org/officeDocument/2006/relationships/hyperlink" Target="https://www.blazingstargardens.com/plants/p/star-sedge-carex-radiata" TargetMode="External"/><Relationship Id="rId35" Type="http://schemas.openxmlformats.org/officeDocument/2006/relationships/hyperlink" Target="https://www.blazingstargardens.com/plants/p/michigan-lily-lilium-michiganense" TargetMode="External"/><Relationship Id="rId34" Type="http://schemas.openxmlformats.org/officeDocument/2006/relationships/image" Target="../media/image44.png"/><Relationship Id="rId37" Type="http://schemas.openxmlformats.org/officeDocument/2006/relationships/hyperlink" Target="https://www.blazingstargardens.com/plants/p/harebell-campanula-rotundifolia" TargetMode="External"/><Relationship Id="rId36" Type="http://schemas.openxmlformats.org/officeDocument/2006/relationships/image" Target="../media/image33.png"/><Relationship Id="rId39" Type="http://schemas.openxmlformats.org/officeDocument/2006/relationships/hyperlink" Target="https://www.blazingstargardens.com/plants/p/wood-betony-pedicularis-canadensis" TargetMode="External"/><Relationship Id="rId38" Type="http://schemas.openxmlformats.org/officeDocument/2006/relationships/image" Target="../media/image51.png"/><Relationship Id="rId20" Type="http://schemas.openxmlformats.org/officeDocument/2006/relationships/image" Target="../media/image72.png"/><Relationship Id="rId22" Type="http://schemas.openxmlformats.org/officeDocument/2006/relationships/image" Target="../media/image81.png"/><Relationship Id="rId21" Type="http://schemas.openxmlformats.org/officeDocument/2006/relationships/hyperlink" Target="https://www.blazingstargardens.com/plants/p/big-leaf-aster-aster-macrophyllus" TargetMode="External"/><Relationship Id="rId24" Type="http://schemas.openxmlformats.org/officeDocument/2006/relationships/image" Target="../media/image68.png"/><Relationship Id="rId23" Type="http://schemas.openxmlformats.org/officeDocument/2006/relationships/hyperlink" Target="https://www.blazingstargardens.com/plants/p/columbine-aquilegia-canadensis" TargetMode="External"/><Relationship Id="rId26" Type="http://schemas.openxmlformats.org/officeDocument/2006/relationships/image" Target="../media/image60.png"/><Relationship Id="rId25" Type="http://schemas.openxmlformats.org/officeDocument/2006/relationships/hyperlink" Target="https://www.blazingstargardens.com/plants/p/poke-milkweed-asclepias-exaltata" TargetMode="External"/><Relationship Id="rId28" Type="http://schemas.openxmlformats.org/officeDocument/2006/relationships/image" Target="../media/image75.png"/><Relationship Id="rId27" Type="http://schemas.openxmlformats.org/officeDocument/2006/relationships/hyperlink" Target="https://www.blazingstargardens.com/plants/p/zig-zag-goldenrod-solidago-flexicaulis" TargetMode="External"/><Relationship Id="rId29" Type="http://schemas.openxmlformats.org/officeDocument/2006/relationships/hyperlink" Target="https://www.blazingstargardens.com/plants/p/palm-sedge-carex-muskingumensis" TargetMode="External"/><Relationship Id="rId11" Type="http://schemas.openxmlformats.org/officeDocument/2006/relationships/hyperlink" Target="https://www.blazingstargardens.com/plants/p/rosy-sedge-carex-rosea" TargetMode="External"/><Relationship Id="rId10" Type="http://schemas.openxmlformats.org/officeDocument/2006/relationships/image" Target="../media/image28.png"/><Relationship Id="rId13" Type="http://schemas.openxmlformats.org/officeDocument/2006/relationships/image" Target="../media/image24.png"/><Relationship Id="rId12" Type="http://schemas.openxmlformats.org/officeDocument/2006/relationships/hyperlink" Target="https://www.blazingstargardens.com/plants/p/rosy-sedge-carex-rosea" TargetMode="External"/><Relationship Id="rId15" Type="http://schemas.openxmlformats.org/officeDocument/2006/relationships/image" Target="../media/image64.png"/><Relationship Id="rId14" Type="http://schemas.openxmlformats.org/officeDocument/2006/relationships/hyperlink" Target="https://www.blazingstargardens.com/plants/p/cardinal-flower-lobelia-cardinalis" TargetMode="External"/><Relationship Id="rId17" Type="http://schemas.openxmlformats.org/officeDocument/2006/relationships/hyperlink" Target="https://www.blazingstargardens.com/plants/p/wild-geranium-geranium-maculatum" TargetMode="External"/><Relationship Id="rId16" Type="http://schemas.openxmlformats.org/officeDocument/2006/relationships/image" Target="../media/image54.png"/><Relationship Id="rId19" Type="http://schemas.openxmlformats.org/officeDocument/2006/relationships/hyperlink" Target="https://www.blazingstargardens.com/plants/p/shorts-aster-aster-shortii" TargetMode="External"/><Relationship Id="rId1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hyperlink" Target="https://www.blazingstargardens.com/plants/p/jacobs-ladder-polemonium-reptans" TargetMode="External"/><Relationship Id="rId9" Type="http://schemas.openxmlformats.org/officeDocument/2006/relationships/hyperlink" Target="https://www.blazingstargardens.com/plants/p/ivory-sedge-carex-eburnea" TargetMode="External"/><Relationship Id="rId5" Type="http://schemas.openxmlformats.org/officeDocument/2006/relationships/image" Target="../media/image29.png"/><Relationship Id="rId6" Type="http://schemas.openxmlformats.org/officeDocument/2006/relationships/hyperlink" Target="https://www.blazingstargardens.com/plants/p/wild-blue-phlox-phlox-divaricata" TargetMode="External"/><Relationship Id="rId7" Type="http://schemas.openxmlformats.org/officeDocument/2006/relationships/image" Target="../media/image34.png"/><Relationship Id="rId8" Type="http://schemas.openxmlformats.org/officeDocument/2006/relationships/hyperlink" Target="https://www.blazingstargardens.com/plants/p/ivory-sedge-carex-eburnea" TargetMode="External"/><Relationship Id="rId51" Type="http://schemas.openxmlformats.org/officeDocument/2006/relationships/hyperlink" Target="https://www.blazingstargardens.com/plants/p/bradburys-monarda-monarda-bradburiana" TargetMode="External"/><Relationship Id="rId50" Type="http://schemas.openxmlformats.org/officeDocument/2006/relationships/hyperlink" Target="https://www.blazingstargardens.com/plants/p/sweet-joe-pye-weed-eupatorium-purpureum" TargetMode="External"/><Relationship Id="rId53" Type="http://schemas.openxmlformats.org/officeDocument/2006/relationships/image" Target="../media/image115.png"/><Relationship Id="rId52" Type="http://schemas.openxmlformats.org/officeDocument/2006/relationships/image" Target="../media/image11.png"/><Relationship Id="rId55" Type="http://schemas.openxmlformats.org/officeDocument/2006/relationships/slide" Target="/ppt/slides/slide4.xml"/><Relationship Id="rId54" Type="http://schemas.openxmlformats.org/officeDocument/2006/relationships/hyperlink" Target="https://www.wildflower.org/plants/result.php?id_plant=artr" TargetMode="External"/><Relationship Id="rId57" Type="http://schemas.openxmlformats.org/officeDocument/2006/relationships/image" Target="../media/image135.png"/><Relationship Id="rId56" Type="http://schemas.openxmlformats.org/officeDocument/2006/relationships/image" Target="../media/image122.png"/><Relationship Id="rId58" Type="http://schemas.openxmlformats.org/officeDocument/2006/relationships/image" Target="../media/image130.png"/></Relationships>
</file>

<file path=ppt/slides/_rels/slide19.xml.rels><?xml version="1.0" encoding="UTF-8" standalone="yes"?><Relationships xmlns="http://schemas.openxmlformats.org/package/2006/relationships"><Relationship Id="rId40" Type="http://schemas.openxmlformats.org/officeDocument/2006/relationships/image" Target="../media/image54.png"/><Relationship Id="rId42" Type="http://schemas.openxmlformats.org/officeDocument/2006/relationships/image" Target="../media/image72.png"/><Relationship Id="rId41" Type="http://schemas.openxmlformats.org/officeDocument/2006/relationships/hyperlink" Target="https://www.blazingstargardens.com/plants/p/wild-geranium-geranium-maculatum" TargetMode="External"/><Relationship Id="rId44" Type="http://schemas.openxmlformats.org/officeDocument/2006/relationships/image" Target="../media/image90.png"/><Relationship Id="rId43" Type="http://schemas.openxmlformats.org/officeDocument/2006/relationships/hyperlink" Target="https://www.blazingstargardens.com/plants/p/big-leaf-aster-aster-macrophyllus" TargetMode="External"/><Relationship Id="rId46" Type="http://schemas.openxmlformats.org/officeDocument/2006/relationships/hyperlink" Target="https://www.blazingstargardens.com/plants/p/marsh-marigold-caltha-palustris" TargetMode="External"/><Relationship Id="rId45" Type="http://schemas.openxmlformats.org/officeDocument/2006/relationships/hyperlink" Target="https://www.blazingstargardens.com/plants/p/marsh-marigold-caltha-palustris" TargetMode="External"/><Relationship Id="rId48" Type="http://schemas.openxmlformats.org/officeDocument/2006/relationships/hyperlink" Target="https://www.blazingstargardens.com/plants/p/joe-pye-weed-eupatorium-maculatum" TargetMode="External"/><Relationship Id="rId47" Type="http://schemas.openxmlformats.org/officeDocument/2006/relationships/image" Target="../media/image101.png"/><Relationship Id="rId49" Type="http://schemas.openxmlformats.org/officeDocument/2006/relationships/slide" Target="/ppt/slides/slide4.xml"/><Relationship Id="rId31" Type="http://schemas.openxmlformats.org/officeDocument/2006/relationships/hyperlink" Target="https://www.blazingstargardens.com/plants/p/rattlesnake-master-eryngium-yuccifolium" TargetMode="External"/><Relationship Id="rId30" Type="http://schemas.openxmlformats.org/officeDocument/2006/relationships/image" Target="../media/image120.png"/><Relationship Id="rId33" Type="http://schemas.openxmlformats.org/officeDocument/2006/relationships/hyperlink" Target="https://www.blazingstargardens.com/plants/p/blue-vervain-verbena-hastata" TargetMode="External"/><Relationship Id="rId32" Type="http://schemas.openxmlformats.org/officeDocument/2006/relationships/hyperlink" Target="https://www.blazingstargardens.com/plants/p/blue-vervain-verbena-hastata" TargetMode="External"/><Relationship Id="rId35" Type="http://schemas.openxmlformats.org/officeDocument/2006/relationships/hyperlink" Target="https://www.blazingstargardens.com/plants/p/ironweed-vernonia-fasciculata" TargetMode="External"/><Relationship Id="rId34" Type="http://schemas.openxmlformats.org/officeDocument/2006/relationships/hyperlink" Target="https://www.blazingstargardens.com/plants/p/foxglove-beardtongue-penstemon-digitalis" TargetMode="External"/><Relationship Id="rId37" Type="http://schemas.openxmlformats.org/officeDocument/2006/relationships/hyperlink" Target="https://www.blazingstargardens.com/plants/p/heart-leaved-golden-alexanders-zizia-aptera" TargetMode="External"/><Relationship Id="rId36" Type="http://schemas.openxmlformats.org/officeDocument/2006/relationships/hyperlink" Target="https://www.blazingstargardens.com/plants/p/white-wild-indigo-baptisia-alba" TargetMode="External"/><Relationship Id="rId39" Type="http://schemas.openxmlformats.org/officeDocument/2006/relationships/hyperlink" Target="https://www.blazingstargardens.com/plants/p/jacobs-ladder-polemonium-reptans" TargetMode="External"/><Relationship Id="rId38" Type="http://schemas.openxmlformats.org/officeDocument/2006/relationships/image" Target="../media/image25.png"/><Relationship Id="rId20" Type="http://schemas.openxmlformats.org/officeDocument/2006/relationships/image" Target="../media/image58.png"/><Relationship Id="rId22" Type="http://schemas.openxmlformats.org/officeDocument/2006/relationships/hyperlink" Target="https://www.blazingstargardens.com/plants/p/wild-bergamot-monarda-fistulosa" TargetMode="External"/><Relationship Id="rId21" Type="http://schemas.openxmlformats.org/officeDocument/2006/relationships/hyperlink" Target="https://www.blazingstargardens.com/plants/p/yellow-coneflower-ratibida-pinnata" TargetMode="External"/><Relationship Id="rId24" Type="http://schemas.openxmlformats.org/officeDocument/2006/relationships/hyperlink" Target="https://www.blazingstargardens.com/plants/p/prairie-blazing-star-liatris-pycnostachya" TargetMode="External"/><Relationship Id="rId23" Type="http://schemas.openxmlformats.org/officeDocument/2006/relationships/hyperlink" Target="https://www.blazingstargardens.com/plants/p/new-england-aster-aster-novae-angliae" TargetMode="External"/><Relationship Id="rId26" Type="http://schemas.openxmlformats.org/officeDocument/2006/relationships/image" Target="../media/image97.png"/><Relationship Id="rId25" Type="http://schemas.openxmlformats.org/officeDocument/2006/relationships/image" Target="../media/image86.png"/><Relationship Id="rId28" Type="http://schemas.openxmlformats.org/officeDocument/2006/relationships/image" Target="../media/image125.png"/><Relationship Id="rId27" Type="http://schemas.openxmlformats.org/officeDocument/2006/relationships/image" Target="../media/image131.png"/><Relationship Id="rId29" Type="http://schemas.openxmlformats.org/officeDocument/2006/relationships/image" Target="../media/image127.png"/><Relationship Id="rId11" Type="http://schemas.openxmlformats.org/officeDocument/2006/relationships/hyperlink" Target="https://www.blazingstargardens.com/plants/p/marsh-milkweed-asclepias-incarnata" TargetMode="External"/><Relationship Id="rId10" Type="http://schemas.openxmlformats.org/officeDocument/2006/relationships/image" Target="../media/image23.png"/><Relationship Id="rId13" Type="http://schemas.openxmlformats.org/officeDocument/2006/relationships/image" Target="../media/image40.png"/><Relationship Id="rId12" Type="http://schemas.openxmlformats.org/officeDocument/2006/relationships/image" Target="../media/image22.png"/><Relationship Id="rId15" Type="http://schemas.openxmlformats.org/officeDocument/2006/relationships/image" Target="../media/image3.png"/><Relationship Id="rId14" Type="http://schemas.openxmlformats.org/officeDocument/2006/relationships/hyperlink" Target="https://www.blazingstargardens.com/plants/p/purple-prairie-clover-dalea-purpurea" TargetMode="External"/><Relationship Id="rId17" Type="http://schemas.openxmlformats.org/officeDocument/2006/relationships/image" Target="../media/image43.png"/><Relationship Id="rId16" Type="http://schemas.openxmlformats.org/officeDocument/2006/relationships/hyperlink" Target="https://www.blazingstargardens.com/plants/p/pale-purple-coneflower-echinacea-pallida" TargetMode="External"/><Relationship Id="rId19" Type="http://schemas.openxmlformats.org/officeDocument/2006/relationships/image" Target="../media/image73.png"/><Relationship Id="rId18"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blazingstargardens.com/plants/p/meadow-blazing-star-liatris-ligulistylis" TargetMode="External"/><Relationship Id="rId4" Type="http://schemas.openxmlformats.org/officeDocument/2006/relationships/image" Target="../media/image9.png"/><Relationship Id="rId9" Type="http://schemas.openxmlformats.org/officeDocument/2006/relationships/hyperlink" Target="https://www.blazingstargardens.com/plants/p/great-blue-lobelia-lobelia-siphilitica" TargetMode="External"/><Relationship Id="rId5" Type="http://schemas.openxmlformats.org/officeDocument/2006/relationships/hyperlink" Target="https://www.blazingstargardens.com/plants/p/culvers-root-veronicastrum-virginicum" TargetMode="External"/><Relationship Id="rId6" Type="http://schemas.openxmlformats.org/officeDocument/2006/relationships/image" Target="../media/image18.png"/><Relationship Id="rId7" Type="http://schemas.openxmlformats.org/officeDocument/2006/relationships/hyperlink" Target="https://www.blazingstargardens.com/plants/p/nodding-onion-allium-cernuum" TargetMode="External"/><Relationship Id="rId8" Type="http://schemas.openxmlformats.org/officeDocument/2006/relationships/image" Target="../media/image16.png"/><Relationship Id="rId51" Type="http://schemas.openxmlformats.org/officeDocument/2006/relationships/image" Target="../media/image135.png"/><Relationship Id="rId50" Type="http://schemas.openxmlformats.org/officeDocument/2006/relationships/image" Target="../media/image122.png"/><Relationship Id="rId52" Type="http://schemas.openxmlformats.org/officeDocument/2006/relationships/image" Target="../media/image1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9.gif"/><Relationship Id="rId4" Type="http://schemas.openxmlformats.org/officeDocument/2006/relationships/hyperlink" Target="mailto:info@blazingstargardens.com" TargetMode="External"/></Relationships>
</file>

<file path=ppt/slides/_rels/slide20.xml.rels><?xml version="1.0" encoding="UTF-8" standalone="yes"?><Relationships xmlns="http://schemas.openxmlformats.org/package/2006/relationships"><Relationship Id="rId40" Type="http://schemas.openxmlformats.org/officeDocument/2006/relationships/image" Target="../media/image43.png"/><Relationship Id="rId42" Type="http://schemas.openxmlformats.org/officeDocument/2006/relationships/hyperlink" Target="https://www.blazingstargardens.com/plants/p/meadow-blazing-star-liatris-ligulistylis" TargetMode="External"/><Relationship Id="rId41" Type="http://schemas.openxmlformats.org/officeDocument/2006/relationships/hyperlink" Target="https://www.blazingstargardens.com/plants/p/new-england-aster-aster-novae-angliae" TargetMode="External"/><Relationship Id="rId44" Type="http://schemas.openxmlformats.org/officeDocument/2006/relationships/hyperlink" Target="https://www.blazingstargardens.com/plants/p/orange-coneflower-rudbeckia-fulgida" TargetMode="External"/><Relationship Id="rId43" Type="http://schemas.openxmlformats.org/officeDocument/2006/relationships/image" Target="../media/image9.png"/><Relationship Id="rId46" Type="http://schemas.openxmlformats.org/officeDocument/2006/relationships/hyperlink" Target="https://www.blazingstargardens.com/plants/p/hoary-puccoon-lithospermum-canescens" TargetMode="External"/><Relationship Id="rId45" Type="http://schemas.openxmlformats.org/officeDocument/2006/relationships/image" Target="../media/image50.png"/><Relationship Id="rId48" Type="http://schemas.openxmlformats.org/officeDocument/2006/relationships/hyperlink" Target="https://www.blazingstargardens.com/plants/p/nodding-onion-allium-cernuum" TargetMode="External"/><Relationship Id="rId47" Type="http://schemas.openxmlformats.org/officeDocument/2006/relationships/hyperlink" Target="https://www.blazingstargardens.com/plants/p/prairie-phlox-phlox-pilosa" TargetMode="External"/><Relationship Id="rId49" Type="http://schemas.openxmlformats.org/officeDocument/2006/relationships/image" Target="../media/image16.png"/><Relationship Id="rId31" Type="http://schemas.openxmlformats.org/officeDocument/2006/relationships/hyperlink" Target="https://www.blazingstargardens.com/plants/p/narrow-leaved-coneflower-echinacea-angustifolia" TargetMode="External"/><Relationship Id="rId30" Type="http://schemas.openxmlformats.org/officeDocument/2006/relationships/image" Target="../media/image41.png"/><Relationship Id="rId33" Type="http://schemas.openxmlformats.org/officeDocument/2006/relationships/image" Target="../media/image58.png"/><Relationship Id="rId32" Type="http://schemas.openxmlformats.org/officeDocument/2006/relationships/image" Target="../media/image73.png"/><Relationship Id="rId35" Type="http://schemas.openxmlformats.org/officeDocument/2006/relationships/hyperlink" Target="https://www.blazingstargardens.com/plants/p/royal-catchfly-silene-regia" TargetMode="External"/><Relationship Id="rId34" Type="http://schemas.openxmlformats.org/officeDocument/2006/relationships/image" Target="../media/image55.png"/><Relationship Id="rId37" Type="http://schemas.openxmlformats.org/officeDocument/2006/relationships/hyperlink" Target="https://www.blazingstargardens.com/plants/p/wild-bergamot-monarda-fistulosa" TargetMode="External"/><Relationship Id="rId36" Type="http://schemas.openxmlformats.org/officeDocument/2006/relationships/hyperlink" Target="https://www.blazingstargardens.com/plants/p/yellow-coneflower-ratibida-pinnata" TargetMode="External"/><Relationship Id="rId39" Type="http://schemas.openxmlformats.org/officeDocument/2006/relationships/hyperlink" Target="https://www.blazingstargardens.com/plants/p/grey-goldenrod-solidago-nemoralis" TargetMode="External"/><Relationship Id="rId38" Type="http://schemas.openxmlformats.org/officeDocument/2006/relationships/image" Target="../media/image49.png"/><Relationship Id="rId20" Type="http://schemas.openxmlformats.org/officeDocument/2006/relationships/hyperlink" Target="https://www.blazingstargardens.com/plants/p/prairie-phlox-phlox-pilosa" TargetMode="External"/><Relationship Id="rId22" Type="http://schemas.openxmlformats.org/officeDocument/2006/relationships/image" Target="../media/image4.png"/><Relationship Id="rId21" Type="http://schemas.openxmlformats.org/officeDocument/2006/relationships/image" Target="../media/image1.png"/><Relationship Id="rId24" Type="http://schemas.openxmlformats.org/officeDocument/2006/relationships/hyperlink" Target="https://www.blazingstargardens.com/plants/p/great-blue-lobelia-lobelia-siphilitica" TargetMode="External"/><Relationship Id="rId23" Type="http://schemas.openxmlformats.org/officeDocument/2006/relationships/hyperlink" Target="https://www.blazingstargardens.com/plants/p/butterfly-milkweed-asclepias-tuberosa" TargetMode="External"/><Relationship Id="rId26" Type="http://schemas.openxmlformats.org/officeDocument/2006/relationships/hyperlink" Target="https://www.blazingstargardens.com/plants/p/orange-coneflower-rudbeckia-fulgida" TargetMode="External"/><Relationship Id="rId25" Type="http://schemas.openxmlformats.org/officeDocument/2006/relationships/image" Target="../media/image23.png"/><Relationship Id="rId28" Type="http://schemas.openxmlformats.org/officeDocument/2006/relationships/image" Target="../media/image24.png"/><Relationship Id="rId27" Type="http://schemas.openxmlformats.org/officeDocument/2006/relationships/image" Target="../media/image13.png"/><Relationship Id="rId29" Type="http://schemas.openxmlformats.org/officeDocument/2006/relationships/hyperlink" Target="https://www.blazingstargardens.com/plants/p/cardinal-flower-lobelia-cardinalis" TargetMode="External"/><Relationship Id="rId11" Type="http://schemas.openxmlformats.org/officeDocument/2006/relationships/image" Target="../media/image7.png"/><Relationship Id="rId10" Type="http://schemas.openxmlformats.org/officeDocument/2006/relationships/hyperlink" Target="https://www.blazingstargardens.com/plants/p/prairie-smoke-geum-triflorum" TargetMode="External"/><Relationship Id="rId13" Type="http://schemas.openxmlformats.org/officeDocument/2006/relationships/hyperlink" Target="https://www.blazingstargardens.com/plants/p/pasque-flower-anemone-patens" TargetMode="External"/><Relationship Id="rId12" Type="http://schemas.openxmlformats.org/officeDocument/2006/relationships/image" Target="../media/image6.png"/><Relationship Id="rId15" Type="http://schemas.openxmlformats.org/officeDocument/2006/relationships/hyperlink" Target="https://www.blazingstargardens.com/plants/p/prairie-dropseed-sporobolus-heterolepis" TargetMode="External"/><Relationship Id="rId14" Type="http://schemas.openxmlformats.org/officeDocument/2006/relationships/image" Target="../media/image8.png"/><Relationship Id="rId17" Type="http://schemas.openxmlformats.org/officeDocument/2006/relationships/hyperlink" Target="https://www.blazingstargardens.com/plants/p/little-bluestem-schizachyrium-scoparius" TargetMode="External"/><Relationship Id="rId16" Type="http://schemas.openxmlformats.org/officeDocument/2006/relationships/image" Target="../media/image69.png"/><Relationship Id="rId19" Type="http://schemas.openxmlformats.org/officeDocument/2006/relationships/image" Target="../media/image11.png"/><Relationship Id="rId18" Type="http://schemas.openxmlformats.org/officeDocument/2006/relationships/hyperlink" Target="https://www.blazingstargardens.com/plants/p/bradburys-monarda-monarda-bradburiana" TargetMode="External"/><Relationship Id="rId83" Type="http://schemas.openxmlformats.org/officeDocument/2006/relationships/image" Target="../media/image135.png"/><Relationship Id="rId80" Type="http://schemas.openxmlformats.org/officeDocument/2006/relationships/hyperlink" Target="https://www.blazingstargardens.com/plants/p/prairie-smoke-geum-triflorum" TargetMode="External"/><Relationship Id="rId82" Type="http://schemas.openxmlformats.org/officeDocument/2006/relationships/image" Target="../media/image122.png"/><Relationship Id="rId81" Type="http://schemas.openxmlformats.org/officeDocument/2006/relationships/slide" Target="/ppt/slides/slide4.xm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blazingstargardens.com/plants/p/marsh-milkweed-asclepias-incarnata" TargetMode="External"/><Relationship Id="rId4" Type="http://schemas.openxmlformats.org/officeDocument/2006/relationships/image" Target="../media/image22.png"/><Relationship Id="rId9" Type="http://schemas.openxmlformats.org/officeDocument/2006/relationships/hyperlink" Target="https://www.blazingstargardens.com/plants/p/prairie-smoke-geum-triflorum" TargetMode="External"/><Relationship Id="rId5" Type="http://schemas.openxmlformats.org/officeDocument/2006/relationships/image" Target="../media/image57.png"/><Relationship Id="rId6" Type="http://schemas.openxmlformats.org/officeDocument/2006/relationships/hyperlink" Target="https://www.blazingstargardens.com/plants/p/parasol-sedge-carex-umbelleta" TargetMode="External"/><Relationship Id="rId7" Type="http://schemas.openxmlformats.org/officeDocument/2006/relationships/image" Target="../media/image10.png"/><Relationship Id="rId8" Type="http://schemas.openxmlformats.org/officeDocument/2006/relationships/hyperlink" Target="https://www.blazingstargardens.com/plants/p/blue-grama-grass-bouteloua-gracilis" TargetMode="External"/><Relationship Id="rId73" Type="http://schemas.openxmlformats.org/officeDocument/2006/relationships/hyperlink" Target="https://www.blazingstargardens.com/plants/p/lead-plant-amorpha-canescens" TargetMode="External"/><Relationship Id="rId72" Type="http://schemas.openxmlformats.org/officeDocument/2006/relationships/hyperlink" Target="https://www.blazingstargardens.com/plants/p/cream-wild-indigo-baptisia-bracteata" TargetMode="External"/><Relationship Id="rId75" Type="http://schemas.openxmlformats.org/officeDocument/2006/relationships/hyperlink" Target="https://www.blazingstargardens.com/plants/p/rattlesnake-master-eryngium-yuccifolium" TargetMode="External"/><Relationship Id="rId74" Type="http://schemas.openxmlformats.org/officeDocument/2006/relationships/image" Target="../media/image45.png"/><Relationship Id="rId77" Type="http://schemas.openxmlformats.org/officeDocument/2006/relationships/image" Target="../media/image111.png"/><Relationship Id="rId76" Type="http://schemas.openxmlformats.org/officeDocument/2006/relationships/image" Target="../media/image97.png"/><Relationship Id="rId79" Type="http://schemas.openxmlformats.org/officeDocument/2006/relationships/hyperlink" Target="https://www.blazingstargardens.com/plants/p/prairie-smoke-geum-triflorum" TargetMode="External"/><Relationship Id="rId78" Type="http://schemas.openxmlformats.org/officeDocument/2006/relationships/hyperlink" Target="https://www.blazingstargardens.com/plants/p/bottle-gentian-gentiana-andrewsii" TargetMode="External"/><Relationship Id="rId71" Type="http://schemas.openxmlformats.org/officeDocument/2006/relationships/image" Target="../media/image37.png"/><Relationship Id="rId70" Type="http://schemas.openxmlformats.org/officeDocument/2006/relationships/image" Target="../media/image112.png"/><Relationship Id="rId62" Type="http://schemas.openxmlformats.org/officeDocument/2006/relationships/hyperlink" Target="https://www.blazingstargardens.com/plants/p/shooting-star-dodecatheon-meadia" TargetMode="External"/><Relationship Id="rId61" Type="http://schemas.openxmlformats.org/officeDocument/2006/relationships/hyperlink" Target="https://www.blazingstargardens.com/plants/p/wood-betony-pedicularis-canadensis" TargetMode="External"/><Relationship Id="rId64" Type="http://schemas.openxmlformats.org/officeDocument/2006/relationships/hyperlink" Target="https://www.blazingstargardens.com/plants/p/pale-purple-coneflower-echinacea-pallida" TargetMode="External"/><Relationship Id="rId63" Type="http://schemas.openxmlformats.org/officeDocument/2006/relationships/image" Target="../media/image3.png"/><Relationship Id="rId66" Type="http://schemas.openxmlformats.org/officeDocument/2006/relationships/image" Target="../media/image38.png"/><Relationship Id="rId65" Type="http://schemas.openxmlformats.org/officeDocument/2006/relationships/hyperlink" Target="https://www.blazingstargardens.com/plants/p/prairie-pussytoes-antennaria-neglecta" TargetMode="External"/><Relationship Id="rId68" Type="http://schemas.openxmlformats.org/officeDocument/2006/relationships/hyperlink" Target="https://www.blazingstargardens.com/plants/p/snakeroot-polygala-senega" TargetMode="External"/><Relationship Id="rId67" Type="http://schemas.openxmlformats.org/officeDocument/2006/relationships/image" Target="../media/image65.png"/><Relationship Id="rId60" Type="http://schemas.openxmlformats.org/officeDocument/2006/relationships/image" Target="../media/image51.png"/><Relationship Id="rId69" Type="http://schemas.openxmlformats.org/officeDocument/2006/relationships/hyperlink" Target="https://www.blazingstargardens.com/plants/p/prairie-blue-eyed-grass-sisyrinchium-campestre" TargetMode="External"/><Relationship Id="rId51" Type="http://schemas.openxmlformats.org/officeDocument/2006/relationships/image" Target="../media/image46.png"/><Relationship Id="rId50" Type="http://schemas.openxmlformats.org/officeDocument/2006/relationships/image" Target="../media/image36.png"/><Relationship Id="rId53" Type="http://schemas.openxmlformats.org/officeDocument/2006/relationships/hyperlink" Target="https://www.blazingstargardens.com/plants/p/blanket-flower-gaillardia-aristata" TargetMode="External"/><Relationship Id="rId52" Type="http://schemas.openxmlformats.org/officeDocument/2006/relationships/hyperlink" Target="https://www.blazingstargardens.com/plants/p/lance-leaf-coreopsis-coreopsis-lanceolata" TargetMode="External"/><Relationship Id="rId55" Type="http://schemas.openxmlformats.org/officeDocument/2006/relationships/hyperlink" Target="https://www.blazingstargardens.com/plants/p/hoary-vervain-verbena-stricta" TargetMode="External"/><Relationship Id="rId54" Type="http://schemas.openxmlformats.org/officeDocument/2006/relationships/image" Target="../media/image42.png"/><Relationship Id="rId57" Type="http://schemas.openxmlformats.org/officeDocument/2006/relationships/hyperlink" Target="https://www.blazingstargardens.com/plants/p/aromatic-aster-aster-oblongifolius" TargetMode="External"/><Relationship Id="rId56" Type="http://schemas.openxmlformats.org/officeDocument/2006/relationships/hyperlink" Target="https://www.blazingstargardens.com/plants/p/hoary-vervain-verbena-stricta" TargetMode="External"/><Relationship Id="rId59" Type="http://schemas.openxmlformats.org/officeDocument/2006/relationships/image" Target="../media/image99.png"/><Relationship Id="rId58" Type="http://schemas.openxmlformats.org/officeDocument/2006/relationships/image" Target="../media/image5.png"/></Relationships>
</file>

<file path=ppt/slides/_rels/slide21.xml.rels><?xml version="1.0" encoding="UTF-8" standalone="yes"?><Relationships xmlns="http://schemas.openxmlformats.org/package/2006/relationships"><Relationship Id="rId31" Type="http://schemas.openxmlformats.org/officeDocument/2006/relationships/hyperlink" Target="https://www.blazingstargardens.com/plants/p/shorts-aster-aster-shortii" TargetMode="External"/><Relationship Id="rId30" Type="http://schemas.openxmlformats.org/officeDocument/2006/relationships/image" Target="../media/image62.png"/><Relationship Id="rId33" Type="http://schemas.openxmlformats.org/officeDocument/2006/relationships/hyperlink" Target="https://www.blazingstargardens.com/plants/p/zig-zag-goldenrod-solidago-flexicaulis" TargetMode="External"/><Relationship Id="rId32" Type="http://schemas.openxmlformats.org/officeDocument/2006/relationships/image" Target="../media/image60.png"/><Relationship Id="rId35" Type="http://schemas.openxmlformats.org/officeDocument/2006/relationships/hyperlink" Target="https://www.blazingstargardens.com/plants/p/big-leaf-aster-aster-macrophyllus" TargetMode="External"/><Relationship Id="rId34" Type="http://schemas.openxmlformats.org/officeDocument/2006/relationships/image" Target="../media/image72.png"/><Relationship Id="rId37" Type="http://schemas.openxmlformats.org/officeDocument/2006/relationships/image" Target="../media/image122.png"/><Relationship Id="rId36" Type="http://schemas.openxmlformats.org/officeDocument/2006/relationships/slide" Target="/ppt/slides/slide4.xml"/><Relationship Id="rId39" Type="http://schemas.openxmlformats.org/officeDocument/2006/relationships/image" Target="../media/image130.png"/><Relationship Id="rId38" Type="http://schemas.openxmlformats.org/officeDocument/2006/relationships/image" Target="../media/image135.png"/><Relationship Id="rId20" Type="http://schemas.openxmlformats.org/officeDocument/2006/relationships/hyperlink" Target="https://www.blazingstargardens.com/plants/p/wild-geranium-geranium-maculatum" TargetMode="External"/><Relationship Id="rId22" Type="http://schemas.openxmlformats.org/officeDocument/2006/relationships/image" Target="../media/image11.png"/><Relationship Id="rId21" Type="http://schemas.openxmlformats.org/officeDocument/2006/relationships/hyperlink" Target="https://www.blazingstargardens.com/plants/p/bradburys-monarda-monarda-bradburiana" TargetMode="External"/><Relationship Id="rId24" Type="http://schemas.openxmlformats.org/officeDocument/2006/relationships/hyperlink" Target="https://www.blazingstargardens.com/plants/p/columbine-aquilegia-canadensis" TargetMode="External"/><Relationship Id="rId23" Type="http://schemas.openxmlformats.org/officeDocument/2006/relationships/image" Target="../media/image81.png"/><Relationship Id="rId26" Type="http://schemas.openxmlformats.org/officeDocument/2006/relationships/image" Target="../media/image24.png"/><Relationship Id="rId25" Type="http://schemas.openxmlformats.org/officeDocument/2006/relationships/hyperlink" Target="https://www.blazingstargardens.com/plants/p/bradburys-monarda-monarda-bradburiana" TargetMode="External"/><Relationship Id="rId28" Type="http://schemas.openxmlformats.org/officeDocument/2006/relationships/image" Target="../media/image68.png"/><Relationship Id="rId27" Type="http://schemas.openxmlformats.org/officeDocument/2006/relationships/hyperlink" Target="https://www.blazingstargardens.com/plants/p/cardinal-flower-lobelia-cardinalis" TargetMode="External"/><Relationship Id="rId29" Type="http://schemas.openxmlformats.org/officeDocument/2006/relationships/hyperlink" Target="https://www.blazingstargardens.com/plants/p/poke-milkweed-asclepias-exaltata" TargetMode="External"/><Relationship Id="rId11" Type="http://schemas.openxmlformats.org/officeDocument/2006/relationships/hyperlink" Target="https://www.blazingstargardens.com/plants/p/star-sedge-carex-radiata" TargetMode="External"/><Relationship Id="rId10" Type="http://schemas.openxmlformats.org/officeDocument/2006/relationships/hyperlink" Target="https://www.blazingstargardens.com/plants/p/star-sedge-carex-radiata" TargetMode="External"/><Relationship Id="rId13" Type="http://schemas.openxmlformats.org/officeDocument/2006/relationships/hyperlink" Target="https://www.blazingstargardens.com/plants/p/jacobs-ladder-polemonium-reptans" TargetMode="External"/><Relationship Id="rId12" Type="http://schemas.openxmlformats.org/officeDocument/2006/relationships/image" Target="../media/image25.png"/><Relationship Id="rId15" Type="http://schemas.openxmlformats.org/officeDocument/2006/relationships/hyperlink" Target="https://www.blazingstargardens.com/plants/p/wild-blue-phlox-phlox-divaricata" TargetMode="External"/><Relationship Id="rId14" Type="http://schemas.openxmlformats.org/officeDocument/2006/relationships/image" Target="../media/image29.png"/><Relationship Id="rId17" Type="http://schemas.openxmlformats.org/officeDocument/2006/relationships/hyperlink" Target="https://www.blazingstargardens.com/plants/p/wood-betony-pedicularis-canadensis" TargetMode="External"/><Relationship Id="rId16" Type="http://schemas.openxmlformats.org/officeDocument/2006/relationships/image" Target="../media/image51.png"/><Relationship Id="rId19" Type="http://schemas.openxmlformats.org/officeDocument/2006/relationships/image" Target="../media/image54.png"/><Relationship Id="rId18" Type="http://schemas.openxmlformats.org/officeDocument/2006/relationships/hyperlink" Target="https://www.blazingstargardens.com/plants/p/wild-blue-phlox-phlox-divaricata"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hyperlink" Target="https://www.blazingstargardens.com/plants/p/ivory-sedge-carex-eburnea" TargetMode="External"/><Relationship Id="rId9" Type="http://schemas.openxmlformats.org/officeDocument/2006/relationships/image" Target="../media/image30.png"/><Relationship Id="rId5" Type="http://schemas.openxmlformats.org/officeDocument/2006/relationships/hyperlink" Target="https://www.blazingstargardens.com/plants/p/ivory-sedge-carex-eburnea" TargetMode="External"/><Relationship Id="rId6" Type="http://schemas.openxmlformats.org/officeDocument/2006/relationships/image" Target="../media/image28.png"/><Relationship Id="rId7" Type="http://schemas.openxmlformats.org/officeDocument/2006/relationships/hyperlink" Target="https://www.blazingstargardens.com/plants/p/rosy-sedge-carex-rosea" TargetMode="External"/><Relationship Id="rId8" Type="http://schemas.openxmlformats.org/officeDocument/2006/relationships/hyperlink" Target="https://www.blazingstargardens.com/plants/p/rosy-sedge-carex-rosea" TargetMode="External"/></Relationships>
</file>

<file path=ppt/slides/_rels/slide22.xml.rels><?xml version="1.0" encoding="UTF-8" standalone="yes"?><Relationships xmlns="http://schemas.openxmlformats.org/package/2006/relationships"><Relationship Id="rId40" Type="http://schemas.openxmlformats.org/officeDocument/2006/relationships/hyperlink" Target="https://www.blazingstargardens.com/plants/p/prairie-smoke-geum-triflorum" TargetMode="External"/><Relationship Id="rId42" Type="http://schemas.openxmlformats.org/officeDocument/2006/relationships/image" Target="../media/image36.png"/><Relationship Id="rId41" Type="http://schemas.openxmlformats.org/officeDocument/2006/relationships/hyperlink" Target="https://www.blazingstargardens.com/plants/p/prairie-smoke-geum-triflorum" TargetMode="External"/><Relationship Id="rId44" Type="http://schemas.openxmlformats.org/officeDocument/2006/relationships/hyperlink" Target="https://www.blazingstargardens.com/plants/p/lance-leaf-coreopsis-coreopsis-lanceolata" TargetMode="External"/><Relationship Id="rId43" Type="http://schemas.openxmlformats.org/officeDocument/2006/relationships/image" Target="../media/image46.png"/><Relationship Id="rId46" Type="http://schemas.openxmlformats.org/officeDocument/2006/relationships/image" Target="../media/image42.png"/><Relationship Id="rId45" Type="http://schemas.openxmlformats.org/officeDocument/2006/relationships/hyperlink" Target="https://www.blazingstargardens.com/plants/p/blanket-flower-gaillardia-aristata" TargetMode="External"/><Relationship Id="rId48" Type="http://schemas.openxmlformats.org/officeDocument/2006/relationships/hyperlink" Target="https://www.blazingstargardens.com/plants/p/hoary-vervain-verbena-stricta" TargetMode="External"/><Relationship Id="rId47" Type="http://schemas.openxmlformats.org/officeDocument/2006/relationships/hyperlink" Target="https://www.blazingstargardens.com/plants/p/hoary-vervain-verbena-stricta" TargetMode="External"/><Relationship Id="rId49" Type="http://schemas.openxmlformats.org/officeDocument/2006/relationships/image" Target="../media/image3.png"/><Relationship Id="rId31" Type="http://schemas.openxmlformats.org/officeDocument/2006/relationships/hyperlink" Target="https://www.blazingstargardens.com/plants/p/blue-grama-grass-bouteloua-gracilis" TargetMode="External"/><Relationship Id="rId30" Type="http://schemas.openxmlformats.org/officeDocument/2006/relationships/image" Target="../media/image10.png"/><Relationship Id="rId33" Type="http://schemas.openxmlformats.org/officeDocument/2006/relationships/hyperlink" Target="https://www.blazingstargardens.com/plants/p/prairie-dropseed-sporobolus-heterolepis" TargetMode="External"/><Relationship Id="rId32" Type="http://schemas.openxmlformats.org/officeDocument/2006/relationships/image" Target="../media/image8.png"/><Relationship Id="rId35" Type="http://schemas.openxmlformats.org/officeDocument/2006/relationships/hyperlink" Target="https://www.blazingstargardens.com/plants/p/little-bluestem-schizachyrium-scoparius" TargetMode="External"/><Relationship Id="rId34" Type="http://schemas.openxmlformats.org/officeDocument/2006/relationships/image" Target="../media/image69.png"/><Relationship Id="rId37" Type="http://schemas.openxmlformats.org/officeDocument/2006/relationships/image" Target="../media/image51.png"/><Relationship Id="rId36" Type="http://schemas.openxmlformats.org/officeDocument/2006/relationships/image" Target="../media/image99.png"/><Relationship Id="rId39" Type="http://schemas.openxmlformats.org/officeDocument/2006/relationships/hyperlink" Target="https://www.blazingstargardens.com/plants/p/shooting-star-dodecatheon-meadia" TargetMode="External"/><Relationship Id="rId38" Type="http://schemas.openxmlformats.org/officeDocument/2006/relationships/hyperlink" Target="https://www.blazingstargardens.com/plants/p/wood-betony-pedicularis-canadensis" TargetMode="External"/><Relationship Id="rId20" Type="http://schemas.openxmlformats.org/officeDocument/2006/relationships/image" Target="../media/image37.png"/><Relationship Id="rId22" Type="http://schemas.openxmlformats.org/officeDocument/2006/relationships/image" Target="../media/image52.png"/><Relationship Id="rId21" Type="http://schemas.openxmlformats.org/officeDocument/2006/relationships/hyperlink" Target="https://www.blazingstargardens.com/plants/p/cream-wild-indigo-baptisia-bracteata" TargetMode="External"/><Relationship Id="rId24" Type="http://schemas.openxmlformats.org/officeDocument/2006/relationships/hyperlink" Target="https://www.blazingstargardens.com/plants/p/fringed-puccoon-lithospermum-incisum" TargetMode="External"/><Relationship Id="rId23" Type="http://schemas.openxmlformats.org/officeDocument/2006/relationships/image" Target="../media/image53.png"/><Relationship Id="rId26" Type="http://schemas.openxmlformats.org/officeDocument/2006/relationships/hyperlink" Target="https://www.blazingstargardens.com/plants/p/rattlesnake-master-eryngium-yuccifolium" TargetMode="External"/><Relationship Id="rId25" Type="http://schemas.openxmlformats.org/officeDocument/2006/relationships/hyperlink" Target="https://www.blazingstargardens.com/plants/p/dotted-blazing-star-liatris-punctata" TargetMode="External"/><Relationship Id="rId28" Type="http://schemas.openxmlformats.org/officeDocument/2006/relationships/image" Target="../media/image57.png"/><Relationship Id="rId27" Type="http://schemas.openxmlformats.org/officeDocument/2006/relationships/image" Target="../media/image97.png"/><Relationship Id="rId29" Type="http://schemas.openxmlformats.org/officeDocument/2006/relationships/hyperlink" Target="https://www.blazingstargardens.com/plants/p/parasol-sedge-carex-umbelleta" TargetMode="External"/><Relationship Id="rId11" Type="http://schemas.openxmlformats.org/officeDocument/2006/relationships/hyperlink" Target="https://www.blazingstargardens.com/plants/p/butterfly-milkweed-asclepias-tuberosa" TargetMode="External"/><Relationship Id="rId10" Type="http://schemas.openxmlformats.org/officeDocument/2006/relationships/image" Target="../media/image4.png"/><Relationship Id="rId13" Type="http://schemas.openxmlformats.org/officeDocument/2006/relationships/hyperlink" Target="https://www.blazingstargardens.com/plants/p/narrow-leaved-coneflower-echinacea-angustifolia" TargetMode="External"/><Relationship Id="rId12" Type="http://schemas.openxmlformats.org/officeDocument/2006/relationships/image" Target="../media/image41.png"/><Relationship Id="rId15" Type="http://schemas.openxmlformats.org/officeDocument/2006/relationships/image" Target="../media/image16.png"/><Relationship Id="rId14" Type="http://schemas.openxmlformats.org/officeDocument/2006/relationships/hyperlink" Target="https://www.blazingstargardens.com/plants/p/nodding-onion-allium-cernuum" TargetMode="External"/><Relationship Id="rId17" Type="http://schemas.openxmlformats.org/officeDocument/2006/relationships/hyperlink" Target="https://www.blazingstargardens.com/plants/p/purple-prairie-clover-dalea-purpurea" TargetMode="External"/><Relationship Id="rId16" Type="http://schemas.openxmlformats.org/officeDocument/2006/relationships/image" Target="../media/image40.png"/><Relationship Id="rId19" Type="http://schemas.openxmlformats.org/officeDocument/2006/relationships/hyperlink" Target="https://www.blazingstargardens.com/plants/p/lead-plant-amorpha-canescens" TargetMode="External"/><Relationship Id="rId1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blazingstargardens.com/plants/p/prairie-smoke-geum-triflorum" TargetMode="External"/><Relationship Id="rId4" Type="http://schemas.openxmlformats.org/officeDocument/2006/relationships/hyperlink" Target="https://www.blazingstargardens.com/plants/p/prairie-smoke-geum-triflorum" TargetMode="External"/><Relationship Id="rId9" Type="http://schemas.openxmlformats.org/officeDocument/2006/relationships/hyperlink" Target="https://www.blazingstargardens.com/plants/p/pasque-flower-anemone-patens" TargetMode="External"/><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hyperlink" Target="https://www.blazingstargardens.com/plants/p/harebell-campanula-rotundifolia" TargetMode="External"/><Relationship Id="rId8" Type="http://schemas.openxmlformats.org/officeDocument/2006/relationships/image" Target="../media/image6.png"/><Relationship Id="rId62" Type="http://schemas.openxmlformats.org/officeDocument/2006/relationships/slide" Target="/ppt/slides/slide4.xml"/><Relationship Id="rId61" Type="http://schemas.openxmlformats.org/officeDocument/2006/relationships/image" Target="../media/image5.png"/><Relationship Id="rId64" Type="http://schemas.openxmlformats.org/officeDocument/2006/relationships/image" Target="../media/image135.png"/><Relationship Id="rId63" Type="http://schemas.openxmlformats.org/officeDocument/2006/relationships/image" Target="../media/image122.png"/><Relationship Id="rId60" Type="http://schemas.openxmlformats.org/officeDocument/2006/relationships/hyperlink" Target="https://www.blazingstargardens.com/plants/p/aromatic-aster-aster-oblongifolius" TargetMode="External"/><Relationship Id="rId51" Type="http://schemas.openxmlformats.org/officeDocument/2006/relationships/hyperlink" Target="https://www.blazingstargardens.com/plants/p/lead-plant-amorpha-canescens" TargetMode="External"/><Relationship Id="rId50" Type="http://schemas.openxmlformats.org/officeDocument/2006/relationships/hyperlink" Target="https://www.blazingstargardens.com/plants/p/pale-purple-coneflower-echinacea-pallida" TargetMode="External"/><Relationship Id="rId53" Type="http://schemas.openxmlformats.org/officeDocument/2006/relationships/image" Target="../media/image58.png"/><Relationship Id="rId52" Type="http://schemas.openxmlformats.org/officeDocument/2006/relationships/image" Target="../media/image73.png"/><Relationship Id="rId55" Type="http://schemas.openxmlformats.org/officeDocument/2006/relationships/hyperlink" Target="https://www.blazingstargardens.com/plants/p/royal-catchfly-silene-regia" TargetMode="External"/><Relationship Id="rId54" Type="http://schemas.openxmlformats.org/officeDocument/2006/relationships/image" Target="../media/image55.png"/><Relationship Id="rId57" Type="http://schemas.openxmlformats.org/officeDocument/2006/relationships/hyperlink" Target="https://www.blazingstargardens.com/plants/p/wild-bergamot-monarda-fistulosa" TargetMode="External"/><Relationship Id="rId56" Type="http://schemas.openxmlformats.org/officeDocument/2006/relationships/hyperlink" Target="https://www.blazingstargardens.com/plants/p/yellow-coneflower-ratibida-pinnata" TargetMode="External"/><Relationship Id="rId59" Type="http://schemas.openxmlformats.org/officeDocument/2006/relationships/hyperlink" Target="https://www.blazingstargardens.com/plants/p/grey-goldenrod-solidago-nemoralis" TargetMode="External"/><Relationship Id="rId58" Type="http://schemas.openxmlformats.org/officeDocument/2006/relationships/image" Target="../media/image49.png"/></Relationships>
</file>

<file path=ppt/slides/_rels/slide23.xml.rels><?xml version="1.0" encoding="UTF-8" standalone="yes"?><Relationships xmlns="http://schemas.openxmlformats.org/package/2006/relationships"><Relationship Id="rId31" Type="http://schemas.openxmlformats.org/officeDocument/2006/relationships/hyperlink" Target="https://www.blazingstargardens.com/plants/p/prairie-blazing-star-liatris-pycnostachya" TargetMode="External"/><Relationship Id="rId30" Type="http://schemas.openxmlformats.org/officeDocument/2006/relationships/image" Target="../media/image59.png"/><Relationship Id="rId33" Type="http://schemas.openxmlformats.org/officeDocument/2006/relationships/image" Target="../media/image20.png"/><Relationship Id="rId32" Type="http://schemas.openxmlformats.org/officeDocument/2006/relationships/hyperlink" Target="https://www.blazingstargardens.com/plants/p/blue-flag-iris-iris-versicolor" TargetMode="External"/><Relationship Id="rId35" Type="http://schemas.openxmlformats.org/officeDocument/2006/relationships/hyperlink" Target="https://www.blazingstargardens.com/plants/p/palm-sedge-carex-muskingumensis" TargetMode="External"/><Relationship Id="rId34" Type="http://schemas.openxmlformats.org/officeDocument/2006/relationships/image" Target="../media/image75.png"/><Relationship Id="rId37" Type="http://schemas.openxmlformats.org/officeDocument/2006/relationships/image" Target="../media/image122.png"/><Relationship Id="rId36" Type="http://schemas.openxmlformats.org/officeDocument/2006/relationships/slide" Target="/ppt/slides/slide4.xml"/><Relationship Id="rId38" Type="http://schemas.openxmlformats.org/officeDocument/2006/relationships/image" Target="../media/image135.png"/><Relationship Id="rId20" Type="http://schemas.openxmlformats.org/officeDocument/2006/relationships/hyperlink" Target="https://www.blazingstargardens.com/plants/p/prairie-loosestrife-lysimachia-quadriflora" TargetMode="External"/><Relationship Id="rId22" Type="http://schemas.openxmlformats.org/officeDocument/2006/relationships/hyperlink" Target="https://www.blazingstargardens.com/plants/p/blue-wild-indigo-baptisia-australis" TargetMode="External"/><Relationship Id="rId21" Type="http://schemas.openxmlformats.org/officeDocument/2006/relationships/image" Target="../media/image32.png"/><Relationship Id="rId24" Type="http://schemas.openxmlformats.org/officeDocument/2006/relationships/hyperlink" Target="https://www.blazingstargardens.com/plants/p/culvers-root-veronicastrum-virginicum" TargetMode="External"/><Relationship Id="rId23" Type="http://schemas.openxmlformats.org/officeDocument/2006/relationships/image" Target="../media/image12.png"/><Relationship Id="rId26" Type="http://schemas.openxmlformats.org/officeDocument/2006/relationships/image" Target="../media/image44.png"/><Relationship Id="rId25" Type="http://schemas.openxmlformats.org/officeDocument/2006/relationships/image" Target="../media/image18.png"/><Relationship Id="rId28" Type="http://schemas.openxmlformats.org/officeDocument/2006/relationships/hyperlink" Target="https://www.blazingstargardens.com/plants/p/cardinal-flower-lobelia-cardinalis" TargetMode="External"/><Relationship Id="rId27" Type="http://schemas.openxmlformats.org/officeDocument/2006/relationships/hyperlink" Target="https://www.blazingstargardens.com/plants/p/michigan-lily-lilium-michiganense" TargetMode="External"/><Relationship Id="rId29" Type="http://schemas.openxmlformats.org/officeDocument/2006/relationships/hyperlink" Target="https://www.blazingstargardens.com/plants/p/orange-coneflower-rudbeckia-fulgida" TargetMode="External"/><Relationship Id="rId11" Type="http://schemas.openxmlformats.org/officeDocument/2006/relationships/image" Target="../media/image24.png"/><Relationship Id="rId10" Type="http://schemas.openxmlformats.org/officeDocument/2006/relationships/image" Target="../media/image13.png"/><Relationship Id="rId13" Type="http://schemas.openxmlformats.org/officeDocument/2006/relationships/image" Target="../media/image43.png"/><Relationship Id="rId12" Type="http://schemas.openxmlformats.org/officeDocument/2006/relationships/hyperlink" Target="https://www.blazingstargardens.com/plants/p/cardinal-flower-lobelia-cardinalis" TargetMode="External"/><Relationship Id="rId15" Type="http://schemas.openxmlformats.org/officeDocument/2006/relationships/hyperlink" Target="https://www.blazingstargardens.com/plants/p/meadow-blazing-star-liatris-ligulistylis" TargetMode="External"/><Relationship Id="rId14" Type="http://schemas.openxmlformats.org/officeDocument/2006/relationships/hyperlink" Target="https://www.blazingstargardens.com/plants/p/new-england-aster-aster-novae-angliae" TargetMode="External"/><Relationship Id="rId17" Type="http://schemas.openxmlformats.org/officeDocument/2006/relationships/hyperlink" Target="https://www.blazingstargardens.com/plants/p/orange-coneflower-rudbeckia-fulgida" TargetMode="External"/><Relationship Id="rId16" Type="http://schemas.openxmlformats.org/officeDocument/2006/relationships/image" Target="../media/image9.png"/><Relationship Id="rId19" Type="http://schemas.openxmlformats.org/officeDocument/2006/relationships/image" Target="../media/image1.png"/><Relationship Id="rId18" Type="http://schemas.openxmlformats.org/officeDocument/2006/relationships/hyperlink" Target="https://www.blazingstargardens.com/plants/p/prairie-phlox-phlox-pilosa"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hyperlink" Target="https://www.blazingstargardens.com/plants/p/fox-sedge-carex-vulpinoidea" TargetMode="External"/><Relationship Id="rId9" Type="http://schemas.openxmlformats.org/officeDocument/2006/relationships/hyperlink" Target="https://www.blazingstargardens.com/plants/p/orange-coneflower-rudbeckia-fulgida" TargetMode="External"/><Relationship Id="rId5" Type="http://schemas.openxmlformats.org/officeDocument/2006/relationships/hyperlink" Target="https://www.blazingstargardens.com/plants/p/marsh-milkweed-asclepias-incarnata" TargetMode="External"/><Relationship Id="rId6" Type="http://schemas.openxmlformats.org/officeDocument/2006/relationships/image" Target="../media/image22.png"/><Relationship Id="rId7" Type="http://schemas.openxmlformats.org/officeDocument/2006/relationships/hyperlink" Target="https://www.blazingstargardens.com/plants/p/great-blue-lobelia-lobelia-siphilitica" TargetMode="External"/><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20" Type="http://schemas.openxmlformats.org/officeDocument/2006/relationships/image" Target="../media/image122.png"/><Relationship Id="rId21" Type="http://schemas.openxmlformats.org/officeDocument/2006/relationships/image" Target="../media/image135.png"/><Relationship Id="rId11" Type="http://schemas.openxmlformats.org/officeDocument/2006/relationships/image" Target="../media/image96.png"/><Relationship Id="rId10" Type="http://schemas.openxmlformats.org/officeDocument/2006/relationships/image" Target="../media/image83.png"/><Relationship Id="rId13" Type="http://schemas.openxmlformats.org/officeDocument/2006/relationships/image" Target="../media/image116.png"/><Relationship Id="rId12" Type="http://schemas.openxmlformats.org/officeDocument/2006/relationships/image" Target="../media/image98.png"/><Relationship Id="rId15" Type="http://schemas.openxmlformats.org/officeDocument/2006/relationships/image" Target="../media/image112.png"/><Relationship Id="rId14" Type="http://schemas.openxmlformats.org/officeDocument/2006/relationships/image" Target="../media/image102.png"/><Relationship Id="rId17" Type="http://schemas.openxmlformats.org/officeDocument/2006/relationships/image" Target="../media/image7.png"/><Relationship Id="rId16" Type="http://schemas.openxmlformats.org/officeDocument/2006/relationships/image" Target="../media/image120.png"/><Relationship Id="rId19" Type="http://schemas.openxmlformats.org/officeDocument/2006/relationships/slide" Target="/ppt/slides/slide4.xml"/><Relationship Id="rId1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65.png"/><Relationship Id="rId5" Type="http://schemas.openxmlformats.org/officeDocument/2006/relationships/image" Target="../media/image99.png"/><Relationship Id="rId6" Type="http://schemas.openxmlformats.org/officeDocument/2006/relationships/image" Target="../media/image50.png"/><Relationship Id="rId7" Type="http://schemas.openxmlformats.org/officeDocument/2006/relationships/image" Target="../media/image53.png"/><Relationship Id="rId8" Type="http://schemas.openxmlformats.org/officeDocument/2006/relationships/image" Target="../media/image51.png"/></Relationships>
</file>

<file path=ppt/slides/_rels/slide25.xml.rels><?xml version="1.0" encoding="UTF-8" standalone="yes"?><Relationships xmlns="http://schemas.openxmlformats.org/package/2006/relationships"><Relationship Id="rId11" Type="http://schemas.openxmlformats.org/officeDocument/2006/relationships/image" Target="../media/image107.png"/><Relationship Id="rId10" Type="http://schemas.openxmlformats.org/officeDocument/2006/relationships/image" Target="../media/image109.png"/><Relationship Id="rId13" Type="http://schemas.openxmlformats.org/officeDocument/2006/relationships/image" Target="../media/image20.png"/><Relationship Id="rId12" Type="http://schemas.openxmlformats.org/officeDocument/2006/relationships/image" Target="../media/image113.png"/><Relationship Id="rId15" Type="http://schemas.openxmlformats.org/officeDocument/2006/relationships/slide" Target="/ppt/slides/slide4.xml"/><Relationship Id="rId14" Type="http://schemas.openxmlformats.org/officeDocument/2006/relationships/image" Target="../media/image131.png"/><Relationship Id="rId17" Type="http://schemas.openxmlformats.org/officeDocument/2006/relationships/image" Target="../media/image135.png"/><Relationship Id="rId16"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17.png"/><Relationship Id="rId5" Type="http://schemas.openxmlformats.org/officeDocument/2006/relationships/image" Target="../media/image37.png"/><Relationship Id="rId6" Type="http://schemas.openxmlformats.org/officeDocument/2006/relationships/image" Target="../media/image79.png"/><Relationship Id="rId7" Type="http://schemas.openxmlformats.org/officeDocument/2006/relationships/image" Target="../media/image105.png"/><Relationship Id="rId8" Type="http://schemas.openxmlformats.org/officeDocument/2006/relationships/image" Target="../media/image86.png"/></Relationships>
</file>

<file path=ppt/slides/_rels/slide26.xml.rels><?xml version="1.0" encoding="UTF-8" standalone="yes"?><Relationships xmlns="http://schemas.openxmlformats.org/package/2006/relationships"><Relationship Id="rId11" Type="http://schemas.openxmlformats.org/officeDocument/2006/relationships/image" Target="../media/image114.png"/><Relationship Id="rId10" Type="http://schemas.openxmlformats.org/officeDocument/2006/relationships/image" Target="../media/image33.png"/><Relationship Id="rId13" Type="http://schemas.openxmlformats.org/officeDocument/2006/relationships/image" Target="../media/image95.png"/><Relationship Id="rId12" Type="http://schemas.openxmlformats.org/officeDocument/2006/relationships/image" Target="../media/image22.png"/><Relationship Id="rId15" Type="http://schemas.openxmlformats.org/officeDocument/2006/relationships/slide" Target="/ppt/slides/slide4.xml"/><Relationship Id="rId14" Type="http://schemas.openxmlformats.org/officeDocument/2006/relationships/image" Target="../media/image93.png"/><Relationship Id="rId17" Type="http://schemas.openxmlformats.org/officeDocument/2006/relationships/image" Target="../media/image135.png"/><Relationship Id="rId16"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36.png"/><Relationship Id="rId9" Type="http://schemas.openxmlformats.org/officeDocument/2006/relationships/image" Target="../media/image71.png"/><Relationship Id="rId5" Type="http://schemas.openxmlformats.org/officeDocument/2006/relationships/image" Target="../media/image3.png"/><Relationship Id="rId6" Type="http://schemas.openxmlformats.org/officeDocument/2006/relationships/image" Target="../media/image42.png"/><Relationship Id="rId7" Type="http://schemas.openxmlformats.org/officeDocument/2006/relationships/image" Target="../media/image45.png"/><Relationship Id="rId8" Type="http://schemas.openxmlformats.org/officeDocument/2006/relationships/image" Target="../media/image41.png"/></Relationships>
</file>

<file path=ppt/slides/_rels/slide27.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125.png"/><Relationship Id="rId13" Type="http://schemas.openxmlformats.org/officeDocument/2006/relationships/image" Target="../media/image122.png"/><Relationship Id="rId12" Type="http://schemas.openxmlformats.org/officeDocument/2006/relationships/slide" Target="/ppt/slides/slide4.xml"/><Relationship Id="rId14"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84.png"/><Relationship Id="rId5" Type="http://schemas.openxmlformats.org/officeDocument/2006/relationships/image" Target="../media/image58.png"/><Relationship Id="rId6" Type="http://schemas.openxmlformats.org/officeDocument/2006/relationships/image" Target="../media/image85.png"/><Relationship Id="rId7" Type="http://schemas.openxmlformats.org/officeDocument/2006/relationships/image" Target="../media/image44.png"/><Relationship Id="rId8" Type="http://schemas.openxmlformats.org/officeDocument/2006/relationships/image" Target="../media/image82.png"/></Relationships>
</file>

<file path=ppt/slides/_rels/slide28.xml.rels><?xml version="1.0" encoding="UTF-8" standalone="yes"?><Relationships xmlns="http://schemas.openxmlformats.org/package/2006/relationships"><Relationship Id="rId11" Type="http://schemas.openxmlformats.org/officeDocument/2006/relationships/slide" Target="/ppt/slides/slide4.xml"/><Relationship Id="rId10" Type="http://schemas.openxmlformats.org/officeDocument/2006/relationships/image" Target="../media/image56.png"/><Relationship Id="rId13" Type="http://schemas.openxmlformats.org/officeDocument/2006/relationships/image" Target="../media/image135.png"/><Relationship Id="rId12"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32.png"/><Relationship Id="rId9" Type="http://schemas.openxmlformats.org/officeDocument/2006/relationships/image" Target="../media/image55.png"/><Relationship Id="rId5" Type="http://schemas.openxmlformats.org/officeDocument/2006/relationships/image" Target="../media/image89.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73.png"/></Relationships>
</file>

<file path=ppt/slides/_rels/slide29.xml.rels><?xml version="1.0" encoding="UTF-8" standalone="yes"?><Relationships xmlns="http://schemas.openxmlformats.org/package/2006/relationships"><Relationship Id="rId11" Type="http://schemas.openxmlformats.org/officeDocument/2006/relationships/slide" Target="/ppt/slides/slide4.xml"/><Relationship Id="rId10" Type="http://schemas.openxmlformats.org/officeDocument/2006/relationships/image" Target="../media/image52.png"/><Relationship Id="rId13" Type="http://schemas.openxmlformats.org/officeDocument/2006/relationships/image" Target="../media/image135.png"/><Relationship Id="rId12"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7.png"/><Relationship Id="rId4" Type="http://schemas.openxmlformats.org/officeDocument/2006/relationships/image" Target="../media/image97.png"/><Relationship Id="rId9" Type="http://schemas.openxmlformats.org/officeDocument/2006/relationships/image" Target="../media/image59.png"/><Relationship Id="rId5" Type="http://schemas.openxmlformats.org/officeDocument/2006/relationships/image" Target="../media/image101.png"/><Relationship Id="rId6" Type="http://schemas.openxmlformats.org/officeDocument/2006/relationships/image" Target="../media/image127.png"/><Relationship Id="rId7" Type="http://schemas.openxmlformats.org/officeDocument/2006/relationships/image" Target="../media/image16.png"/><Relationship Id="rId8" Type="http://schemas.openxmlformats.org/officeDocument/2006/relationships/image" Target="../media/image13.png"/></Relationships>
</file>

<file path=ppt/slides/_rels/slide3.xml.rels><?xml version="1.0" encoding="UTF-8" standalone="yes"?><Relationships xmlns="http://schemas.openxmlformats.org/package/2006/relationships"><Relationship Id="rId20" Type="http://schemas.openxmlformats.org/officeDocument/2006/relationships/hyperlink" Target="http://www.blazingstargardens.com" TargetMode="External"/><Relationship Id="rId11" Type="http://schemas.openxmlformats.org/officeDocument/2006/relationships/slide" Target="/ppt/slides/slide13.xml"/><Relationship Id="rId10" Type="http://schemas.openxmlformats.org/officeDocument/2006/relationships/slide" Target="/ppt/slides/slide10.xml"/><Relationship Id="rId13" Type="http://schemas.openxmlformats.org/officeDocument/2006/relationships/slide" Target="/ppt/slides/slide17.xml"/><Relationship Id="rId12" Type="http://schemas.openxmlformats.org/officeDocument/2006/relationships/slide" Target="/ppt/slides/slide15.xm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4.xml"/><Relationship Id="rId9" Type="http://schemas.openxmlformats.org/officeDocument/2006/relationships/slide" Target="/ppt/slides/slide9.xml"/><Relationship Id="rId15" Type="http://schemas.openxmlformats.org/officeDocument/2006/relationships/slide" Target="/ppt/slides/slide20.xml"/><Relationship Id="rId14" Type="http://schemas.openxmlformats.org/officeDocument/2006/relationships/slide" Target="/ppt/slides/slide19.xml"/><Relationship Id="rId17" Type="http://schemas.openxmlformats.org/officeDocument/2006/relationships/slide" Target="/ppt/slides/slide35.xml"/><Relationship Id="rId16" Type="http://schemas.openxmlformats.org/officeDocument/2006/relationships/slide" Target="/ppt/slides/slide24.xml"/><Relationship Id="rId5" Type="http://schemas.openxmlformats.org/officeDocument/2006/relationships/slide" Target="/ppt/slides/slide5.xml"/><Relationship Id="rId19" Type="http://schemas.openxmlformats.org/officeDocument/2006/relationships/image" Target="../media/image70.gif"/><Relationship Id="rId6" Type="http://schemas.openxmlformats.org/officeDocument/2006/relationships/slide" Target="/ppt/slides/slide6.xml"/><Relationship Id="rId18" Type="http://schemas.openxmlformats.org/officeDocument/2006/relationships/slide" Target="/ppt/slides/slide36.xml"/><Relationship Id="rId7" Type="http://schemas.openxmlformats.org/officeDocument/2006/relationships/slide" Target="/ppt/slides/slide7.xml"/><Relationship Id="rId8" Type="http://schemas.openxmlformats.org/officeDocument/2006/relationships/slide" Target="/ppt/slides/slide8.xml"/></Relationships>
</file>

<file path=ppt/slides/_rels/slide30.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88.png"/><Relationship Id="rId13" Type="http://schemas.openxmlformats.org/officeDocument/2006/relationships/image" Target="../media/image122.png"/><Relationship Id="rId12" Type="http://schemas.openxmlformats.org/officeDocument/2006/relationships/slide" Target="/ppt/slides/slide4.xml"/><Relationship Id="rId14"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111.png"/><Relationship Id="rId9" Type="http://schemas.openxmlformats.org/officeDocument/2006/relationships/image" Target="../media/image43.png"/><Relationship Id="rId5" Type="http://schemas.openxmlformats.org/officeDocument/2006/relationships/image" Target="../media/image106.png"/><Relationship Id="rId6" Type="http://schemas.openxmlformats.org/officeDocument/2006/relationships/image" Target="../media/image110.png"/><Relationship Id="rId7" Type="http://schemas.openxmlformats.org/officeDocument/2006/relationships/image" Target="../media/image104.png"/><Relationship Id="rId8" Type="http://schemas.openxmlformats.org/officeDocument/2006/relationships/image" Target="../media/image5.png"/></Relationships>
</file>

<file path=ppt/slides/_rels/slide31.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33.png"/><Relationship Id="rId13" Type="http://schemas.openxmlformats.org/officeDocument/2006/relationships/image" Target="../media/image11.png"/><Relationship Id="rId12" Type="http://schemas.openxmlformats.org/officeDocument/2006/relationships/image" Target="../media/image90.png"/><Relationship Id="rId15" Type="http://schemas.openxmlformats.org/officeDocument/2006/relationships/image" Target="../media/image122.png"/><Relationship Id="rId14" Type="http://schemas.openxmlformats.org/officeDocument/2006/relationships/slide" Target="/ppt/slides/slide4.xml"/><Relationship Id="rId17" Type="http://schemas.openxmlformats.org/officeDocument/2006/relationships/image" Target="../media/image130.png"/><Relationship Id="rId16"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44.png"/><Relationship Id="rId5" Type="http://schemas.openxmlformats.org/officeDocument/2006/relationships/image" Target="../media/image24.png"/><Relationship Id="rId6" Type="http://schemas.openxmlformats.org/officeDocument/2006/relationships/image" Target="../media/image54.png"/><Relationship Id="rId7" Type="http://schemas.openxmlformats.org/officeDocument/2006/relationships/image" Target="../media/image81.png"/><Relationship Id="rId8" Type="http://schemas.openxmlformats.org/officeDocument/2006/relationships/image" Target="../media/image68.png"/></Relationships>
</file>

<file path=ppt/slides/_rels/slide32.xml.rels><?xml version="1.0" encoding="UTF-8" standalone="yes"?><Relationships xmlns="http://schemas.openxmlformats.org/package/2006/relationships"><Relationship Id="rId10"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72.png"/><Relationship Id="rId9" Type="http://schemas.openxmlformats.org/officeDocument/2006/relationships/image" Target="../media/image135.png"/><Relationship Id="rId5" Type="http://schemas.openxmlformats.org/officeDocument/2006/relationships/image" Target="../media/image60.png"/><Relationship Id="rId6" Type="http://schemas.openxmlformats.org/officeDocument/2006/relationships/image" Target="../media/image100.png"/><Relationship Id="rId7" Type="http://schemas.openxmlformats.org/officeDocument/2006/relationships/slide" Target="/ppt/slides/slide4.xml"/><Relationship Id="rId8" Type="http://schemas.openxmlformats.org/officeDocument/2006/relationships/image" Target="../media/image122.png"/></Relationships>
</file>

<file path=ppt/slides/_rels/slide33.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78.png"/><Relationship Id="rId13" Type="http://schemas.openxmlformats.org/officeDocument/2006/relationships/slide" Target="/ppt/slides/slide4.xml"/><Relationship Id="rId12" Type="http://schemas.openxmlformats.org/officeDocument/2006/relationships/image" Target="../media/image119.png"/><Relationship Id="rId15" Type="http://schemas.openxmlformats.org/officeDocument/2006/relationships/image" Target="../media/image135.png"/><Relationship Id="rId1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10.png"/><Relationship Id="rId5" Type="http://schemas.openxmlformats.org/officeDocument/2006/relationships/image" Target="../media/image30.png"/><Relationship Id="rId6" Type="http://schemas.openxmlformats.org/officeDocument/2006/relationships/image" Target="../media/image57.png"/><Relationship Id="rId7" Type="http://schemas.openxmlformats.org/officeDocument/2006/relationships/image" Target="../media/image69.png"/><Relationship Id="rId8" Type="http://schemas.openxmlformats.org/officeDocument/2006/relationships/image" Target="../media/image91.png"/></Relationships>
</file>

<file path=ppt/slides/_rels/slide34.xml.rels><?xml version="1.0" encoding="UTF-8" standalone="yes"?><Relationships xmlns="http://schemas.openxmlformats.org/package/2006/relationships"><Relationship Id="rId11" Type="http://schemas.openxmlformats.org/officeDocument/2006/relationships/image" Target="../media/image122.png"/><Relationship Id="rId10" Type="http://schemas.openxmlformats.org/officeDocument/2006/relationships/slide" Target="/ppt/slides/slide4.xml"/><Relationship Id="rId13" Type="http://schemas.openxmlformats.org/officeDocument/2006/relationships/image" Target="../media/image130.png"/><Relationship Id="rId12"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103.png"/><Relationship Id="rId5" Type="http://schemas.openxmlformats.org/officeDocument/2006/relationships/image" Target="../media/image64.png"/><Relationship Id="rId6" Type="http://schemas.openxmlformats.org/officeDocument/2006/relationships/image" Target="../media/image75.png"/><Relationship Id="rId7" Type="http://schemas.openxmlformats.org/officeDocument/2006/relationships/image" Target="../media/image30.png"/><Relationship Id="rId8" Type="http://schemas.openxmlformats.org/officeDocument/2006/relationships/image" Target="../media/image10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www.blazingstargardens.com/how-to-make-a-pollinator-garden" TargetMode="External"/><Relationship Id="rId4" Type="http://schemas.openxmlformats.org/officeDocument/2006/relationships/slide" Target="/ppt/slides/slide4.xml"/><Relationship Id="rId5" Type="http://schemas.openxmlformats.org/officeDocument/2006/relationships/image" Target="../media/image1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slide" Target="/ppt/slides/slide4.xml"/><Relationship Id="rId4" Type="http://schemas.openxmlformats.org/officeDocument/2006/relationships/image" Target="../media/image122.png"/><Relationship Id="rId5" Type="http://schemas.openxmlformats.org/officeDocument/2006/relationships/image" Target="../media/image226.jpg"/></Relationships>
</file>

<file path=ppt/slides/_rels/slide37.xml.rels><?xml version="1.0" encoding="UTF-8" standalone="yes"?><Relationships xmlns="http://schemas.openxmlformats.org/package/2006/relationships"><Relationship Id="rId20" Type="http://schemas.openxmlformats.org/officeDocument/2006/relationships/slide" Target="/ppt/slides/slide4.xml"/><Relationship Id="rId21" Type="http://schemas.openxmlformats.org/officeDocument/2006/relationships/image" Target="../media/image122.png"/><Relationship Id="rId11" Type="http://schemas.openxmlformats.org/officeDocument/2006/relationships/image" Target="../media/image13.png"/><Relationship Id="rId10" Type="http://schemas.openxmlformats.org/officeDocument/2006/relationships/image" Target="../media/image16.png"/><Relationship Id="rId13" Type="http://schemas.openxmlformats.org/officeDocument/2006/relationships/image" Target="../media/image30.png"/><Relationship Id="rId12" Type="http://schemas.openxmlformats.org/officeDocument/2006/relationships/image" Target="../media/image12.png"/><Relationship Id="rId15" Type="http://schemas.openxmlformats.org/officeDocument/2006/relationships/image" Target="../media/image38.png"/><Relationship Id="rId14" Type="http://schemas.openxmlformats.org/officeDocument/2006/relationships/image" Target="../media/image24.png"/><Relationship Id="rId17" Type="http://schemas.openxmlformats.org/officeDocument/2006/relationships/image" Target="../media/image46.png"/><Relationship Id="rId16" Type="http://schemas.openxmlformats.org/officeDocument/2006/relationships/image" Target="../media/image36.png"/><Relationship Id="rId19" Type="http://schemas.openxmlformats.org/officeDocument/2006/relationships/image" Target="../media/image3.png"/><Relationship Id="rId1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6.jpg"/><Relationship Id="rId4" Type="http://schemas.openxmlformats.org/officeDocument/2006/relationships/slide" Target="/ppt/slides/slide4.xml"/><Relationship Id="rId5" Type="http://schemas.openxmlformats.org/officeDocument/2006/relationships/image" Target="../media/image1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25.jpg"/><Relationship Id="rId4" Type="http://schemas.openxmlformats.org/officeDocument/2006/relationships/slide" Target="/ppt/slides/slide4.xml"/><Relationship Id="rId5" Type="http://schemas.openxmlformats.org/officeDocument/2006/relationships/image" Target="../media/image122.png"/></Relationships>
</file>

<file path=ppt/slides/_rels/slide4.xml.rels><?xml version="1.0" encoding="UTF-8" standalone="yes"?><Relationships xmlns="http://schemas.openxmlformats.org/package/2006/relationships"><Relationship Id="rId40" Type="http://schemas.openxmlformats.org/officeDocument/2006/relationships/hyperlink" Target="https://www.blazingstargardens.com/plants/p/wild-blue-phlox-phlox-divaricata" TargetMode="External"/><Relationship Id="rId190" Type="http://schemas.openxmlformats.org/officeDocument/2006/relationships/hyperlink" Target="https://www.blazingstargardens.com/plants/p/comandra-umbellata-bastard-toadflax" TargetMode="External"/><Relationship Id="rId42" Type="http://schemas.openxmlformats.org/officeDocument/2006/relationships/hyperlink" Target="https://www.blazingstargardens.com/plants/p/ivory-sedge-carex-eburnea" TargetMode="External"/><Relationship Id="rId41" Type="http://schemas.openxmlformats.org/officeDocument/2006/relationships/image" Target="../media/image34.png"/><Relationship Id="rId44" Type="http://schemas.openxmlformats.org/officeDocument/2006/relationships/image" Target="../media/image28.png"/><Relationship Id="rId194" Type="http://schemas.openxmlformats.org/officeDocument/2006/relationships/hyperlink" Target="https://www.blazingstargardens.com/plants/p/skullcap-scutellaria-leonardii-pots" TargetMode="External"/><Relationship Id="rId43" Type="http://schemas.openxmlformats.org/officeDocument/2006/relationships/hyperlink" Target="https://www.blazingstargardens.com/plants/p/ivory-sedge-carex-eburnea" TargetMode="External"/><Relationship Id="rId193" Type="http://schemas.openxmlformats.org/officeDocument/2006/relationships/hyperlink" Target="https://www.blazingstargardens.com/plants/p/small-fame-flower-talinum-parviflorum" TargetMode="External"/><Relationship Id="rId46" Type="http://schemas.openxmlformats.org/officeDocument/2006/relationships/hyperlink" Target="https://www.blazingstargardens.com/plants/p/rosy-sedge-carex-rosea" TargetMode="External"/><Relationship Id="rId192" Type="http://schemas.openxmlformats.org/officeDocument/2006/relationships/hyperlink" Target="https://www.blazingstargardens.com/plants/p/prairie-blue-eyed-grass-sisyrinchium-campestre" TargetMode="External"/><Relationship Id="rId45" Type="http://schemas.openxmlformats.org/officeDocument/2006/relationships/hyperlink" Target="https://www.blazingstargardens.com/plants/p/rosy-sedge-carex-rosea" TargetMode="External"/><Relationship Id="rId191" Type="http://schemas.openxmlformats.org/officeDocument/2006/relationships/hyperlink" Target="https://www.blazingstargardens.com/plants/p/ground-plum-astragalus-crassicarpus" TargetMode="External"/><Relationship Id="rId48" Type="http://schemas.openxmlformats.org/officeDocument/2006/relationships/hyperlink" Target="https://www.blazingstargardens.com/plants/p/star-sedge-carex-radiata" TargetMode="External"/><Relationship Id="rId187" Type="http://schemas.openxmlformats.org/officeDocument/2006/relationships/hyperlink" Target="https://www.blazingstargardens.com/plants/p/marsh-marigold-caltha-palustris" TargetMode="External"/><Relationship Id="rId47" Type="http://schemas.openxmlformats.org/officeDocument/2006/relationships/image" Target="../media/image30.png"/><Relationship Id="rId186" Type="http://schemas.openxmlformats.org/officeDocument/2006/relationships/hyperlink" Target="https://www.blazingstargardens.com/plants/p/marsh-marigold-caltha-palustris" TargetMode="External"/><Relationship Id="rId185" Type="http://schemas.openxmlformats.org/officeDocument/2006/relationships/hyperlink" Target="https://www.blazingstargardens.com/plants/p/bottlebrush-grass-elymus-hystrix" TargetMode="External"/><Relationship Id="rId49" Type="http://schemas.openxmlformats.org/officeDocument/2006/relationships/image" Target="../media/image24.png"/><Relationship Id="rId184" Type="http://schemas.openxmlformats.org/officeDocument/2006/relationships/hyperlink" Target="https://www.blazingstargardens.com/plants/p/bottlebrush-grass-elymus-hystrix" TargetMode="External"/><Relationship Id="rId189" Type="http://schemas.openxmlformats.org/officeDocument/2006/relationships/hyperlink" Target="https://www.blazingstargardens.com/plants/p/hypoxis-hirsuta-yellow-star-grass" TargetMode="External"/><Relationship Id="rId188" Type="http://schemas.openxmlformats.org/officeDocument/2006/relationships/hyperlink" Target="https://www.blazingstargardens.com/plants/p/sweet-joe-pye-weed-eupatorium-purpureum" TargetMode="External"/><Relationship Id="rId31" Type="http://schemas.openxmlformats.org/officeDocument/2006/relationships/hyperlink" Target="https://www.blazingstargardens.com/plants/p/prairie-loosestrife-lysimachia-quadriflora" TargetMode="External"/><Relationship Id="rId30" Type="http://schemas.openxmlformats.org/officeDocument/2006/relationships/image" Target="../media/image12.png"/><Relationship Id="rId33" Type="http://schemas.openxmlformats.org/officeDocument/2006/relationships/hyperlink" Target="https://www.blazingstargardens.com/plants/p/prairie-phlox-phlox-pilosa" TargetMode="External"/><Relationship Id="rId183" Type="http://schemas.openxmlformats.org/officeDocument/2006/relationships/hyperlink" Target="https://www.blazingstargardens.com/plants/p/bur-sedge-carex-grayi" TargetMode="External"/><Relationship Id="rId32" Type="http://schemas.openxmlformats.org/officeDocument/2006/relationships/image" Target="../media/image32.png"/><Relationship Id="rId182" Type="http://schemas.openxmlformats.org/officeDocument/2006/relationships/hyperlink" Target="https://www.blazingstargardens.com/plants/p/bur-sedge-carex-grayi" TargetMode="External"/><Relationship Id="rId35" Type="http://schemas.openxmlformats.org/officeDocument/2006/relationships/image" Target="../media/image33.png"/><Relationship Id="rId181" Type="http://schemas.openxmlformats.org/officeDocument/2006/relationships/image" Target="../media/image120.png"/><Relationship Id="rId34" Type="http://schemas.openxmlformats.org/officeDocument/2006/relationships/image" Target="../media/image1.png"/><Relationship Id="rId180" Type="http://schemas.openxmlformats.org/officeDocument/2006/relationships/image" Target="../media/image127.png"/><Relationship Id="rId37" Type="http://schemas.openxmlformats.org/officeDocument/2006/relationships/image" Target="../media/image25.png"/><Relationship Id="rId176" Type="http://schemas.openxmlformats.org/officeDocument/2006/relationships/image" Target="../media/image119.png"/><Relationship Id="rId36" Type="http://schemas.openxmlformats.org/officeDocument/2006/relationships/hyperlink" Target="https://www.blazingstargardens.com/plants/p/harebell-campanula-rotundifolia" TargetMode="External"/><Relationship Id="rId175" Type="http://schemas.openxmlformats.org/officeDocument/2006/relationships/image" Target="../media/image112.png"/><Relationship Id="rId39" Type="http://schemas.openxmlformats.org/officeDocument/2006/relationships/image" Target="../media/image29.png"/><Relationship Id="rId174" Type="http://schemas.openxmlformats.org/officeDocument/2006/relationships/image" Target="../media/image107.png"/><Relationship Id="rId38" Type="http://schemas.openxmlformats.org/officeDocument/2006/relationships/hyperlink" Target="https://www.blazingstargardens.com/plants/p/jacobs-ladder-polemonium-reptans" TargetMode="External"/><Relationship Id="rId173" Type="http://schemas.openxmlformats.org/officeDocument/2006/relationships/image" Target="../media/image109.png"/><Relationship Id="rId179" Type="http://schemas.openxmlformats.org/officeDocument/2006/relationships/image" Target="../media/image125.png"/><Relationship Id="rId178" Type="http://schemas.openxmlformats.org/officeDocument/2006/relationships/image" Target="../media/image113.png"/><Relationship Id="rId177" Type="http://schemas.openxmlformats.org/officeDocument/2006/relationships/image" Target="../media/image114.png"/><Relationship Id="rId20" Type="http://schemas.openxmlformats.org/officeDocument/2006/relationships/image" Target="../media/image16.png"/><Relationship Id="rId22" Type="http://schemas.openxmlformats.org/officeDocument/2006/relationships/image" Target="../media/image23.png"/><Relationship Id="rId21" Type="http://schemas.openxmlformats.org/officeDocument/2006/relationships/hyperlink" Target="https://www.blazingstargardens.com/plants/p/great-blue-lobelia-lobelia-siphilitica" TargetMode="External"/><Relationship Id="rId24" Type="http://schemas.openxmlformats.org/officeDocument/2006/relationships/image" Target="../media/image13.png"/><Relationship Id="rId23" Type="http://schemas.openxmlformats.org/officeDocument/2006/relationships/hyperlink" Target="https://www.blazingstargardens.com/plants/p/orange-coneflower-rudbeckia-fulgida" TargetMode="External"/><Relationship Id="rId26" Type="http://schemas.openxmlformats.org/officeDocument/2006/relationships/image" Target="../media/image22.png"/><Relationship Id="rId25" Type="http://schemas.openxmlformats.org/officeDocument/2006/relationships/hyperlink" Target="https://www.blazingstargardens.com/plants/p/marsh-milkweed-asclepias-incarnata" TargetMode="External"/><Relationship Id="rId28" Type="http://schemas.openxmlformats.org/officeDocument/2006/relationships/image" Target="../media/image20.png"/><Relationship Id="rId27" Type="http://schemas.openxmlformats.org/officeDocument/2006/relationships/hyperlink" Target="https://www.blazingstargardens.com/plants/p/blue-flag-iris-iris-versicolor" TargetMode="External"/><Relationship Id="rId29" Type="http://schemas.openxmlformats.org/officeDocument/2006/relationships/hyperlink" Target="https://www.blazingstargardens.com/plants/p/blue-wild-indigo-baptisia-australis" TargetMode="External"/><Relationship Id="rId11" Type="http://schemas.openxmlformats.org/officeDocument/2006/relationships/hyperlink" Target="https://www.blazingstargardens.com/plants/p/prairie-smoke-geum-triflorum" TargetMode="External"/><Relationship Id="rId10" Type="http://schemas.openxmlformats.org/officeDocument/2006/relationships/hyperlink" Target="https://www.blazingstargardens.com/plants/p/prairie-smoke-geum-triflorum" TargetMode="External"/><Relationship Id="rId13" Type="http://schemas.openxmlformats.org/officeDocument/2006/relationships/hyperlink" Target="https://www.blazingstargardens.com/plants/p/bradburys-monarda-monarda-bradburiana" TargetMode="External"/><Relationship Id="rId12" Type="http://schemas.openxmlformats.org/officeDocument/2006/relationships/image" Target="../media/image7.png"/><Relationship Id="rId15" Type="http://schemas.openxmlformats.org/officeDocument/2006/relationships/hyperlink" Target="https://www.blazingstargardens.com/plants/p/culvers-root-veronicastrum-virginicum" TargetMode="External"/><Relationship Id="rId198" Type="http://schemas.openxmlformats.org/officeDocument/2006/relationships/hyperlink" Target="https://www.blazingstargardens.com/plants/p/prairie-spiderwort-tradescantia-bracteata" TargetMode="External"/><Relationship Id="rId14" Type="http://schemas.openxmlformats.org/officeDocument/2006/relationships/image" Target="../media/image11.png"/><Relationship Id="rId197" Type="http://schemas.openxmlformats.org/officeDocument/2006/relationships/hyperlink" Target="https://www.blazingstargardens.com/plants/p/wild-lupine-lupinus-perennis" TargetMode="External"/><Relationship Id="rId17" Type="http://schemas.openxmlformats.org/officeDocument/2006/relationships/hyperlink" Target="https://www.blazingstargardens.com/plants/p/aromatic-aster-aster-oblongifolius" TargetMode="External"/><Relationship Id="rId196" Type="http://schemas.openxmlformats.org/officeDocument/2006/relationships/hyperlink" Target="https://www.blazingstargardens.com/plants/p/wild-lupine-lupinus-perennis" TargetMode="External"/><Relationship Id="rId16" Type="http://schemas.openxmlformats.org/officeDocument/2006/relationships/image" Target="../media/image18.png"/><Relationship Id="rId195" Type="http://schemas.openxmlformats.org/officeDocument/2006/relationships/hyperlink" Target="https://www.blazingstargardens.com/plants/p/stiff-gentian-gentianella-quinquefolia" TargetMode="External"/><Relationship Id="rId19" Type="http://schemas.openxmlformats.org/officeDocument/2006/relationships/hyperlink" Target="https://www.blazingstargardens.com/plants/p/nodding-onion-allium-cernuum" TargetMode="External"/><Relationship Id="rId18" Type="http://schemas.openxmlformats.org/officeDocument/2006/relationships/image" Target="../media/image5.png"/><Relationship Id="rId199" Type="http://schemas.openxmlformats.org/officeDocument/2006/relationships/hyperlink" Target="https://www.blazingstargardens.com/plants/p/meads-sedge-carex-meadii" TargetMode="External"/><Relationship Id="rId84" Type="http://schemas.openxmlformats.org/officeDocument/2006/relationships/image" Target="../media/image58.png"/><Relationship Id="rId83" Type="http://schemas.openxmlformats.org/officeDocument/2006/relationships/image" Target="../media/image65.png"/><Relationship Id="rId86" Type="http://schemas.openxmlformats.org/officeDocument/2006/relationships/image" Target="../media/image61.png"/><Relationship Id="rId85" Type="http://schemas.openxmlformats.org/officeDocument/2006/relationships/image" Target="../media/image69.png"/><Relationship Id="rId88" Type="http://schemas.openxmlformats.org/officeDocument/2006/relationships/image" Target="../media/image56.png"/><Relationship Id="rId150" Type="http://schemas.openxmlformats.org/officeDocument/2006/relationships/image" Target="../media/image96.png"/><Relationship Id="rId87" Type="http://schemas.openxmlformats.org/officeDocument/2006/relationships/image" Target="../media/image55.png"/><Relationship Id="rId89" Type="http://schemas.openxmlformats.org/officeDocument/2006/relationships/hyperlink" Target="https://www.blazingstargardens.com/plants/p/little-bluestem-schizachyrium-scoparius" TargetMode="External"/><Relationship Id="rId80" Type="http://schemas.openxmlformats.org/officeDocument/2006/relationships/image" Target="../media/image79.png"/><Relationship Id="rId82" Type="http://schemas.openxmlformats.org/officeDocument/2006/relationships/image" Target="../media/image51.png"/><Relationship Id="rId81"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149" Type="http://schemas.openxmlformats.org/officeDocument/2006/relationships/image" Target="../media/image88.png"/><Relationship Id="rId4" Type="http://schemas.openxmlformats.org/officeDocument/2006/relationships/image" Target="../media/image8.png"/><Relationship Id="rId148" Type="http://schemas.openxmlformats.org/officeDocument/2006/relationships/image" Target="../media/image87.png"/><Relationship Id="rId9" Type="http://schemas.openxmlformats.org/officeDocument/2006/relationships/image" Target="../media/image9.png"/><Relationship Id="rId143" Type="http://schemas.openxmlformats.org/officeDocument/2006/relationships/hyperlink" Target="https://www.blazingstargardens.com/plants/p/amethyst-shooting-star-dodecatheon-amethystinum" TargetMode="External"/><Relationship Id="rId142" Type="http://schemas.openxmlformats.org/officeDocument/2006/relationships/hyperlink" Target="https://www.blazingstargardens.com/plants/p/amethyst-shooting-star-dodecatheon-amethystinum" TargetMode="External"/><Relationship Id="rId141" Type="http://schemas.openxmlformats.org/officeDocument/2006/relationships/image" Target="../media/image83.png"/><Relationship Id="rId140" Type="http://schemas.openxmlformats.org/officeDocument/2006/relationships/hyperlink" Target="https://www.blazingstargardens.com/plants/p/wood-betony-pedicularis-canadensis" TargetMode="External"/><Relationship Id="rId5" Type="http://schemas.openxmlformats.org/officeDocument/2006/relationships/hyperlink" Target="https://www.blazingstargardens.com/plants/p/prairie-dropseed-sporobolus-heterolepis" TargetMode="External"/><Relationship Id="rId147" Type="http://schemas.openxmlformats.org/officeDocument/2006/relationships/image" Target="../media/image84.png"/><Relationship Id="rId6" Type="http://schemas.openxmlformats.org/officeDocument/2006/relationships/image" Target="../media/image19.png"/><Relationship Id="rId146" Type="http://schemas.openxmlformats.org/officeDocument/2006/relationships/image" Target="../media/image82.png"/><Relationship Id="rId7" Type="http://schemas.openxmlformats.org/officeDocument/2006/relationships/hyperlink" Target="https://www.blazingstargardens.com/plants/p/fox-sedge-carex-vulpinoidea" TargetMode="External"/><Relationship Id="rId145" Type="http://schemas.openxmlformats.org/officeDocument/2006/relationships/image" Target="../media/image105.png"/><Relationship Id="rId8" Type="http://schemas.openxmlformats.org/officeDocument/2006/relationships/hyperlink" Target="https://www.blazingstargardens.com/plants/p/meadow-blazing-star-liatris-ligulistylis" TargetMode="External"/><Relationship Id="rId144" Type="http://schemas.openxmlformats.org/officeDocument/2006/relationships/image" Target="../media/image78.png"/><Relationship Id="rId73" Type="http://schemas.openxmlformats.org/officeDocument/2006/relationships/image" Target="../media/image41.png"/><Relationship Id="rId72" Type="http://schemas.openxmlformats.org/officeDocument/2006/relationships/image" Target="../media/image99.png"/><Relationship Id="rId75" Type="http://schemas.openxmlformats.org/officeDocument/2006/relationships/image" Target="../media/image52.png"/><Relationship Id="rId74" Type="http://schemas.openxmlformats.org/officeDocument/2006/relationships/image" Target="../media/image59.png"/><Relationship Id="rId77" Type="http://schemas.openxmlformats.org/officeDocument/2006/relationships/image" Target="../media/image71.png"/><Relationship Id="rId76" Type="http://schemas.openxmlformats.org/officeDocument/2006/relationships/image" Target="../media/image44.png"/><Relationship Id="rId79" Type="http://schemas.openxmlformats.org/officeDocument/2006/relationships/image" Target="../media/image53.png"/><Relationship Id="rId78" Type="http://schemas.openxmlformats.org/officeDocument/2006/relationships/image" Target="../media/image50.png"/><Relationship Id="rId71" Type="http://schemas.openxmlformats.org/officeDocument/2006/relationships/image" Target="../media/image57.png"/><Relationship Id="rId70" Type="http://schemas.openxmlformats.org/officeDocument/2006/relationships/image" Target="../media/image64.png"/><Relationship Id="rId139" Type="http://schemas.openxmlformats.org/officeDocument/2006/relationships/hyperlink" Target="https://www.blazingstargardens.com/plants/p/harebell-campanula-rotundifolia" TargetMode="External"/><Relationship Id="rId138" Type="http://schemas.openxmlformats.org/officeDocument/2006/relationships/hyperlink" Target="https://www.blazingstargardens.com/plants/p/bradburys-monarda-monarda-bradburiana" TargetMode="External"/><Relationship Id="rId137" Type="http://schemas.openxmlformats.org/officeDocument/2006/relationships/hyperlink" Target="https://www.blazingstargardens.com/plants/p/michigan-lily-lilium-michiganense" TargetMode="External"/><Relationship Id="rId132" Type="http://schemas.openxmlformats.org/officeDocument/2006/relationships/hyperlink" Target="https://www.blazingstargardens.com/plants/p/side-oats-grama-bouteloua-curtipendula" TargetMode="External"/><Relationship Id="rId131" Type="http://schemas.openxmlformats.org/officeDocument/2006/relationships/image" Target="../media/image91.png"/><Relationship Id="rId130" Type="http://schemas.openxmlformats.org/officeDocument/2006/relationships/hyperlink" Target="https://www.blazingstargardens.com/plants/p/parasol-sedge-carex-umbelleta" TargetMode="External"/><Relationship Id="rId136" Type="http://schemas.openxmlformats.org/officeDocument/2006/relationships/hyperlink" Target="https://www.blazingstargardens.com/plants/p/star-sedge-carex-radiata" TargetMode="External"/><Relationship Id="rId135" Type="http://schemas.openxmlformats.org/officeDocument/2006/relationships/hyperlink" Target="https://www.blazingstargardens.com/plants/p/star-sedge-carex-radiata" TargetMode="External"/><Relationship Id="rId134" Type="http://schemas.openxmlformats.org/officeDocument/2006/relationships/hyperlink" Target="https://www.blazingstargardens.com/plants/p/blue-grama-grass-bouteloua-gracilis" TargetMode="External"/><Relationship Id="rId133" Type="http://schemas.openxmlformats.org/officeDocument/2006/relationships/image" Target="../media/image10.png"/><Relationship Id="rId62" Type="http://schemas.openxmlformats.org/officeDocument/2006/relationships/hyperlink" Target="https://www.blazingstargardens.com/plants/p/blanket-flower-gaillardia-aristata" TargetMode="External"/><Relationship Id="rId61" Type="http://schemas.openxmlformats.org/officeDocument/2006/relationships/hyperlink" Target="https://www.blazingstargardens.com/plants/p/grey-goldenrod-solidago-nemoralis" TargetMode="External"/><Relationship Id="rId64" Type="http://schemas.openxmlformats.org/officeDocument/2006/relationships/hyperlink" Target="https://www.blazingstargardens.com/plants/p/pale-purple-coneflower-echinacea-pallida" TargetMode="External"/><Relationship Id="rId63" Type="http://schemas.openxmlformats.org/officeDocument/2006/relationships/image" Target="../media/image3.png"/><Relationship Id="rId66" Type="http://schemas.openxmlformats.org/officeDocument/2006/relationships/image" Target="../media/image45.png"/><Relationship Id="rId172" Type="http://schemas.openxmlformats.org/officeDocument/2006/relationships/image" Target="../media/image131.png"/><Relationship Id="rId65" Type="http://schemas.openxmlformats.org/officeDocument/2006/relationships/image" Target="../media/image42.png"/><Relationship Id="rId171" Type="http://schemas.openxmlformats.org/officeDocument/2006/relationships/image" Target="../media/image117.png"/><Relationship Id="rId68" Type="http://schemas.openxmlformats.org/officeDocument/2006/relationships/image" Target="../media/image43.png"/><Relationship Id="rId170" Type="http://schemas.openxmlformats.org/officeDocument/2006/relationships/image" Target="../media/image104.png"/><Relationship Id="rId67" Type="http://schemas.openxmlformats.org/officeDocument/2006/relationships/image" Target="../media/image6.png"/><Relationship Id="rId60" Type="http://schemas.openxmlformats.org/officeDocument/2006/relationships/hyperlink" Target="https://www.blazingstargardens.com/plants/p/lance-leaf-coreopsis-coreopsis-lanceolata" TargetMode="External"/><Relationship Id="rId165" Type="http://schemas.openxmlformats.org/officeDocument/2006/relationships/image" Target="../media/image111.png"/><Relationship Id="rId69" Type="http://schemas.openxmlformats.org/officeDocument/2006/relationships/image" Target="../media/image37.png"/><Relationship Id="rId164" Type="http://schemas.openxmlformats.org/officeDocument/2006/relationships/image" Target="../media/image98.png"/><Relationship Id="rId163" Type="http://schemas.openxmlformats.org/officeDocument/2006/relationships/image" Target="../media/image100.png"/><Relationship Id="rId162" Type="http://schemas.openxmlformats.org/officeDocument/2006/relationships/image" Target="../media/image101.png"/><Relationship Id="rId169" Type="http://schemas.openxmlformats.org/officeDocument/2006/relationships/image" Target="../media/image102.png"/><Relationship Id="rId168" Type="http://schemas.openxmlformats.org/officeDocument/2006/relationships/image" Target="../media/image116.png"/><Relationship Id="rId167" Type="http://schemas.openxmlformats.org/officeDocument/2006/relationships/image" Target="../media/image110.png"/><Relationship Id="rId166" Type="http://schemas.openxmlformats.org/officeDocument/2006/relationships/image" Target="../media/image106.png"/><Relationship Id="rId51" Type="http://schemas.openxmlformats.org/officeDocument/2006/relationships/image" Target="../media/image38.png"/><Relationship Id="rId50" Type="http://schemas.openxmlformats.org/officeDocument/2006/relationships/hyperlink" Target="https://www.blazingstargardens.com/plants/p/cardinal-flower-lobelia-cardinalis" TargetMode="External"/><Relationship Id="rId53" Type="http://schemas.openxmlformats.org/officeDocument/2006/relationships/image" Target="../media/image36.png"/><Relationship Id="rId52" Type="http://schemas.openxmlformats.org/officeDocument/2006/relationships/image" Target="../media/image4.png"/><Relationship Id="rId55" Type="http://schemas.openxmlformats.org/officeDocument/2006/relationships/image" Target="../media/image46.png"/><Relationship Id="rId161" Type="http://schemas.openxmlformats.org/officeDocument/2006/relationships/image" Target="../media/image97.png"/><Relationship Id="rId54" Type="http://schemas.openxmlformats.org/officeDocument/2006/relationships/image" Target="../media/image40.png"/><Relationship Id="rId160" Type="http://schemas.openxmlformats.org/officeDocument/2006/relationships/image" Target="../media/image103.png"/><Relationship Id="rId57" Type="http://schemas.openxmlformats.org/officeDocument/2006/relationships/hyperlink" Target="https://www.blazingstargardens.com/plants/p/prairie-pussytoes-antennaria-neglecta" TargetMode="External"/><Relationship Id="rId56" Type="http://schemas.openxmlformats.org/officeDocument/2006/relationships/image" Target="../media/image49.png"/><Relationship Id="rId159" Type="http://schemas.openxmlformats.org/officeDocument/2006/relationships/image" Target="../media/image85.png"/><Relationship Id="rId59" Type="http://schemas.openxmlformats.org/officeDocument/2006/relationships/hyperlink" Target="https://www.blazingstargardens.com/plants/p/purple-prairie-clover-dalea-purpurea" TargetMode="External"/><Relationship Id="rId154" Type="http://schemas.openxmlformats.org/officeDocument/2006/relationships/image" Target="../media/image92.png"/><Relationship Id="rId58" Type="http://schemas.openxmlformats.org/officeDocument/2006/relationships/hyperlink" Target="https://www.blazingstargardens.com/plants/p/butterfly-milkweed-asclepias-tuberosa" TargetMode="External"/><Relationship Id="rId153" Type="http://schemas.openxmlformats.org/officeDocument/2006/relationships/image" Target="../media/image90.png"/><Relationship Id="rId152" Type="http://schemas.openxmlformats.org/officeDocument/2006/relationships/image" Target="../media/image89.png"/><Relationship Id="rId151" Type="http://schemas.openxmlformats.org/officeDocument/2006/relationships/image" Target="../media/image86.png"/><Relationship Id="rId158" Type="http://schemas.openxmlformats.org/officeDocument/2006/relationships/image" Target="../media/image93.png"/><Relationship Id="rId157" Type="http://schemas.openxmlformats.org/officeDocument/2006/relationships/image" Target="../media/image95.png"/><Relationship Id="rId156" Type="http://schemas.openxmlformats.org/officeDocument/2006/relationships/image" Target="../media/image94.png"/><Relationship Id="rId155" Type="http://schemas.openxmlformats.org/officeDocument/2006/relationships/image" Target="../media/image108.png"/><Relationship Id="rId107" Type="http://schemas.openxmlformats.org/officeDocument/2006/relationships/hyperlink" Target="https://www.blazingstargardens.com/plants/p/cream-wild-indigo-baptisia-bracteata" TargetMode="External"/><Relationship Id="rId228" Type="http://schemas.openxmlformats.org/officeDocument/2006/relationships/hyperlink" Target="https://www.blazingstargardens.com/plants/p/prairie-coreopsis-coreopsis-palmata" TargetMode="External"/><Relationship Id="rId106" Type="http://schemas.openxmlformats.org/officeDocument/2006/relationships/hyperlink" Target="https://www.blazingstargardens.com/plants/p/narrow-leaved-coneflower-echinacea-angustifolia" TargetMode="External"/><Relationship Id="rId227" Type="http://schemas.openxmlformats.org/officeDocument/2006/relationships/hyperlink" Target="https://www.blazingstargardens.com/plants/p/bottle-gentian-gentiana-andrewsii" TargetMode="External"/><Relationship Id="rId105" Type="http://schemas.openxmlformats.org/officeDocument/2006/relationships/hyperlink" Target="https://www.blazingstargardens.com/plants/p/pale-spiked-lobelia-spicata" TargetMode="External"/><Relationship Id="rId226" Type="http://schemas.openxmlformats.org/officeDocument/2006/relationships/hyperlink" Target="https://www.blazingstargardens.com/plants/p/bottle-gentian-gentiana-andrewsii" TargetMode="External"/><Relationship Id="rId104" Type="http://schemas.openxmlformats.org/officeDocument/2006/relationships/hyperlink" Target="https://www.blazingstargardens.com/plants/p/shooting-star-dodecatheon-meadia" TargetMode="External"/><Relationship Id="rId225" Type="http://schemas.openxmlformats.org/officeDocument/2006/relationships/hyperlink" Target="https://www.blazingstargardens.com/plants/p/cream-gentian-gentiana-flavida" TargetMode="External"/><Relationship Id="rId109" Type="http://schemas.openxmlformats.org/officeDocument/2006/relationships/hyperlink" Target="https://www.blazingstargardens.com/plants/p/royal-catchfly-silene-regia" TargetMode="External"/><Relationship Id="rId108" Type="http://schemas.openxmlformats.org/officeDocument/2006/relationships/hyperlink" Target="https://www.blazingstargardens.com/plants/p/michigan-lily-lilium-michiganense" TargetMode="External"/><Relationship Id="rId229" Type="http://schemas.openxmlformats.org/officeDocument/2006/relationships/hyperlink" Target="https://www.blazingstargardens.com/plants/p/bradburys-monarda-monarda-bradburiana" TargetMode="External"/><Relationship Id="rId220" Type="http://schemas.openxmlformats.org/officeDocument/2006/relationships/hyperlink" Target="https://www.blazingstargardens.com/plants/p/indian-grass-sorghastrum-nutans" TargetMode="External"/><Relationship Id="rId103" Type="http://schemas.openxmlformats.org/officeDocument/2006/relationships/hyperlink" Target="https://www.blazingstargardens.com/plants/p/hoary-puccoon-lithospermum-canescens" TargetMode="External"/><Relationship Id="rId224" Type="http://schemas.openxmlformats.org/officeDocument/2006/relationships/hyperlink" Target="https://www.blazingstargardens.com/plants/p/heart-leaved-golden-alexanders-zizia-aptera" TargetMode="External"/><Relationship Id="rId102" Type="http://schemas.openxmlformats.org/officeDocument/2006/relationships/hyperlink" Target="https://www.blazingstargardens.com/plants/p/dotted-blazing-star-liatris-punctata" TargetMode="External"/><Relationship Id="rId223" Type="http://schemas.openxmlformats.org/officeDocument/2006/relationships/hyperlink" Target="https://www.blazingstargardens.com/plants/p/thimbleweed-anemone-cylindrica" TargetMode="External"/><Relationship Id="rId101" Type="http://schemas.openxmlformats.org/officeDocument/2006/relationships/hyperlink" Target="https://www.blazingstargardens.com/plants/p/fringed-puccoon-lithospermum-incisum" TargetMode="External"/><Relationship Id="rId222" Type="http://schemas.openxmlformats.org/officeDocument/2006/relationships/hyperlink" Target="https://www.blazingstargardens.com/plants/p/whorled-milkweed-asclepias-verticillata" TargetMode="External"/><Relationship Id="rId100" Type="http://schemas.openxmlformats.org/officeDocument/2006/relationships/hyperlink" Target="https://www.blazingstargardens.com/plants/p/prairie-lily-lilium-philadelphicum" TargetMode="External"/><Relationship Id="rId221" Type="http://schemas.openxmlformats.org/officeDocument/2006/relationships/hyperlink" Target="https://www.blazingstargardens.com/plants/p/white-wild-indigo-baptisia-alba" TargetMode="External"/><Relationship Id="rId217" Type="http://schemas.openxmlformats.org/officeDocument/2006/relationships/hyperlink" Target="https://www.blazingstargardens.com/plants/p/big-bluestem-andropogon-gerardii" TargetMode="External"/><Relationship Id="rId216" Type="http://schemas.openxmlformats.org/officeDocument/2006/relationships/hyperlink" Target="https://www.blazingstargardens.com/plants/p/large-flowered-beardtongue-penstemon-grandiflorus" TargetMode="External"/><Relationship Id="rId215" Type="http://schemas.openxmlformats.org/officeDocument/2006/relationships/hyperlink" Target="https://www.blazingstargardens.com/plants/p/purple-coneflower-echinacea-purpurea" TargetMode="External"/><Relationship Id="rId214" Type="http://schemas.openxmlformats.org/officeDocument/2006/relationships/hyperlink" Target="https://www.blazingstargardens.com/plants/p/sky-blue-aster-aster-oolentangiense" TargetMode="External"/><Relationship Id="rId219" Type="http://schemas.openxmlformats.org/officeDocument/2006/relationships/hyperlink" Target="https://www.blazingstargardens.com/plants/p/ironweed-vernonia-fasciculata" TargetMode="External"/><Relationship Id="rId218" Type="http://schemas.openxmlformats.org/officeDocument/2006/relationships/hyperlink" Target="https://www.blazingstargardens.com/plants/p/joe-pye-weed-eupatorium-maculatum" TargetMode="External"/><Relationship Id="rId213" Type="http://schemas.openxmlformats.org/officeDocument/2006/relationships/hyperlink" Target="https://www.blazingstargardens.com/plants/p/foxglove-beardtongue-penstemon-digitalis" TargetMode="External"/><Relationship Id="rId212" Type="http://schemas.openxmlformats.org/officeDocument/2006/relationships/hyperlink" Target="https://www.blazingstargardens.com/plants/p/new-jersey-tea-ceanothus-americanus" TargetMode="External"/><Relationship Id="rId211" Type="http://schemas.openxmlformats.org/officeDocument/2006/relationships/hyperlink" Target="https://www.blazingstargardens.com/plants/p/prairie-larkspur-delphinium-virescens" TargetMode="External"/><Relationship Id="rId210" Type="http://schemas.openxmlformats.org/officeDocument/2006/relationships/hyperlink" Target="https://www.blazingstargardens.com/plants/p/prairie-milkweed-asclepias-sullivantii" TargetMode="External"/><Relationship Id="rId129" Type="http://schemas.openxmlformats.org/officeDocument/2006/relationships/hyperlink" Target="https://www.blazingstargardens.com/plants/p/pennsylvania-sedge-carex-pensylvanica" TargetMode="External"/><Relationship Id="rId128" Type="http://schemas.openxmlformats.org/officeDocument/2006/relationships/hyperlink" Target="https://www.blazingstargardens.com/plants/p/palm-sedge-carex-muskingumensis" TargetMode="External"/><Relationship Id="rId127" Type="http://schemas.openxmlformats.org/officeDocument/2006/relationships/image" Target="../media/image75.png"/><Relationship Id="rId126" Type="http://schemas.openxmlformats.org/officeDocument/2006/relationships/hyperlink" Target="https://www.blazingstargardens.com/plants/p/zig-zag-goldenrod-solidago-flexicaulis" TargetMode="External"/><Relationship Id="rId121" Type="http://schemas.openxmlformats.org/officeDocument/2006/relationships/image" Target="../media/image81.png"/><Relationship Id="rId242" Type="http://schemas.openxmlformats.org/officeDocument/2006/relationships/image" Target="../media/image130.png"/><Relationship Id="rId120" Type="http://schemas.openxmlformats.org/officeDocument/2006/relationships/hyperlink" Target="https://www.blazingstargardens.com/plants/p/big-leaf-aster-aster-macrophyllus" TargetMode="External"/><Relationship Id="rId241" Type="http://schemas.openxmlformats.org/officeDocument/2006/relationships/image" Target="../media/image135.png"/><Relationship Id="rId240" Type="http://schemas.openxmlformats.org/officeDocument/2006/relationships/hyperlink" Target="http://www.blazingstargardens.com" TargetMode="External"/><Relationship Id="rId125" Type="http://schemas.openxmlformats.org/officeDocument/2006/relationships/image" Target="../media/image60.png"/><Relationship Id="rId124" Type="http://schemas.openxmlformats.org/officeDocument/2006/relationships/hyperlink" Target="https://www.blazingstargardens.com/plants/p/poke-milkweed-asclepias-exaltata" TargetMode="External"/><Relationship Id="rId123" Type="http://schemas.openxmlformats.org/officeDocument/2006/relationships/image" Target="../media/image68.png"/><Relationship Id="rId122" Type="http://schemas.openxmlformats.org/officeDocument/2006/relationships/hyperlink" Target="https://www.blazingstargardens.com/plants/p/columbine-aquilegia-canadensis" TargetMode="External"/><Relationship Id="rId95" Type="http://schemas.openxmlformats.org/officeDocument/2006/relationships/hyperlink" Target="https://www.blazingstargardens.com/plants/p/lead-plant-amorpha-canescens" TargetMode="External"/><Relationship Id="rId94" Type="http://schemas.openxmlformats.org/officeDocument/2006/relationships/hyperlink" Target="https://www.blazingstargardens.com/plants/p/hoary-vervain-verbena-stricta" TargetMode="External"/><Relationship Id="rId97" Type="http://schemas.openxmlformats.org/officeDocument/2006/relationships/hyperlink" Target="https://www.blazingstargardens.com/plants/p/snakeroot-polygala-senega" TargetMode="External"/><Relationship Id="rId96" Type="http://schemas.openxmlformats.org/officeDocument/2006/relationships/hyperlink" Target="https://www.blazingstargardens.com/plants/p/pasque-flower-anemone-patens" TargetMode="External"/><Relationship Id="rId99" Type="http://schemas.openxmlformats.org/officeDocument/2006/relationships/hyperlink" Target="https://www.blazingstargardens.com/plants/p/prairie-lily-lilium-philadelphicum" TargetMode="External"/><Relationship Id="rId98" Type="http://schemas.openxmlformats.org/officeDocument/2006/relationships/hyperlink" Target="https://www.blazingstargardens.com/plants/p/wood-betony-pedicularis-canadensis" TargetMode="External"/><Relationship Id="rId91" Type="http://schemas.openxmlformats.org/officeDocument/2006/relationships/hyperlink" Target="https://www.blazingstargardens.com/plants/p/little-bluestem-schizachyrium-scoparius" TargetMode="External"/><Relationship Id="rId90" Type="http://schemas.openxmlformats.org/officeDocument/2006/relationships/hyperlink" Target="https://www.blazingstargardens.com/plants/p/little-bluestem-schizachyrium-scoparius" TargetMode="External"/><Relationship Id="rId93" Type="http://schemas.openxmlformats.org/officeDocument/2006/relationships/hyperlink" Target="https://www.blazingstargardens.com/plants/p/hoary-vervain-verbena-stricta" TargetMode="External"/><Relationship Id="rId92" Type="http://schemas.openxmlformats.org/officeDocument/2006/relationships/hyperlink" Target="https://www.blazingstargardens.com/plants/p/little-bluestem-schizachyrium-scoparius" TargetMode="External"/><Relationship Id="rId118" Type="http://schemas.openxmlformats.org/officeDocument/2006/relationships/hyperlink" Target="https://www.blazingstargardens.com/plants/p/shorts-aster-aster-shortii" TargetMode="External"/><Relationship Id="rId239" Type="http://schemas.openxmlformats.org/officeDocument/2006/relationships/image" Target="../media/image126.png"/><Relationship Id="rId117" Type="http://schemas.openxmlformats.org/officeDocument/2006/relationships/image" Target="../media/image62.png"/><Relationship Id="rId238" Type="http://schemas.openxmlformats.org/officeDocument/2006/relationships/slide" Target="/ppt/slides/slide7.xml"/><Relationship Id="rId116" Type="http://schemas.openxmlformats.org/officeDocument/2006/relationships/hyperlink" Target="https://www.blazingstargardens.com/plants/p/wild-geranium-geranium-maculatum" TargetMode="External"/><Relationship Id="rId237" Type="http://schemas.openxmlformats.org/officeDocument/2006/relationships/image" Target="../media/image123.png"/><Relationship Id="rId115" Type="http://schemas.openxmlformats.org/officeDocument/2006/relationships/image" Target="../media/image54.png"/><Relationship Id="rId236" Type="http://schemas.openxmlformats.org/officeDocument/2006/relationships/slide" Target="/ppt/slides/slide20.xml"/><Relationship Id="rId119" Type="http://schemas.openxmlformats.org/officeDocument/2006/relationships/image" Target="../media/image72.png"/><Relationship Id="rId110" Type="http://schemas.openxmlformats.org/officeDocument/2006/relationships/hyperlink" Target="https://www.blazingstargardens.com/plants/p/yellow-coneflower-ratibida-pinnata" TargetMode="External"/><Relationship Id="rId231" Type="http://schemas.openxmlformats.org/officeDocument/2006/relationships/hyperlink" Target="https://www.wildflower.org/plants/result.php?id_plant=artr" TargetMode="External"/><Relationship Id="rId230" Type="http://schemas.openxmlformats.org/officeDocument/2006/relationships/image" Target="../media/image115.png"/><Relationship Id="rId114" Type="http://schemas.openxmlformats.org/officeDocument/2006/relationships/hyperlink" Target="https://www.blazingstargardens.com/plants/p/compass-plant-silphium-laciniatum" TargetMode="External"/><Relationship Id="rId235" Type="http://schemas.openxmlformats.org/officeDocument/2006/relationships/image" Target="../media/image128.png"/><Relationship Id="rId113" Type="http://schemas.openxmlformats.org/officeDocument/2006/relationships/hyperlink" Target="https://www.blazingstargardens.com/plants/p/prairie-blazing-star-liatris-pycnostachya" TargetMode="External"/><Relationship Id="rId234" Type="http://schemas.openxmlformats.org/officeDocument/2006/relationships/slide" Target="/ppt/slides/slide15.xml"/><Relationship Id="rId112" Type="http://schemas.openxmlformats.org/officeDocument/2006/relationships/hyperlink" Target="https://www.blazingstargardens.com/plants/p/new-england-aster-aster-novae-angliae" TargetMode="External"/><Relationship Id="rId233" Type="http://schemas.openxmlformats.org/officeDocument/2006/relationships/image" Target="../media/image118.png"/><Relationship Id="rId111" Type="http://schemas.openxmlformats.org/officeDocument/2006/relationships/hyperlink" Target="https://www.blazingstargardens.com/plants/p/wild-bergamot-monarda-fistulosa" TargetMode="External"/><Relationship Id="rId232" Type="http://schemas.openxmlformats.org/officeDocument/2006/relationships/slide" Target="/ppt/slides/slide24.xml"/><Relationship Id="rId206" Type="http://schemas.openxmlformats.org/officeDocument/2006/relationships/hyperlink" Target="https://www.blazingstargardens.com/plants/p/blue-vervain-verbena-hastata" TargetMode="External"/><Relationship Id="rId205" Type="http://schemas.openxmlformats.org/officeDocument/2006/relationships/hyperlink" Target="https://www.blazingstargardens.com/plants/p/rough-blazing-star-liatris-aspera" TargetMode="External"/><Relationship Id="rId204" Type="http://schemas.openxmlformats.org/officeDocument/2006/relationships/hyperlink" Target="https://www.blazingstargardens.com/plants/p/rattlesnake-master-eryngium-yuccifolium" TargetMode="External"/><Relationship Id="rId203" Type="http://schemas.openxmlformats.org/officeDocument/2006/relationships/hyperlink" Target="https://www.blazingstargardens.com/plants/p/purple-poppy-mallow-callirhoe-involucrata" TargetMode="External"/><Relationship Id="rId209" Type="http://schemas.openxmlformats.org/officeDocument/2006/relationships/hyperlink" Target="https://www.blazingstargardens.com/plants/p/prairie-milkweed-asclepias-sullivantii" TargetMode="External"/><Relationship Id="rId208" Type="http://schemas.openxmlformats.org/officeDocument/2006/relationships/hyperlink" Target="https://plants.usda.gov/DocumentLibrary/plantguide/pdf/pg_assy.pdf" TargetMode="External"/><Relationship Id="rId207" Type="http://schemas.openxmlformats.org/officeDocument/2006/relationships/hyperlink" Target="https://www.blazingstargardens.com/plants/p/blue-vervain-verbena-hastata" TargetMode="External"/><Relationship Id="rId202" Type="http://schemas.openxmlformats.org/officeDocument/2006/relationships/hyperlink" Target="https://www.blazingstargardens.com/plants/p/wild-strawberry-fragaria-virginiana" TargetMode="External"/><Relationship Id="rId201" Type="http://schemas.openxmlformats.org/officeDocument/2006/relationships/hyperlink" Target="https://www.blazingstargardens.com/plants/p/wild-strawberry-fragaria-virginiana" TargetMode="External"/><Relationship Id="rId200" Type="http://schemas.openxmlformats.org/officeDocument/2006/relationships/hyperlink" Target="https://www.blazingstargardens.com/plants/p/meads-sedge-carex-meadii"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7.jpg"/><Relationship Id="rId4" Type="http://schemas.openxmlformats.org/officeDocument/2006/relationships/slide" Target="/ppt/slides/slide4.xml"/><Relationship Id="rId5" Type="http://schemas.openxmlformats.org/officeDocument/2006/relationships/image" Target="../media/image1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2.jpg"/><Relationship Id="rId4" Type="http://schemas.openxmlformats.org/officeDocument/2006/relationships/slide" Target="/ppt/slides/slide4.xml"/><Relationship Id="rId5" Type="http://schemas.openxmlformats.org/officeDocument/2006/relationships/image" Target="../media/image1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28.jpg"/><Relationship Id="rId4" Type="http://schemas.openxmlformats.org/officeDocument/2006/relationships/slide" Target="/ppt/slides/slide4.xml"/><Relationship Id="rId5" Type="http://schemas.openxmlformats.org/officeDocument/2006/relationships/image" Target="../media/image1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30.jpg"/><Relationship Id="rId4" Type="http://schemas.openxmlformats.org/officeDocument/2006/relationships/slide" Target="/ppt/slides/slide4.xml"/><Relationship Id="rId5"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4.xml"/><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11" Type="http://schemas.openxmlformats.org/officeDocument/2006/relationships/image" Target="../media/image136.png"/><Relationship Id="rId10" Type="http://schemas.openxmlformats.org/officeDocument/2006/relationships/image" Target="../media/image132.png"/><Relationship Id="rId13" Type="http://schemas.openxmlformats.org/officeDocument/2006/relationships/image" Target="../media/image2.png"/><Relationship Id="rId12" Type="http://schemas.openxmlformats.org/officeDocument/2006/relationships/image" Target="../media/image134.png"/><Relationship Id="rId15" Type="http://schemas.openxmlformats.org/officeDocument/2006/relationships/image" Target="../media/image148.png"/><Relationship Id="rId14" Type="http://schemas.openxmlformats.org/officeDocument/2006/relationships/image" Target="../media/image143.png"/><Relationship Id="rId17" Type="http://schemas.openxmlformats.org/officeDocument/2006/relationships/image" Target="../media/image122.png"/><Relationship Id="rId16" Type="http://schemas.openxmlformats.org/officeDocument/2006/relationships/slide" Target="/ppt/slides/slide4.xml"/><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21.png"/><Relationship Id="rId9" Type="http://schemas.openxmlformats.org/officeDocument/2006/relationships/image" Target="../media/image129.png"/><Relationship Id="rId5" Type="http://schemas.openxmlformats.org/officeDocument/2006/relationships/image" Target="../media/image124.png"/><Relationship Id="rId6" Type="http://schemas.openxmlformats.org/officeDocument/2006/relationships/image" Target="../media/image133.png"/><Relationship Id="rId7" Type="http://schemas.openxmlformats.org/officeDocument/2006/relationships/image" Target="../media/image141.png"/><Relationship Id="rId8" Type="http://schemas.openxmlformats.org/officeDocument/2006/relationships/image" Target="../media/image137.png"/></Relationships>
</file>

<file path=ppt/slides/_rels/slide7.xml.rels><?xml version="1.0" encoding="UTF-8" standalone="yes"?><Relationships xmlns="http://schemas.openxmlformats.org/package/2006/relationships"><Relationship Id="rId40" Type="http://schemas.openxmlformats.org/officeDocument/2006/relationships/image" Target="../media/image174.png"/><Relationship Id="rId42" Type="http://schemas.openxmlformats.org/officeDocument/2006/relationships/image" Target="../media/image181.png"/><Relationship Id="rId41" Type="http://schemas.openxmlformats.org/officeDocument/2006/relationships/image" Target="../media/image177.png"/><Relationship Id="rId44" Type="http://schemas.openxmlformats.org/officeDocument/2006/relationships/image" Target="../media/image183.png"/><Relationship Id="rId43" Type="http://schemas.openxmlformats.org/officeDocument/2006/relationships/image" Target="../media/image175.png"/><Relationship Id="rId46" Type="http://schemas.openxmlformats.org/officeDocument/2006/relationships/image" Target="../media/image206.png"/><Relationship Id="rId45" Type="http://schemas.openxmlformats.org/officeDocument/2006/relationships/image" Target="../media/image179.png"/><Relationship Id="rId48" Type="http://schemas.openxmlformats.org/officeDocument/2006/relationships/image" Target="../media/image186.png"/><Relationship Id="rId47" Type="http://schemas.openxmlformats.org/officeDocument/2006/relationships/image" Target="../media/image190.png"/><Relationship Id="rId49" Type="http://schemas.openxmlformats.org/officeDocument/2006/relationships/image" Target="../media/image191.png"/><Relationship Id="rId31" Type="http://schemas.openxmlformats.org/officeDocument/2006/relationships/image" Target="../media/image164.png"/><Relationship Id="rId30" Type="http://schemas.openxmlformats.org/officeDocument/2006/relationships/image" Target="../media/image165.png"/><Relationship Id="rId33" Type="http://schemas.openxmlformats.org/officeDocument/2006/relationships/image" Target="../media/image180.png"/><Relationship Id="rId32" Type="http://schemas.openxmlformats.org/officeDocument/2006/relationships/image" Target="../media/image172.png"/><Relationship Id="rId35" Type="http://schemas.openxmlformats.org/officeDocument/2006/relationships/image" Target="../media/image176.png"/><Relationship Id="rId34" Type="http://schemas.openxmlformats.org/officeDocument/2006/relationships/image" Target="../media/image170.png"/><Relationship Id="rId37" Type="http://schemas.openxmlformats.org/officeDocument/2006/relationships/image" Target="../media/image169.png"/><Relationship Id="rId36" Type="http://schemas.openxmlformats.org/officeDocument/2006/relationships/image" Target="../media/image168.png"/><Relationship Id="rId39" Type="http://schemas.openxmlformats.org/officeDocument/2006/relationships/image" Target="../media/image166.png"/><Relationship Id="rId38" Type="http://schemas.openxmlformats.org/officeDocument/2006/relationships/image" Target="../media/image188.png"/><Relationship Id="rId20" Type="http://schemas.openxmlformats.org/officeDocument/2006/relationships/image" Target="../media/image153.png"/><Relationship Id="rId22" Type="http://schemas.openxmlformats.org/officeDocument/2006/relationships/image" Target="../media/image150.png"/><Relationship Id="rId21" Type="http://schemas.openxmlformats.org/officeDocument/2006/relationships/image" Target="../media/image155.png"/><Relationship Id="rId24" Type="http://schemas.openxmlformats.org/officeDocument/2006/relationships/image" Target="../media/image158.png"/><Relationship Id="rId23" Type="http://schemas.openxmlformats.org/officeDocument/2006/relationships/image" Target="../media/image163.png"/><Relationship Id="rId26" Type="http://schemas.openxmlformats.org/officeDocument/2006/relationships/image" Target="../media/image161.png"/><Relationship Id="rId25" Type="http://schemas.openxmlformats.org/officeDocument/2006/relationships/image" Target="../media/image154.png"/><Relationship Id="rId28" Type="http://schemas.openxmlformats.org/officeDocument/2006/relationships/image" Target="../media/image171.png"/><Relationship Id="rId27" Type="http://schemas.openxmlformats.org/officeDocument/2006/relationships/image" Target="../media/image167.png"/><Relationship Id="rId29" Type="http://schemas.openxmlformats.org/officeDocument/2006/relationships/image" Target="../media/image178.png"/><Relationship Id="rId11" Type="http://schemas.openxmlformats.org/officeDocument/2006/relationships/image" Target="../media/image152.png"/><Relationship Id="rId10" Type="http://schemas.openxmlformats.org/officeDocument/2006/relationships/image" Target="../media/image156.png"/><Relationship Id="rId13" Type="http://schemas.openxmlformats.org/officeDocument/2006/relationships/image" Target="../media/image147.png"/><Relationship Id="rId12" Type="http://schemas.openxmlformats.org/officeDocument/2006/relationships/image" Target="../media/image160.png"/><Relationship Id="rId15" Type="http://schemas.openxmlformats.org/officeDocument/2006/relationships/image" Target="../media/image149.png"/><Relationship Id="rId14" Type="http://schemas.openxmlformats.org/officeDocument/2006/relationships/image" Target="../media/image146.png"/><Relationship Id="rId17" Type="http://schemas.openxmlformats.org/officeDocument/2006/relationships/image" Target="../media/image151.png"/><Relationship Id="rId16" Type="http://schemas.openxmlformats.org/officeDocument/2006/relationships/image" Target="../media/image162.png"/><Relationship Id="rId19" Type="http://schemas.openxmlformats.org/officeDocument/2006/relationships/image" Target="../media/image145.png"/><Relationship Id="rId18" Type="http://schemas.openxmlformats.org/officeDocument/2006/relationships/image" Target="../media/image173.png"/><Relationship Id="rId84" Type="http://schemas.openxmlformats.org/officeDocument/2006/relationships/image" Target="../media/image223.png"/><Relationship Id="rId83" Type="http://schemas.openxmlformats.org/officeDocument/2006/relationships/image" Target="../media/image210.png"/><Relationship Id="rId86" Type="http://schemas.openxmlformats.org/officeDocument/2006/relationships/image" Target="../media/image221.png"/><Relationship Id="rId85" Type="http://schemas.openxmlformats.org/officeDocument/2006/relationships/image" Target="../media/image219.png"/><Relationship Id="rId88" Type="http://schemas.openxmlformats.org/officeDocument/2006/relationships/slide" Target="/ppt/slides/slide4.xml"/><Relationship Id="rId87" Type="http://schemas.openxmlformats.org/officeDocument/2006/relationships/image" Target="../media/image224.jpg"/><Relationship Id="rId89" Type="http://schemas.openxmlformats.org/officeDocument/2006/relationships/image" Target="../media/image122.png"/><Relationship Id="rId80" Type="http://schemas.openxmlformats.org/officeDocument/2006/relationships/image" Target="../media/image229.png"/><Relationship Id="rId82" Type="http://schemas.openxmlformats.org/officeDocument/2006/relationships/image" Target="../media/image220.png"/><Relationship Id="rId81" Type="http://schemas.openxmlformats.org/officeDocument/2006/relationships/image" Target="../media/image21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4.png"/><Relationship Id="rId4" Type="http://schemas.openxmlformats.org/officeDocument/2006/relationships/image" Target="../media/image140.png"/><Relationship Id="rId9" Type="http://schemas.openxmlformats.org/officeDocument/2006/relationships/image" Target="../media/image142.png"/><Relationship Id="rId5" Type="http://schemas.openxmlformats.org/officeDocument/2006/relationships/image" Target="../media/image138.png"/><Relationship Id="rId6" Type="http://schemas.openxmlformats.org/officeDocument/2006/relationships/image" Target="../media/image159.png"/><Relationship Id="rId7" Type="http://schemas.openxmlformats.org/officeDocument/2006/relationships/image" Target="../media/image139.png"/><Relationship Id="rId8" Type="http://schemas.openxmlformats.org/officeDocument/2006/relationships/image" Target="../media/image157.png"/><Relationship Id="rId73" Type="http://schemas.openxmlformats.org/officeDocument/2006/relationships/image" Target="../media/image212.png"/><Relationship Id="rId72" Type="http://schemas.openxmlformats.org/officeDocument/2006/relationships/image" Target="../media/image198.png"/><Relationship Id="rId75" Type="http://schemas.openxmlformats.org/officeDocument/2006/relationships/image" Target="../media/image213.png"/><Relationship Id="rId74" Type="http://schemas.openxmlformats.org/officeDocument/2006/relationships/image" Target="../media/image209.png"/><Relationship Id="rId77" Type="http://schemas.openxmlformats.org/officeDocument/2006/relationships/image" Target="../media/image215.png"/><Relationship Id="rId76" Type="http://schemas.openxmlformats.org/officeDocument/2006/relationships/image" Target="../media/image211.png"/><Relationship Id="rId79" Type="http://schemas.openxmlformats.org/officeDocument/2006/relationships/image" Target="../media/image222.png"/><Relationship Id="rId78" Type="http://schemas.openxmlformats.org/officeDocument/2006/relationships/image" Target="../media/image217.png"/><Relationship Id="rId71" Type="http://schemas.openxmlformats.org/officeDocument/2006/relationships/image" Target="../media/image208.png"/><Relationship Id="rId70" Type="http://schemas.openxmlformats.org/officeDocument/2006/relationships/image" Target="../media/image207.png"/><Relationship Id="rId62" Type="http://schemas.openxmlformats.org/officeDocument/2006/relationships/image" Target="../media/image194.png"/><Relationship Id="rId61" Type="http://schemas.openxmlformats.org/officeDocument/2006/relationships/image" Target="../media/image195.png"/><Relationship Id="rId64" Type="http://schemas.openxmlformats.org/officeDocument/2006/relationships/image" Target="../media/image205.png"/><Relationship Id="rId63" Type="http://schemas.openxmlformats.org/officeDocument/2006/relationships/image" Target="../media/image200.png"/><Relationship Id="rId66" Type="http://schemas.openxmlformats.org/officeDocument/2006/relationships/image" Target="../media/image197.png"/><Relationship Id="rId65" Type="http://schemas.openxmlformats.org/officeDocument/2006/relationships/image" Target="../media/image203.png"/><Relationship Id="rId68" Type="http://schemas.openxmlformats.org/officeDocument/2006/relationships/image" Target="../media/image216.png"/><Relationship Id="rId67" Type="http://schemas.openxmlformats.org/officeDocument/2006/relationships/image" Target="../media/image196.png"/><Relationship Id="rId60" Type="http://schemas.openxmlformats.org/officeDocument/2006/relationships/image" Target="../media/image201.png"/><Relationship Id="rId69" Type="http://schemas.openxmlformats.org/officeDocument/2006/relationships/image" Target="../media/image199.png"/><Relationship Id="rId51" Type="http://schemas.openxmlformats.org/officeDocument/2006/relationships/image" Target="../media/image184.png"/><Relationship Id="rId50" Type="http://schemas.openxmlformats.org/officeDocument/2006/relationships/image" Target="../media/image182.png"/><Relationship Id="rId53" Type="http://schemas.openxmlformats.org/officeDocument/2006/relationships/image" Target="../media/image187.png"/><Relationship Id="rId52" Type="http://schemas.openxmlformats.org/officeDocument/2006/relationships/image" Target="../media/image192.png"/><Relationship Id="rId55" Type="http://schemas.openxmlformats.org/officeDocument/2006/relationships/image" Target="../media/image189.png"/><Relationship Id="rId54" Type="http://schemas.openxmlformats.org/officeDocument/2006/relationships/image" Target="../media/image185.png"/><Relationship Id="rId57" Type="http://schemas.openxmlformats.org/officeDocument/2006/relationships/image" Target="../media/image202.png"/><Relationship Id="rId56" Type="http://schemas.openxmlformats.org/officeDocument/2006/relationships/image" Target="../media/image193.png"/><Relationship Id="rId59" Type="http://schemas.openxmlformats.org/officeDocument/2006/relationships/image" Target="../media/image218.png"/><Relationship Id="rId58" Type="http://schemas.openxmlformats.org/officeDocument/2006/relationships/image" Target="../media/image204.png"/><Relationship Id="rId91" Type="http://schemas.openxmlformats.org/officeDocument/2006/relationships/image" Target="../media/image233.gif"/><Relationship Id="rId90" Type="http://schemas.openxmlformats.org/officeDocument/2006/relationships/image" Target="../media/image231.png"/><Relationship Id="rId93" Type="http://schemas.openxmlformats.org/officeDocument/2006/relationships/hyperlink" Target="https://www.blazingstargardens.com/plants/p/butterfly-milkweed-asclepias-tuberosa" TargetMode="External"/><Relationship Id="rId9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slide" Target="/ppt/slides/slide4.xml"/><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7.png"/><Relationship Id="rId13" Type="http://schemas.openxmlformats.org/officeDocument/2006/relationships/image" Target="../media/image34.png"/><Relationship Id="rId12" Type="http://schemas.openxmlformats.org/officeDocument/2006/relationships/image" Target="../media/image29.png"/><Relationship Id="rId15" Type="http://schemas.openxmlformats.org/officeDocument/2006/relationships/image" Target="../media/image33.png"/><Relationship Id="rId14" Type="http://schemas.openxmlformats.org/officeDocument/2006/relationships/image" Target="../media/image30.png"/><Relationship Id="rId17" Type="http://schemas.openxmlformats.org/officeDocument/2006/relationships/image" Target="../media/image18.png"/><Relationship Id="rId16" Type="http://schemas.openxmlformats.org/officeDocument/2006/relationships/image" Target="../media/image41.png"/><Relationship Id="rId19" Type="http://schemas.openxmlformats.org/officeDocument/2006/relationships/image" Target="../media/image122.png"/><Relationship Id="rId18" Type="http://schemas.openxmlformats.org/officeDocument/2006/relationships/slide" Target="/ppt/slides/slide4.xm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4.jpg"/><Relationship Id="rId4"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1d8534cb461_3_1620"/>
          <p:cNvSpPr/>
          <p:nvPr/>
        </p:nvSpPr>
        <p:spPr>
          <a:xfrm>
            <a:off x="2423675" y="1530175"/>
            <a:ext cx="4911600" cy="1326900"/>
          </a:xfrm>
          <a:prstGeom prst="rect">
            <a:avLst/>
          </a:prstGeom>
          <a:solidFill>
            <a:srgbClr val="C0DC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g1d8534cb461_3_1620"/>
          <p:cNvPicPr preferRelativeResize="0"/>
          <p:nvPr/>
        </p:nvPicPr>
        <p:blipFill>
          <a:blip r:embed="rId3">
            <a:alphaModFix/>
          </a:blip>
          <a:stretch>
            <a:fillRect/>
          </a:stretch>
        </p:blipFill>
        <p:spPr>
          <a:xfrm>
            <a:off x="1133000" y="1457325"/>
            <a:ext cx="1338875" cy="3898151"/>
          </a:xfrm>
          <a:prstGeom prst="rect">
            <a:avLst/>
          </a:prstGeom>
          <a:noFill/>
          <a:ln>
            <a:noFill/>
          </a:ln>
        </p:spPr>
      </p:pic>
      <p:sp>
        <p:nvSpPr>
          <p:cNvPr id="86" name="Google Shape;86;g1d8534cb461_3_1620"/>
          <p:cNvSpPr/>
          <p:nvPr/>
        </p:nvSpPr>
        <p:spPr>
          <a:xfrm>
            <a:off x="2452750" y="2848326"/>
            <a:ext cx="4882500" cy="2395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1d8534cb461_3_1620"/>
          <p:cNvSpPr txBox="1"/>
          <p:nvPr>
            <p:ph type="ctrTitle"/>
          </p:nvPr>
        </p:nvSpPr>
        <p:spPr>
          <a:xfrm>
            <a:off x="0" y="-12550"/>
            <a:ext cx="9144000" cy="137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Design A Pollinator Garden Tool</a:t>
            </a:r>
            <a:endParaRPr b="1"/>
          </a:p>
        </p:txBody>
      </p:sp>
      <p:pic>
        <p:nvPicPr>
          <p:cNvPr descr="Phlox pilosa Transparent" id="88" name="Google Shape;88;g1d8534cb461_3_1620"/>
          <p:cNvPicPr preferRelativeResize="0"/>
          <p:nvPr/>
        </p:nvPicPr>
        <p:blipFill rotWithShape="1">
          <a:blip r:embed="rId4">
            <a:alphaModFix/>
          </a:blip>
          <a:srcRect b="0" l="0" r="0" t="0"/>
          <a:stretch/>
        </p:blipFill>
        <p:spPr>
          <a:xfrm>
            <a:off x="4288438" y="4488949"/>
            <a:ext cx="480800" cy="415401"/>
          </a:xfrm>
          <a:prstGeom prst="rect">
            <a:avLst/>
          </a:prstGeom>
          <a:noFill/>
          <a:ln>
            <a:noFill/>
          </a:ln>
        </p:spPr>
      </p:pic>
      <p:pic>
        <p:nvPicPr>
          <p:cNvPr descr="Phlox pilosa Transparent" id="89" name="Google Shape;89;g1d8534cb461_3_1620"/>
          <p:cNvPicPr preferRelativeResize="0"/>
          <p:nvPr/>
        </p:nvPicPr>
        <p:blipFill rotWithShape="1">
          <a:blip r:embed="rId4">
            <a:alphaModFix/>
          </a:blip>
          <a:srcRect b="0" l="0" r="0" t="0"/>
          <a:stretch/>
        </p:blipFill>
        <p:spPr>
          <a:xfrm>
            <a:off x="3806551" y="4583087"/>
            <a:ext cx="480800" cy="415401"/>
          </a:xfrm>
          <a:prstGeom prst="rect">
            <a:avLst/>
          </a:prstGeom>
          <a:noFill/>
          <a:ln>
            <a:noFill/>
          </a:ln>
        </p:spPr>
      </p:pic>
      <p:pic>
        <p:nvPicPr>
          <p:cNvPr descr="Asclepias tuberosa Transparent" id="90" name="Google Shape;90;g1d8534cb461_3_1620"/>
          <p:cNvPicPr preferRelativeResize="0"/>
          <p:nvPr/>
        </p:nvPicPr>
        <p:blipFill rotWithShape="1">
          <a:blip r:embed="rId5">
            <a:alphaModFix/>
          </a:blip>
          <a:srcRect b="0" l="0" r="0" t="0"/>
          <a:stretch/>
        </p:blipFill>
        <p:spPr>
          <a:xfrm>
            <a:off x="4926998" y="4446629"/>
            <a:ext cx="434779" cy="421457"/>
          </a:xfrm>
          <a:prstGeom prst="rect">
            <a:avLst/>
          </a:prstGeom>
          <a:noFill/>
          <a:ln>
            <a:noFill/>
          </a:ln>
        </p:spPr>
      </p:pic>
      <p:pic>
        <p:nvPicPr>
          <p:cNvPr descr="Geum triflorum Transparent" id="91" name="Google Shape;91;g1d8534cb461_3_1620"/>
          <p:cNvPicPr preferRelativeResize="0"/>
          <p:nvPr/>
        </p:nvPicPr>
        <p:blipFill rotWithShape="1">
          <a:blip r:embed="rId6">
            <a:alphaModFix/>
          </a:blip>
          <a:srcRect b="0" l="0" r="0" t="0"/>
          <a:stretch/>
        </p:blipFill>
        <p:spPr>
          <a:xfrm>
            <a:off x="5179370" y="4882886"/>
            <a:ext cx="267150" cy="245722"/>
          </a:xfrm>
          <a:prstGeom prst="rect">
            <a:avLst/>
          </a:prstGeom>
          <a:noFill/>
          <a:ln>
            <a:noFill/>
          </a:ln>
        </p:spPr>
      </p:pic>
      <p:pic>
        <p:nvPicPr>
          <p:cNvPr descr="Geum triflorum Transparent" id="92" name="Google Shape;92;g1d8534cb461_3_1620"/>
          <p:cNvPicPr preferRelativeResize="0"/>
          <p:nvPr/>
        </p:nvPicPr>
        <p:blipFill rotWithShape="1">
          <a:blip r:embed="rId6">
            <a:alphaModFix/>
          </a:blip>
          <a:srcRect b="0" l="0" r="0" t="0"/>
          <a:stretch/>
        </p:blipFill>
        <p:spPr>
          <a:xfrm>
            <a:off x="4760420" y="4950386"/>
            <a:ext cx="267150" cy="245722"/>
          </a:xfrm>
          <a:prstGeom prst="rect">
            <a:avLst/>
          </a:prstGeom>
          <a:noFill/>
          <a:ln>
            <a:noFill/>
          </a:ln>
        </p:spPr>
      </p:pic>
      <p:pic>
        <p:nvPicPr>
          <p:cNvPr descr="Geum triflorum Transparent" id="93" name="Google Shape;93;g1d8534cb461_3_1620"/>
          <p:cNvPicPr preferRelativeResize="0"/>
          <p:nvPr/>
        </p:nvPicPr>
        <p:blipFill rotWithShape="1">
          <a:blip r:embed="rId6">
            <a:alphaModFix/>
          </a:blip>
          <a:srcRect b="0" l="0" r="0" t="0"/>
          <a:stretch/>
        </p:blipFill>
        <p:spPr>
          <a:xfrm>
            <a:off x="2546070" y="4446623"/>
            <a:ext cx="267150" cy="245722"/>
          </a:xfrm>
          <a:prstGeom prst="rect">
            <a:avLst/>
          </a:prstGeom>
          <a:noFill/>
          <a:ln>
            <a:noFill/>
          </a:ln>
        </p:spPr>
      </p:pic>
      <p:pic>
        <p:nvPicPr>
          <p:cNvPr descr="Geum triflorum Transparent" id="94" name="Google Shape;94;g1d8534cb461_3_1620"/>
          <p:cNvPicPr preferRelativeResize="0"/>
          <p:nvPr/>
        </p:nvPicPr>
        <p:blipFill rotWithShape="1">
          <a:blip r:embed="rId6">
            <a:alphaModFix/>
          </a:blip>
          <a:srcRect b="0" l="0" r="0" t="0"/>
          <a:stretch/>
        </p:blipFill>
        <p:spPr>
          <a:xfrm>
            <a:off x="6425345" y="3302261"/>
            <a:ext cx="267150" cy="245722"/>
          </a:xfrm>
          <a:prstGeom prst="rect">
            <a:avLst/>
          </a:prstGeom>
          <a:noFill/>
          <a:ln>
            <a:noFill/>
          </a:ln>
        </p:spPr>
      </p:pic>
      <p:pic>
        <p:nvPicPr>
          <p:cNvPr descr="Geum triflorum Transparent" id="95" name="Google Shape;95;g1d8534cb461_3_1620"/>
          <p:cNvPicPr preferRelativeResize="0"/>
          <p:nvPr/>
        </p:nvPicPr>
        <p:blipFill rotWithShape="1">
          <a:blip r:embed="rId6">
            <a:alphaModFix/>
          </a:blip>
          <a:srcRect b="0" l="0" r="0" t="0"/>
          <a:stretch/>
        </p:blipFill>
        <p:spPr>
          <a:xfrm>
            <a:off x="6978070" y="3572923"/>
            <a:ext cx="267150" cy="245722"/>
          </a:xfrm>
          <a:prstGeom prst="rect">
            <a:avLst/>
          </a:prstGeom>
          <a:noFill/>
          <a:ln>
            <a:noFill/>
          </a:ln>
        </p:spPr>
      </p:pic>
      <p:pic>
        <p:nvPicPr>
          <p:cNvPr descr="Geum triflorum Transparent" id="96" name="Google Shape;96;g1d8534cb461_3_1620"/>
          <p:cNvPicPr preferRelativeResize="0"/>
          <p:nvPr/>
        </p:nvPicPr>
        <p:blipFill rotWithShape="1">
          <a:blip r:embed="rId6">
            <a:alphaModFix/>
          </a:blip>
          <a:srcRect b="0" l="0" r="0" t="0"/>
          <a:stretch/>
        </p:blipFill>
        <p:spPr>
          <a:xfrm>
            <a:off x="6957883" y="4352773"/>
            <a:ext cx="267150" cy="245722"/>
          </a:xfrm>
          <a:prstGeom prst="rect">
            <a:avLst/>
          </a:prstGeom>
          <a:noFill/>
          <a:ln>
            <a:noFill/>
          </a:ln>
        </p:spPr>
      </p:pic>
      <p:pic>
        <p:nvPicPr>
          <p:cNvPr descr="Geum triflorum Transparent" id="97" name="Google Shape;97;g1d8534cb461_3_1620"/>
          <p:cNvPicPr preferRelativeResize="0"/>
          <p:nvPr/>
        </p:nvPicPr>
        <p:blipFill rotWithShape="1">
          <a:blip r:embed="rId6">
            <a:alphaModFix/>
          </a:blip>
          <a:srcRect b="0" l="0" r="0" t="0"/>
          <a:stretch/>
        </p:blipFill>
        <p:spPr>
          <a:xfrm>
            <a:off x="3806545" y="2887023"/>
            <a:ext cx="267150" cy="245722"/>
          </a:xfrm>
          <a:prstGeom prst="rect">
            <a:avLst/>
          </a:prstGeom>
          <a:noFill/>
          <a:ln>
            <a:noFill/>
          </a:ln>
        </p:spPr>
      </p:pic>
      <p:pic>
        <p:nvPicPr>
          <p:cNvPr descr="Anemone patens Transparent" id="98" name="Google Shape;98;g1d8534cb461_3_1620"/>
          <p:cNvPicPr preferRelativeResize="0"/>
          <p:nvPr/>
        </p:nvPicPr>
        <p:blipFill rotWithShape="1">
          <a:blip r:embed="rId7">
            <a:alphaModFix/>
          </a:blip>
          <a:srcRect b="0" l="0" r="0" t="0"/>
          <a:stretch/>
        </p:blipFill>
        <p:spPr>
          <a:xfrm>
            <a:off x="2985441" y="4777926"/>
            <a:ext cx="215573" cy="234950"/>
          </a:xfrm>
          <a:prstGeom prst="rect">
            <a:avLst/>
          </a:prstGeom>
          <a:noFill/>
          <a:ln>
            <a:noFill/>
          </a:ln>
        </p:spPr>
      </p:pic>
      <p:pic>
        <p:nvPicPr>
          <p:cNvPr descr="Anemone patens Transparent" id="99" name="Google Shape;99;g1d8534cb461_3_1620"/>
          <p:cNvPicPr preferRelativeResize="0"/>
          <p:nvPr/>
        </p:nvPicPr>
        <p:blipFill rotWithShape="1">
          <a:blip r:embed="rId7">
            <a:alphaModFix/>
          </a:blip>
          <a:srcRect b="0" l="0" r="0" t="0"/>
          <a:stretch/>
        </p:blipFill>
        <p:spPr>
          <a:xfrm>
            <a:off x="2965041" y="2990651"/>
            <a:ext cx="215573" cy="234950"/>
          </a:xfrm>
          <a:prstGeom prst="rect">
            <a:avLst/>
          </a:prstGeom>
          <a:noFill/>
          <a:ln>
            <a:noFill/>
          </a:ln>
        </p:spPr>
      </p:pic>
      <p:pic>
        <p:nvPicPr>
          <p:cNvPr descr="Anemone patens Transparent" id="100" name="Google Shape;100;g1d8534cb461_3_1620"/>
          <p:cNvPicPr preferRelativeResize="0"/>
          <p:nvPr/>
        </p:nvPicPr>
        <p:blipFill rotWithShape="1">
          <a:blip r:embed="rId7">
            <a:alphaModFix/>
          </a:blip>
          <a:srcRect b="0" l="0" r="0" t="0"/>
          <a:stretch/>
        </p:blipFill>
        <p:spPr>
          <a:xfrm>
            <a:off x="2565416" y="3298838"/>
            <a:ext cx="215573" cy="234950"/>
          </a:xfrm>
          <a:prstGeom prst="rect">
            <a:avLst/>
          </a:prstGeom>
          <a:noFill/>
          <a:ln>
            <a:noFill/>
          </a:ln>
        </p:spPr>
      </p:pic>
      <p:pic>
        <p:nvPicPr>
          <p:cNvPr descr="Anemone patens Transparent" id="101" name="Google Shape;101;g1d8534cb461_3_1620"/>
          <p:cNvPicPr preferRelativeResize="0"/>
          <p:nvPr/>
        </p:nvPicPr>
        <p:blipFill rotWithShape="1">
          <a:blip r:embed="rId7">
            <a:alphaModFix/>
          </a:blip>
          <a:srcRect b="0" l="0" r="0" t="0"/>
          <a:stretch/>
        </p:blipFill>
        <p:spPr>
          <a:xfrm>
            <a:off x="3309091" y="2970738"/>
            <a:ext cx="215573" cy="234950"/>
          </a:xfrm>
          <a:prstGeom prst="rect">
            <a:avLst/>
          </a:prstGeom>
          <a:noFill/>
          <a:ln>
            <a:noFill/>
          </a:ln>
        </p:spPr>
      </p:pic>
      <p:pic>
        <p:nvPicPr>
          <p:cNvPr descr="Anemone patens Transparent" id="102" name="Google Shape;102;g1d8534cb461_3_1620"/>
          <p:cNvPicPr preferRelativeResize="0"/>
          <p:nvPr/>
        </p:nvPicPr>
        <p:blipFill rotWithShape="1">
          <a:blip r:embed="rId7">
            <a:alphaModFix/>
          </a:blip>
          <a:srcRect b="0" l="0" r="0" t="0"/>
          <a:stretch/>
        </p:blipFill>
        <p:spPr>
          <a:xfrm>
            <a:off x="6854716" y="2997188"/>
            <a:ext cx="215573" cy="234950"/>
          </a:xfrm>
          <a:prstGeom prst="rect">
            <a:avLst/>
          </a:prstGeom>
          <a:noFill/>
          <a:ln>
            <a:noFill/>
          </a:ln>
        </p:spPr>
      </p:pic>
      <p:pic>
        <p:nvPicPr>
          <p:cNvPr descr="Anemone patens Transparent" id="103" name="Google Shape;103;g1d8534cb461_3_1620"/>
          <p:cNvPicPr preferRelativeResize="0"/>
          <p:nvPr/>
        </p:nvPicPr>
        <p:blipFill rotWithShape="1">
          <a:blip r:embed="rId7">
            <a:alphaModFix/>
          </a:blip>
          <a:srcRect b="0" l="0" r="0" t="0"/>
          <a:stretch/>
        </p:blipFill>
        <p:spPr>
          <a:xfrm>
            <a:off x="6940116" y="4656626"/>
            <a:ext cx="215573" cy="234950"/>
          </a:xfrm>
          <a:prstGeom prst="rect">
            <a:avLst/>
          </a:prstGeom>
          <a:noFill/>
          <a:ln>
            <a:noFill/>
          </a:ln>
        </p:spPr>
      </p:pic>
      <p:pic>
        <p:nvPicPr>
          <p:cNvPr descr="Anemone patens Transparent" id="104" name="Google Shape;104;g1d8534cb461_3_1620"/>
          <p:cNvPicPr preferRelativeResize="0"/>
          <p:nvPr/>
        </p:nvPicPr>
        <p:blipFill rotWithShape="1">
          <a:blip r:embed="rId7">
            <a:alphaModFix/>
          </a:blip>
          <a:srcRect b="0" l="0" r="0" t="0"/>
          <a:stretch/>
        </p:blipFill>
        <p:spPr>
          <a:xfrm>
            <a:off x="6388791" y="2867638"/>
            <a:ext cx="215573" cy="234950"/>
          </a:xfrm>
          <a:prstGeom prst="rect">
            <a:avLst/>
          </a:prstGeom>
          <a:noFill/>
          <a:ln>
            <a:noFill/>
          </a:ln>
        </p:spPr>
      </p:pic>
      <p:pic>
        <p:nvPicPr>
          <p:cNvPr descr="Echinacea pallida Transparent" id="105" name="Google Shape;105;g1d8534cb461_3_1620"/>
          <p:cNvPicPr preferRelativeResize="0"/>
          <p:nvPr/>
        </p:nvPicPr>
        <p:blipFill rotWithShape="1">
          <a:blip r:embed="rId8">
            <a:alphaModFix/>
          </a:blip>
          <a:srcRect b="0" l="0" r="0" t="0"/>
          <a:stretch/>
        </p:blipFill>
        <p:spPr>
          <a:xfrm>
            <a:off x="6365032" y="4095413"/>
            <a:ext cx="369381" cy="588587"/>
          </a:xfrm>
          <a:prstGeom prst="rect">
            <a:avLst/>
          </a:prstGeom>
          <a:noFill/>
          <a:ln>
            <a:noFill/>
          </a:ln>
        </p:spPr>
      </p:pic>
      <p:pic>
        <p:nvPicPr>
          <p:cNvPr descr="Aster oblongifolius 2 Transparent" id="106" name="Google Shape;106;g1d8534cb461_3_1620"/>
          <p:cNvPicPr preferRelativeResize="0"/>
          <p:nvPr/>
        </p:nvPicPr>
        <p:blipFill rotWithShape="1">
          <a:blip r:embed="rId9">
            <a:alphaModFix/>
          </a:blip>
          <a:srcRect b="0" l="0" r="0" t="0"/>
          <a:stretch/>
        </p:blipFill>
        <p:spPr>
          <a:xfrm>
            <a:off x="6425350" y="3681875"/>
            <a:ext cx="681400" cy="514725"/>
          </a:xfrm>
          <a:prstGeom prst="rect">
            <a:avLst/>
          </a:prstGeom>
          <a:noFill/>
          <a:ln>
            <a:noFill/>
          </a:ln>
        </p:spPr>
      </p:pic>
      <p:pic>
        <p:nvPicPr>
          <p:cNvPr descr="Liatris ligulistylis Transparent" id="107" name="Google Shape;107;g1d8534cb461_3_1620"/>
          <p:cNvPicPr preferRelativeResize="0"/>
          <p:nvPr/>
        </p:nvPicPr>
        <p:blipFill rotWithShape="1">
          <a:blip r:embed="rId10">
            <a:alphaModFix/>
          </a:blip>
          <a:srcRect b="0" l="0" r="0" t="0"/>
          <a:stretch/>
        </p:blipFill>
        <p:spPr>
          <a:xfrm>
            <a:off x="5979306" y="3302240"/>
            <a:ext cx="421457" cy="931323"/>
          </a:xfrm>
          <a:prstGeom prst="rect">
            <a:avLst/>
          </a:prstGeom>
          <a:noFill/>
          <a:ln>
            <a:noFill/>
          </a:ln>
        </p:spPr>
      </p:pic>
      <p:pic>
        <p:nvPicPr>
          <p:cNvPr descr="Sporobolus heterolepis Transparent" id="108" name="Google Shape;108;g1d8534cb461_3_1620"/>
          <p:cNvPicPr preferRelativeResize="0"/>
          <p:nvPr/>
        </p:nvPicPr>
        <p:blipFill rotWithShape="1">
          <a:blip r:embed="rId11">
            <a:alphaModFix/>
          </a:blip>
          <a:srcRect b="0" l="0" r="0" t="0"/>
          <a:stretch/>
        </p:blipFill>
        <p:spPr>
          <a:xfrm>
            <a:off x="5352708" y="4399998"/>
            <a:ext cx="588586" cy="514710"/>
          </a:xfrm>
          <a:prstGeom prst="rect">
            <a:avLst/>
          </a:prstGeom>
          <a:noFill/>
          <a:ln>
            <a:noFill/>
          </a:ln>
        </p:spPr>
      </p:pic>
      <p:pic>
        <p:nvPicPr>
          <p:cNvPr descr="Bouteloua curtipendula Transparent" id="109" name="Google Shape;109;g1d8534cb461_3_1620"/>
          <p:cNvPicPr preferRelativeResize="0"/>
          <p:nvPr/>
        </p:nvPicPr>
        <p:blipFill rotWithShape="1">
          <a:blip r:embed="rId12">
            <a:alphaModFix/>
          </a:blip>
          <a:srcRect b="0" l="0" r="0" t="0"/>
          <a:stretch/>
        </p:blipFill>
        <p:spPr>
          <a:xfrm>
            <a:off x="2524631" y="4837147"/>
            <a:ext cx="310038" cy="260383"/>
          </a:xfrm>
          <a:prstGeom prst="rect">
            <a:avLst/>
          </a:prstGeom>
          <a:noFill/>
          <a:ln>
            <a:noFill/>
          </a:ln>
        </p:spPr>
      </p:pic>
      <p:pic>
        <p:nvPicPr>
          <p:cNvPr descr="Bouteloua curtipendula Transparent" id="110" name="Google Shape;110;g1d8534cb461_3_1620"/>
          <p:cNvPicPr preferRelativeResize="0"/>
          <p:nvPr/>
        </p:nvPicPr>
        <p:blipFill rotWithShape="1">
          <a:blip r:embed="rId12">
            <a:alphaModFix/>
          </a:blip>
          <a:srcRect b="0" l="0" r="0" t="0"/>
          <a:stretch/>
        </p:blipFill>
        <p:spPr>
          <a:xfrm>
            <a:off x="4277494" y="4857397"/>
            <a:ext cx="310038" cy="260383"/>
          </a:xfrm>
          <a:prstGeom prst="rect">
            <a:avLst/>
          </a:prstGeom>
          <a:noFill/>
          <a:ln>
            <a:noFill/>
          </a:ln>
        </p:spPr>
      </p:pic>
      <p:pic>
        <p:nvPicPr>
          <p:cNvPr descr="Bouteloua curtipendula Transparent" id="111" name="Google Shape;111;g1d8534cb461_3_1620"/>
          <p:cNvPicPr preferRelativeResize="0"/>
          <p:nvPr/>
        </p:nvPicPr>
        <p:blipFill rotWithShape="1">
          <a:blip r:embed="rId12">
            <a:alphaModFix/>
          </a:blip>
          <a:srcRect b="0" l="0" r="0" t="0"/>
          <a:stretch/>
        </p:blipFill>
        <p:spPr>
          <a:xfrm>
            <a:off x="6713581" y="3287584"/>
            <a:ext cx="310038" cy="260383"/>
          </a:xfrm>
          <a:prstGeom prst="rect">
            <a:avLst/>
          </a:prstGeom>
          <a:noFill/>
          <a:ln>
            <a:noFill/>
          </a:ln>
        </p:spPr>
      </p:pic>
      <p:pic>
        <p:nvPicPr>
          <p:cNvPr descr="Bouteloua curtipendula Transparent" id="112" name="Google Shape;112;g1d8534cb461_3_1620"/>
          <p:cNvPicPr preferRelativeResize="0"/>
          <p:nvPr/>
        </p:nvPicPr>
        <p:blipFill rotWithShape="1">
          <a:blip r:embed="rId12">
            <a:alphaModFix/>
          </a:blip>
          <a:srcRect b="0" l="0" r="0" t="0"/>
          <a:stretch/>
        </p:blipFill>
        <p:spPr>
          <a:xfrm>
            <a:off x="6940131" y="4845459"/>
            <a:ext cx="310038" cy="260383"/>
          </a:xfrm>
          <a:prstGeom prst="rect">
            <a:avLst/>
          </a:prstGeom>
          <a:noFill/>
          <a:ln>
            <a:noFill/>
          </a:ln>
        </p:spPr>
      </p:pic>
      <p:pic>
        <p:nvPicPr>
          <p:cNvPr descr="Bouteloua curtipendula Transparent" id="113" name="Google Shape;113;g1d8534cb461_3_1620"/>
          <p:cNvPicPr preferRelativeResize="0"/>
          <p:nvPr/>
        </p:nvPicPr>
        <p:blipFill rotWithShape="1">
          <a:blip r:embed="rId12">
            <a:alphaModFix/>
          </a:blip>
          <a:srcRect b="0" l="0" r="0" t="0"/>
          <a:stretch/>
        </p:blipFill>
        <p:spPr>
          <a:xfrm>
            <a:off x="6978069" y="4066522"/>
            <a:ext cx="310038" cy="260383"/>
          </a:xfrm>
          <a:prstGeom prst="rect">
            <a:avLst/>
          </a:prstGeom>
          <a:noFill/>
          <a:ln>
            <a:noFill/>
          </a:ln>
        </p:spPr>
      </p:pic>
      <p:pic>
        <p:nvPicPr>
          <p:cNvPr descr="Bouteloua curtipendula Transparent" id="114" name="Google Shape;114;g1d8534cb461_3_1620"/>
          <p:cNvPicPr preferRelativeResize="0"/>
          <p:nvPr/>
        </p:nvPicPr>
        <p:blipFill rotWithShape="1">
          <a:blip r:embed="rId12">
            <a:alphaModFix/>
          </a:blip>
          <a:srcRect b="0" l="0" r="0" t="0"/>
          <a:stretch/>
        </p:blipFill>
        <p:spPr>
          <a:xfrm>
            <a:off x="6537669" y="4700484"/>
            <a:ext cx="310038" cy="260383"/>
          </a:xfrm>
          <a:prstGeom prst="rect">
            <a:avLst/>
          </a:prstGeom>
          <a:noFill/>
          <a:ln>
            <a:noFill/>
          </a:ln>
        </p:spPr>
      </p:pic>
      <p:pic>
        <p:nvPicPr>
          <p:cNvPr descr="Bouteloua curtipendula Transparent" id="115" name="Google Shape;115;g1d8534cb461_3_1620"/>
          <p:cNvPicPr preferRelativeResize="0"/>
          <p:nvPr/>
        </p:nvPicPr>
        <p:blipFill rotWithShape="1">
          <a:blip r:embed="rId12">
            <a:alphaModFix/>
          </a:blip>
          <a:srcRect b="0" l="0" r="0" t="0"/>
          <a:stretch/>
        </p:blipFill>
        <p:spPr>
          <a:xfrm>
            <a:off x="2595456" y="2947509"/>
            <a:ext cx="310038" cy="260383"/>
          </a:xfrm>
          <a:prstGeom prst="rect">
            <a:avLst/>
          </a:prstGeom>
          <a:noFill/>
          <a:ln>
            <a:noFill/>
          </a:ln>
        </p:spPr>
      </p:pic>
      <p:sp>
        <p:nvSpPr>
          <p:cNvPr id="116" name="Google Shape;116;g1d8534cb461_3_1620"/>
          <p:cNvSpPr txBox="1"/>
          <p:nvPr/>
        </p:nvSpPr>
        <p:spPr>
          <a:xfrm>
            <a:off x="1578050" y="5544675"/>
            <a:ext cx="6049500" cy="10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Calibri"/>
              <a:buNone/>
            </a:pPr>
            <a:r>
              <a:rPr lang="en-US" sz="2500">
                <a:solidFill>
                  <a:schemeClr val="dk1"/>
                </a:solidFill>
                <a:latin typeface="Calibri"/>
                <a:ea typeface="Calibri"/>
                <a:cs typeface="Calibri"/>
                <a:sym typeface="Calibri"/>
              </a:rPr>
              <a:t>C</a:t>
            </a:r>
            <a:r>
              <a:rPr lang="en-US" sz="2500">
                <a:solidFill>
                  <a:schemeClr val="dk1"/>
                </a:solidFill>
                <a:latin typeface="Calibri"/>
                <a:ea typeface="Calibri"/>
                <a:cs typeface="Calibri"/>
                <a:sym typeface="Calibri"/>
              </a:rPr>
              <a:t>reated</a:t>
            </a:r>
            <a:r>
              <a:rPr b="0" i="0" lang="en-US" sz="2500" u="none" cap="none" strike="noStrike">
                <a:solidFill>
                  <a:schemeClr val="dk1"/>
                </a:solidFill>
                <a:latin typeface="Calibri"/>
                <a:ea typeface="Calibri"/>
                <a:cs typeface="Calibri"/>
                <a:sym typeface="Calibri"/>
              </a:rPr>
              <a:t> by:</a:t>
            </a:r>
            <a:br>
              <a:rPr b="0" i="0" lang="en-US" sz="2000" u="none" cap="none" strike="noStrike">
                <a:solidFill>
                  <a:schemeClr val="dk1"/>
                </a:solidFill>
                <a:latin typeface="Calibri"/>
                <a:ea typeface="Calibri"/>
                <a:cs typeface="Calibri"/>
                <a:sym typeface="Calibri"/>
              </a:rPr>
            </a:br>
            <a:r>
              <a:rPr b="1" i="0" lang="en-US" sz="2000" u="sng" cap="none" strike="noStrike">
                <a:solidFill>
                  <a:schemeClr val="hlink"/>
                </a:solidFill>
                <a:latin typeface="Calibri"/>
                <a:ea typeface="Calibri"/>
                <a:cs typeface="Calibri"/>
                <a:sym typeface="Calibri"/>
                <a:hlinkClick r:id="rId13"/>
              </a:rPr>
              <a:t>www.blazingstargardens.com</a:t>
            </a:r>
            <a:endParaRPr sz="2400"/>
          </a:p>
          <a:p>
            <a:pPr indent="0" lvl="0" marL="0" marR="0" rtl="0" algn="ctr">
              <a:lnSpc>
                <a:spcPct val="100000"/>
              </a:lnSpc>
              <a:spcBef>
                <a:spcPts val="0"/>
              </a:spcBef>
              <a:spcAft>
                <a:spcPts val="0"/>
              </a:spcAft>
              <a:buClr>
                <a:schemeClr val="dk1"/>
              </a:buClr>
              <a:buSzPts val="1000"/>
              <a:buFont typeface="Calibri"/>
              <a:buNone/>
            </a:pPr>
            <a:r>
              <a:rPr b="1" i="0" lang="en-US" sz="2400" u="none" cap="none" strike="noStrike">
                <a:solidFill>
                  <a:schemeClr val="dk1"/>
                </a:solidFill>
                <a:latin typeface="Calibri"/>
                <a:ea typeface="Calibri"/>
                <a:cs typeface="Calibri"/>
                <a:sym typeface="Calibri"/>
              </a:rPr>
              <a:t>Please visit our online </a:t>
            </a:r>
            <a:r>
              <a:rPr b="1" lang="en-US" sz="2400">
                <a:solidFill>
                  <a:schemeClr val="dk1"/>
                </a:solidFill>
                <a:latin typeface="Calibri"/>
                <a:ea typeface="Calibri"/>
                <a:cs typeface="Calibri"/>
                <a:sym typeface="Calibri"/>
              </a:rPr>
              <a:t>N</a:t>
            </a:r>
            <a:r>
              <a:rPr b="1" lang="en-US" sz="2400">
                <a:solidFill>
                  <a:schemeClr val="dk1"/>
                </a:solidFill>
                <a:latin typeface="Calibri"/>
                <a:ea typeface="Calibri"/>
                <a:cs typeface="Calibri"/>
                <a:sym typeface="Calibri"/>
              </a:rPr>
              <a:t>ative P</a:t>
            </a:r>
            <a:r>
              <a:rPr b="1" i="0" lang="en-US" sz="2400" u="none" cap="none" strike="noStrike">
                <a:solidFill>
                  <a:schemeClr val="dk1"/>
                </a:solidFill>
                <a:latin typeface="Calibri"/>
                <a:ea typeface="Calibri"/>
                <a:cs typeface="Calibri"/>
                <a:sym typeface="Calibri"/>
              </a:rPr>
              <a:t>lant </a:t>
            </a:r>
            <a:r>
              <a:rPr b="1" lang="en-US" sz="2400">
                <a:solidFill>
                  <a:schemeClr val="dk1"/>
                </a:solidFill>
                <a:latin typeface="Calibri"/>
                <a:ea typeface="Calibri"/>
                <a:cs typeface="Calibri"/>
                <a:sym typeface="Calibri"/>
              </a:rPr>
              <a:t>S</a:t>
            </a:r>
            <a:r>
              <a:rPr b="1" i="0" lang="en-US" sz="2400" u="none" cap="none" strike="noStrike">
                <a:solidFill>
                  <a:schemeClr val="dk1"/>
                </a:solidFill>
                <a:latin typeface="Calibri"/>
                <a:ea typeface="Calibri"/>
                <a:cs typeface="Calibri"/>
                <a:sym typeface="Calibri"/>
              </a:rPr>
              <a:t>tore!</a:t>
            </a:r>
            <a:endParaRPr b="1" i="0" sz="2400" u="none" cap="none" strike="noStrike">
              <a:solidFill>
                <a:schemeClr val="dk1"/>
              </a:solidFill>
              <a:latin typeface="Calibri"/>
              <a:ea typeface="Calibri"/>
              <a:cs typeface="Calibri"/>
              <a:sym typeface="Calibri"/>
            </a:endParaRPr>
          </a:p>
        </p:txBody>
      </p:sp>
      <p:pic>
        <p:nvPicPr>
          <p:cNvPr descr="Liatris ligulistylis Transparent" id="117" name="Google Shape;117;g1d8534cb461_3_1620"/>
          <p:cNvPicPr preferRelativeResize="0"/>
          <p:nvPr/>
        </p:nvPicPr>
        <p:blipFill rotWithShape="1">
          <a:blip r:embed="rId10">
            <a:alphaModFix/>
          </a:blip>
          <a:srcRect b="0" l="0" r="0" t="0"/>
          <a:stretch/>
        </p:blipFill>
        <p:spPr>
          <a:xfrm>
            <a:off x="4793731" y="3535478"/>
            <a:ext cx="421457" cy="931323"/>
          </a:xfrm>
          <a:prstGeom prst="rect">
            <a:avLst/>
          </a:prstGeom>
          <a:noFill/>
          <a:ln>
            <a:noFill/>
          </a:ln>
        </p:spPr>
      </p:pic>
      <p:pic>
        <p:nvPicPr>
          <p:cNvPr descr="Liatris ligulistylis Transparent" id="118" name="Google Shape;118;g1d8534cb461_3_1620"/>
          <p:cNvPicPr preferRelativeResize="0"/>
          <p:nvPr/>
        </p:nvPicPr>
        <p:blipFill rotWithShape="1">
          <a:blip r:embed="rId10">
            <a:alphaModFix/>
          </a:blip>
          <a:srcRect b="0" l="0" r="0" t="0"/>
          <a:stretch/>
        </p:blipFill>
        <p:spPr>
          <a:xfrm>
            <a:off x="5053269" y="3188690"/>
            <a:ext cx="421457" cy="931323"/>
          </a:xfrm>
          <a:prstGeom prst="rect">
            <a:avLst/>
          </a:prstGeom>
          <a:noFill/>
          <a:ln>
            <a:noFill/>
          </a:ln>
        </p:spPr>
      </p:pic>
      <p:pic>
        <p:nvPicPr>
          <p:cNvPr descr="Liatris ligulistylis Transparent" id="119" name="Google Shape;119;g1d8534cb461_3_1620"/>
          <p:cNvPicPr preferRelativeResize="0"/>
          <p:nvPr/>
        </p:nvPicPr>
        <p:blipFill rotWithShape="1">
          <a:blip r:embed="rId10">
            <a:alphaModFix/>
          </a:blip>
          <a:srcRect b="0" l="0" r="0" t="0"/>
          <a:stretch/>
        </p:blipFill>
        <p:spPr>
          <a:xfrm>
            <a:off x="4334856" y="3466115"/>
            <a:ext cx="421457" cy="931323"/>
          </a:xfrm>
          <a:prstGeom prst="rect">
            <a:avLst/>
          </a:prstGeom>
          <a:noFill/>
          <a:ln>
            <a:noFill/>
          </a:ln>
        </p:spPr>
      </p:pic>
      <p:pic>
        <p:nvPicPr>
          <p:cNvPr descr="Sporobolus heterolepis Transparent" id="120" name="Google Shape;120;g1d8534cb461_3_1620"/>
          <p:cNvPicPr preferRelativeResize="0"/>
          <p:nvPr/>
        </p:nvPicPr>
        <p:blipFill rotWithShape="1">
          <a:blip r:embed="rId11">
            <a:alphaModFix/>
          </a:blip>
          <a:srcRect b="0" l="0" r="0" t="0"/>
          <a:stretch/>
        </p:blipFill>
        <p:spPr>
          <a:xfrm>
            <a:off x="4576133" y="3085961"/>
            <a:ext cx="588586" cy="514710"/>
          </a:xfrm>
          <a:prstGeom prst="rect">
            <a:avLst/>
          </a:prstGeom>
          <a:noFill/>
          <a:ln>
            <a:noFill/>
          </a:ln>
        </p:spPr>
      </p:pic>
      <p:pic>
        <p:nvPicPr>
          <p:cNvPr descr="Sporobolus heterolepis Transparent" id="121" name="Google Shape;121;g1d8534cb461_3_1620"/>
          <p:cNvPicPr preferRelativeResize="0"/>
          <p:nvPr/>
        </p:nvPicPr>
        <p:blipFill rotWithShape="1">
          <a:blip r:embed="rId11">
            <a:alphaModFix/>
          </a:blip>
          <a:srcRect b="0" l="0" r="0" t="0"/>
          <a:stretch/>
        </p:blipFill>
        <p:spPr>
          <a:xfrm>
            <a:off x="3379033" y="4076486"/>
            <a:ext cx="588586" cy="514710"/>
          </a:xfrm>
          <a:prstGeom prst="rect">
            <a:avLst/>
          </a:prstGeom>
          <a:noFill/>
          <a:ln>
            <a:noFill/>
          </a:ln>
        </p:spPr>
      </p:pic>
      <p:pic>
        <p:nvPicPr>
          <p:cNvPr descr="Geum triflorum Transparent" id="122" name="Google Shape;122;g1d8534cb461_3_1620"/>
          <p:cNvPicPr preferRelativeResize="0"/>
          <p:nvPr/>
        </p:nvPicPr>
        <p:blipFill rotWithShape="1">
          <a:blip r:embed="rId6">
            <a:alphaModFix/>
          </a:blip>
          <a:srcRect b="0" l="0" r="0" t="0"/>
          <a:stretch/>
        </p:blipFill>
        <p:spPr>
          <a:xfrm>
            <a:off x="2540270" y="4095423"/>
            <a:ext cx="267150" cy="245722"/>
          </a:xfrm>
          <a:prstGeom prst="rect">
            <a:avLst/>
          </a:prstGeom>
          <a:noFill/>
          <a:ln>
            <a:noFill/>
          </a:ln>
        </p:spPr>
      </p:pic>
      <p:pic>
        <p:nvPicPr>
          <p:cNvPr descr="Geum triflorum Transparent" id="123" name="Google Shape;123;g1d8534cb461_3_1620"/>
          <p:cNvPicPr preferRelativeResize="0"/>
          <p:nvPr/>
        </p:nvPicPr>
        <p:blipFill rotWithShape="1">
          <a:blip r:embed="rId6">
            <a:alphaModFix/>
          </a:blip>
          <a:srcRect b="0" l="0" r="0" t="0"/>
          <a:stretch/>
        </p:blipFill>
        <p:spPr>
          <a:xfrm>
            <a:off x="2928920" y="3272448"/>
            <a:ext cx="267150" cy="245722"/>
          </a:xfrm>
          <a:prstGeom prst="rect">
            <a:avLst/>
          </a:prstGeom>
          <a:noFill/>
          <a:ln>
            <a:noFill/>
          </a:ln>
        </p:spPr>
      </p:pic>
      <p:pic>
        <p:nvPicPr>
          <p:cNvPr descr="Geum triflorum Transparent" id="124" name="Google Shape;124;g1d8534cb461_3_1620"/>
          <p:cNvPicPr preferRelativeResize="0"/>
          <p:nvPr/>
        </p:nvPicPr>
        <p:blipFill rotWithShape="1">
          <a:blip r:embed="rId6">
            <a:alphaModFix/>
          </a:blip>
          <a:srcRect b="0" l="0" r="0" t="0"/>
          <a:stretch/>
        </p:blipFill>
        <p:spPr>
          <a:xfrm>
            <a:off x="3653133" y="3119998"/>
            <a:ext cx="267150" cy="245722"/>
          </a:xfrm>
          <a:prstGeom prst="rect">
            <a:avLst/>
          </a:prstGeom>
          <a:noFill/>
          <a:ln>
            <a:noFill/>
          </a:ln>
        </p:spPr>
      </p:pic>
      <p:pic>
        <p:nvPicPr>
          <p:cNvPr descr="Geum triflorum Transparent" id="125" name="Google Shape;125;g1d8534cb461_3_1620"/>
          <p:cNvPicPr preferRelativeResize="0"/>
          <p:nvPr/>
        </p:nvPicPr>
        <p:blipFill rotWithShape="1">
          <a:blip r:embed="rId6">
            <a:alphaModFix/>
          </a:blip>
          <a:srcRect b="0" l="0" r="0" t="0"/>
          <a:stretch/>
        </p:blipFill>
        <p:spPr>
          <a:xfrm>
            <a:off x="4114633" y="3035511"/>
            <a:ext cx="267150" cy="245722"/>
          </a:xfrm>
          <a:prstGeom prst="rect">
            <a:avLst/>
          </a:prstGeom>
          <a:noFill/>
          <a:ln>
            <a:noFill/>
          </a:ln>
        </p:spPr>
      </p:pic>
      <p:pic>
        <p:nvPicPr>
          <p:cNvPr descr="Bouteloua curtipendula Transparent" id="126" name="Google Shape;126;g1d8534cb461_3_1620"/>
          <p:cNvPicPr preferRelativeResize="0"/>
          <p:nvPr/>
        </p:nvPicPr>
        <p:blipFill rotWithShape="1">
          <a:blip r:embed="rId12">
            <a:alphaModFix/>
          </a:blip>
          <a:srcRect b="0" l="0" r="0" t="0"/>
          <a:stretch/>
        </p:blipFill>
        <p:spPr>
          <a:xfrm>
            <a:off x="4492131" y="2932797"/>
            <a:ext cx="310038" cy="260383"/>
          </a:xfrm>
          <a:prstGeom prst="rect">
            <a:avLst/>
          </a:prstGeom>
          <a:noFill/>
          <a:ln>
            <a:noFill/>
          </a:ln>
        </p:spPr>
      </p:pic>
      <p:pic>
        <p:nvPicPr>
          <p:cNvPr descr="Bouteloua curtipendula Transparent" id="127" name="Google Shape;127;g1d8534cb461_3_1620"/>
          <p:cNvPicPr preferRelativeResize="0"/>
          <p:nvPr/>
        </p:nvPicPr>
        <p:blipFill rotWithShape="1">
          <a:blip r:embed="rId12">
            <a:alphaModFix/>
          </a:blip>
          <a:srcRect b="0" l="0" r="0" t="0"/>
          <a:stretch/>
        </p:blipFill>
        <p:spPr>
          <a:xfrm>
            <a:off x="2730569" y="3501309"/>
            <a:ext cx="310038" cy="260383"/>
          </a:xfrm>
          <a:prstGeom prst="rect">
            <a:avLst/>
          </a:prstGeom>
          <a:noFill/>
          <a:ln>
            <a:noFill/>
          </a:ln>
        </p:spPr>
      </p:pic>
      <p:pic>
        <p:nvPicPr>
          <p:cNvPr descr="Asclepias tuberosa Transparent" id="128" name="Google Shape;128;g1d8534cb461_3_1620"/>
          <p:cNvPicPr preferRelativeResize="0"/>
          <p:nvPr/>
        </p:nvPicPr>
        <p:blipFill rotWithShape="1">
          <a:blip r:embed="rId5">
            <a:alphaModFix/>
          </a:blip>
          <a:srcRect b="0" l="0" r="0" t="0"/>
          <a:stretch/>
        </p:blipFill>
        <p:spPr>
          <a:xfrm>
            <a:off x="3230423" y="3287341"/>
            <a:ext cx="434779" cy="421457"/>
          </a:xfrm>
          <a:prstGeom prst="rect">
            <a:avLst/>
          </a:prstGeom>
          <a:noFill/>
          <a:ln>
            <a:noFill/>
          </a:ln>
        </p:spPr>
      </p:pic>
      <p:pic>
        <p:nvPicPr>
          <p:cNvPr descr="Asclepias tuberosa Transparent" id="129" name="Google Shape;129;g1d8534cb461_3_1620"/>
          <p:cNvPicPr preferRelativeResize="0"/>
          <p:nvPr/>
        </p:nvPicPr>
        <p:blipFill rotWithShape="1">
          <a:blip r:embed="rId5">
            <a:alphaModFix/>
          </a:blip>
          <a:srcRect b="0" l="0" r="0" t="0"/>
          <a:stretch/>
        </p:blipFill>
        <p:spPr>
          <a:xfrm>
            <a:off x="2875835" y="3790416"/>
            <a:ext cx="434779" cy="421457"/>
          </a:xfrm>
          <a:prstGeom prst="rect">
            <a:avLst/>
          </a:prstGeom>
          <a:noFill/>
          <a:ln>
            <a:noFill/>
          </a:ln>
        </p:spPr>
      </p:pic>
      <p:pic>
        <p:nvPicPr>
          <p:cNvPr descr="Phlox pilosa Transparent" id="130" name="Google Shape;130;g1d8534cb461_3_1620"/>
          <p:cNvPicPr preferRelativeResize="0"/>
          <p:nvPr/>
        </p:nvPicPr>
        <p:blipFill rotWithShape="1">
          <a:blip r:embed="rId4">
            <a:alphaModFix/>
          </a:blip>
          <a:srcRect b="0" l="0" r="0" t="0"/>
          <a:stretch/>
        </p:blipFill>
        <p:spPr>
          <a:xfrm>
            <a:off x="2972988" y="4240574"/>
            <a:ext cx="480800" cy="415401"/>
          </a:xfrm>
          <a:prstGeom prst="rect">
            <a:avLst/>
          </a:prstGeom>
          <a:noFill/>
          <a:ln>
            <a:noFill/>
          </a:ln>
        </p:spPr>
      </p:pic>
      <p:pic>
        <p:nvPicPr>
          <p:cNvPr descr="Phlox pilosa Transparent" id="131" name="Google Shape;131;g1d8534cb461_3_1620"/>
          <p:cNvPicPr preferRelativeResize="0"/>
          <p:nvPr/>
        </p:nvPicPr>
        <p:blipFill rotWithShape="1">
          <a:blip r:embed="rId4">
            <a:alphaModFix/>
          </a:blip>
          <a:srcRect b="0" l="0" r="0" t="0"/>
          <a:stretch/>
        </p:blipFill>
        <p:spPr>
          <a:xfrm>
            <a:off x="3942763" y="3414012"/>
            <a:ext cx="480800" cy="415401"/>
          </a:xfrm>
          <a:prstGeom prst="rect">
            <a:avLst/>
          </a:prstGeom>
          <a:noFill/>
          <a:ln>
            <a:noFill/>
          </a:ln>
        </p:spPr>
      </p:pic>
      <p:pic>
        <p:nvPicPr>
          <p:cNvPr descr="Asclepias tuberosa Transparent" id="132" name="Google Shape;132;g1d8534cb461_3_1620"/>
          <p:cNvPicPr preferRelativeResize="0"/>
          <p:nvPr/>
        </p:nvPicPr>
        <p:blipFill rotWithShape="1">
          <a:blip r:embed="rId5">
            <a:alphaModFix/>
          </a:blip>
          <a:srcRect b="0" l="0" r="0" t="0"/>
          <a:stretch/>
        </p:blipFill>
        <p:spPr>
          <a:xfrm>
            <a:off x="3338698" y="4745041"/>
            <a:ext cx="434779" cy="421457"/>
          </a:xfrm>
          <a:prstGeom prst="rect">
            <a:avLst/>
          </a:prstGeom>
          <a:noFill/>
          <a:ln>
            <a:noFill/>
          </a:ln>
        </p:spPr>
      </p:pic>
      <p:pic>
        <p:nvPicPr>
          <p:cNvPr descr="Bouteloua curtipendula Transparent" id="133" name="Google Shape;133;g1d8534cb461_3_1620"/>
          <p:cNvPicPr preferRelativeResize="0"/>
          <p:nvPr/>
        </p:nvPicPr>
        <p:blipFill rotWithShape="1">
          <a:blip r:embed="rId12">
            <a:alphaModFix/>
          </a:blip>
          <a:srcRect b="0" l="0" r="0" t="0"/>
          <a:stretch/>
        </p:blipFill>
        <p:spPr>
          <a:xfrm>
            <a:off x="2467106" y="3729559"/>
            <a:ext cx="310038" cy="260383"/>
          </a:xfrm>
          <a:prstGeom prst="rect">
            <a:avLst/>
          </a:prstGeom>
          <a:noFill/>
          <a:ln>
            <a:noFill/>
          </a:ln>
        </p:spPr>
      </p:pic>
      <p:pic>
        <p:nvPicPr>
          <p:cNvPr descr="Bouteloua curtipendula Transparent" id="134" name="Google Shape;134;g1d8534cb461_3_1620"/>
          <p:cNvPicPr preferRelativeResize="0"/>
          <p:nvPr/>
        </p:nvPicPr>
        <p:blipFill rotWithShape="1">
          <a:blip r:embed="rId12">
            <a:alphaModFix/>
          </a:blip>
          <a:srcRect b="0" l="0" r="0" t="0"/>
          <a:stretch/>
        </p:blipFill>
        <p:spPr>
          <a:xfrm>
            <a:off x="5038219" y="2977884"/>
            <a:ext cx="310038" cy="260383"/>
          </a:xfrm>
          <a:prstGeom prst="rect">
            <a:avLst/>
          </a:prstGeom>
          <a:noFill/>
          <a:ln>
            <a:noFill/>
          </a:ln>
        </p:spPr>
      </p:pic>
      <p:pic>
        <p:nvPicPr>
          <p:cNvPr descr="Anemone patens Transparent" id="135" name="Google Shape;135;g1d8534cb461_3_1620"/>
          <p:cNvPicPr preferRelativeResize="0"/>
          <p:nvPr/>
        </p:nvPicPr>
        <p:blipFill rotWithShape="1">
          <a:blip r:embed="rId7">
            <a:alphaModFix/>
          </a:blip>
          <a:srcRect b="0" l="0" r="0" t="0"/>
          <a:stretch/>
        </p:blipFill>
        <p:spPr>
          <a:xfrm>
            <a:off x="5505978" y="3024738"/>
            <a:ext cx="215573" cy="234950"/>
          </a:xfrm>
          <a:prstGeom prst="rect">
            <a:avLst/>
          </a:prstGeom>
          <a:noFill/>
          <a:ln>
            <a:noFill/>
          </a:ln>
        </p:spPr>
      </p:pic>
      <p:pic>
        <p:nvPicPr>
          <p:cNvPr descr="Anemone patens Transparent" id="136" name="Google Shape;136;g1d8534cb461_3_1620"/>
          <p:cNvPicPr preferRelativeResize="0"/>
          <p:nvPr/>
        </p:nvPicPr>
        <p:blipFill rotWithShape="1">
          <a:blip r:embed="rId7">
            <a:alphaModFix/>
          </a:blip>
          <a:srcRect b="0" l="0" r="0" t="0"/>
          <a:stretch/>
        </p:blipFill>
        <p:spPr>
          <a:xfrm>
            <a:off x="5965666" y="3101076"/>
            <a:ext cx="215573" cy="234950"/>
          </a:xfrm>
          <a:prstGeom prst="rect">
            <a:avLst/>
          </a:prstGeom>
          <a:noFill/>
          <a:ln>
            <a:noFill/>
          </a:ln>
        </p:spPr>
      </p:pic>
      <p:pic>
        <p:nvPicPr>
          <p:cNvPr descr="Baptisia australis Transparent" id="137" name="Google Shape;137;g1d8534cb461_3_1620"/>
          <p:cNvPicPr preferRelativeResize="0"/>
          <p:nvPr/>
        </p:nvPicPr>
        <p:blipFill rotWithShape="1">
          <a:blip r:embed="rId14">
            <a:alphaModFix/>
          </a:blip>
          <a:srcRect b="0" l="0" r="0" t="0"/>
          <a:stretch/>
        </p:blipFill>
        <p:spPr>
          <a:xfrm>
            <a:off x="3889303" y="3845416"/>
            <a:ext cx="408135" cy="664885"/>
          </a:xfrm>
          <a:prstGeom prst="rect">
            <a:avLst/>
          </a:prstGeom>
          <a:noFill/>
          <a:ln>
            <a:noFill/>
          </a:ln>
        </p:spPr>
      </p:pic>
      <p:pic>
        <p:nvPicPr>
          <p:cNvPr descr="Echinacea pallida Transparent" id="138" name="Google Shape;138;g1d8534cb461_3_1620"/>
          <p:cNvPicPr preferRelativeResize="0"/>
          <p:nvPr/>
        </p:nvPicPr>
        <p:blipFill rotWithShape="1">
          <a:blip r:embed="rId8">
            <a:alphaModFix/>
          </a:blip>
          <a:srcRect b="0" l="0" r="0" t="0"/>
          <a:stretch/>
        </p:blipFill>
        <p:spPr>
          <a:xfrm>
            <a:off x="5585345" y="3300626"/>
            <a:ext cx="369381" cy="588587"/>
          </a:xfrm>
          <a:prstGeom prst="rect">
            <a:avLst/>
          </a:prstGeom>
          <a:noFill/>
          <a:ln>
            <a:noFill/>
          </a:ln>
        </p:spPr>
      </p:pic>
      <p:pic>
        <p:nvPicPr>
          <p:cNvPr descr="Bouteloua curtipendula Transparent" id="139" name="Google Shape;139;g1d8534cb461_3_1620"/>
          <p:cNvPicPr preferRelativeResize="0"/>
          <p:nvPr/>
        </p:nvPicPr>
        <p:blipFill rotWithShape="1">
          <a:blip r:embed="rId12">
            <a:alphaModFix/>
          </a:blip>
          <a:srcRect b="0" l="0" r="0" t="0"/>
          <a:stretch/>
        </p:blipFill>
        <p:spPr>
          <a:xfrm>
            <a:off x="5946469" y="2848334"/>
            <a:ext cx="310038" cy="260383"/>
          </a:xfrm>
          <a:prstGeom prst="rect">
            <a:avLst/>
          </a:prstGeom>
          <a:noFill/>
          <a:ln>
            <a:noFill/>
          </a:ln>
        </p:spPr>
      </p:pic>
      <p:pic>
        <p:nvPicPr>
          <p:cNvPr descr="Bouteloua curtipendula Transparent" id="140" name="Google Shape;140;g1d8534cb461_3_1620"/>
          <p:cNvPicPr preferRelativeResize="0"/>
          <p:nvPr/>
        </p:nvPicPr>
        <p:blipFill rotWithShape="1">
          <a:blip r:embed="rId12">
            <a:alphaModFix/>
          </a:blip>
          <a:srcRect b="0" l="0" r="0" t="0"/>
          <a:stretch/>
        </p:blipFill>
        <p:spPr>
          <a:xfrm>
            <a:off x="5831544" y="4335722"/>
            <a:ext cx="310038" cy="260383"/>
          </a:xfrm>
          <a:prstGeom prst="rect">
            <a:avLst/>
          </a:prstGeom>
          <a:noFill/>
          <a:ln>
            <a:noFill/>
          </a:ln>
        </p:spPr>
      </p:pic>
      <p:pic>
        <p:nvPicPr>
          <p:cNvPr id="141" name="Google Shape;141;g1d8534cb461_3_1620"/>
          <p:cNvPicPr preferRelativeResize="0"/>
          <p:nvPr/>
        </p:nvPicPr>
        <p:blipFill>
          <a:blip r:embed="rId15">
            <a:alphaModFix/>
          </a:blip>
          <a:stretch>
            <a:fillRect/>
          </a:stretch>
        </p:blipFill>
        <p:spPr>
          <a:xfrm>
            <a:off x="2556600" y="1738962"/>
            <a:ext cx="1032450" cy="1153586"/>
          </a:xfrm>
          <a:prstGeom prst="rect">
            <a:avLst/>
          </a:prstGeom>
          <a:noFill/>
          <a:ln>
            <a:noFill/>
          </a:ln>
        </p:spPr>
      </p:pic>
      <p:pic>
        <p:nvPicPr>
          <p:cNvPr descr="Rudbeckia fulgida Transparent" id="142" name="Google Shape;142;g1d8534cb461_3_1620"/>
          <p:cNvPicPr preferRelativeResize="0"/>
          <p:nvPr/>
        </p:nvPicPr>
        <p:blipFill rotWithShape="1">
          <a:blip r:embed="rId16">
            <a:alphaModFix/>
          </a:blip>
          <a:srcRect b="0" l="0" r="0" t="0"/>
          <a:stretch/>
        </p:blipFill>
        <p:spPr>
          <a:xfrm>
            <a:off x="5958975" y="4585449"/>
            <a:ext cx="494137" cy="588600"/>
          </a:xfrm>
          <a:prstGeom prst="rect">
            <a:avLst/>
          </a:prstGeom>
          <a:noFill/>
          <a:ln>
            <a:noFill/>
          </a:ln>
        </p:spPr>
      </p:pic>
      <p:pic>
        <p:nvPicPr>
          <p:cNvPr descr="Rudbeckia fulgida Transparent" id="143" name="Google Shape;143;g1d8534cb461_3_1620"/>
          <p:cNvPicPr preferRelativeResize="0"/>
          <p:nvPr/>
        </p:nvPicPr>
        <p:blipFill rotWithShape="1">
          <a:blip r:embed="rId16">
            <a:alphaModFix/>
          </a:blip>
          <a:srcRect b="0" l="0" r="0" t="0"/>
          <a:stretch/>
        </p:blipFill>
        <p:spPr>
          <a:xfrm>
            <a:off x="5368375" y="3878199"/>
            <a:ext cx="494137" cy="588600"/>
          </a:xfrm>
          <a:prstGeom prst="rect">
            <a:avLst/>
          </a:prstGeom>
          <a:noFill/>
          <a:ln>
            <a:noFill/>
          </a:ln>
        </p:spPr>
      </p:pic>
      <p:pic>
        <p:nvPicPr>
          <p:cNvPr descr="Rudbeckia fulgida Transparent" id="144" name="Google Shape;144;g1d8534cb461_3_1620"/>
          <p:cNvPicPr preferRelativeResize="0"/>
          <p:nvPr/>
        </p:nvPicPr>
        <p:blipFill rotWithShape="1">
          <a:blip r:embed="rId16">
            <a:alphaModFix/>
          </a:blip>
          <a:srcRect b="0" l="0" r="0" t="0"/>
          <a:stretch/>
        </p:blipFill>
        <p:spPr>
          <a:xfrm>
            <a:off x="3440663" y="3644599"/>
            <a:ext cx="494137" cy="588600"/>
          </a:xfrm>
          <a:prstGeom prst="rect">
            <a:avLst/>
          </a:prstGeom>
          <a:noFill/>
          <a:ln>
            <a:noFill/>
          </a:ln>
        </p:spPr>
      </p:pic>
      <p:sp>
        <p:nvSpPr>
          <p:cNvPr id="145" name="Google Shape;145;g1d8534cb461_3_1620"/>
          <p:cNvSpPr txBox="1"/>
          <p:nvPr/>
        </p:nvSpPr>
        <p:spPr>
          <a:xfrm>
            <a:off x="7379475" y="6566075"/>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14b17cc123_0_27"/>
          <p:cNvSpPr txBox="1"/>
          <p:nvPr/>
        </p:nvSpPr>
        <p:spPr>
          <a:xfrm>
            <a:off x="-100" y="53950"/>
            <a:ext cx="9144000" cy="81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SzPts val="935"/>
              <a:buNone/>
            </a:pPr>
            <a:r>
              <a:rPr b="1" lang="en-US" sz="3100">
                <a:solidFill>
                  <a:schemeClr val="dk1"/>
                </a:solidFill>
                <a:latin typeface="Calibri"/>
                <a:ea typeface="Calibri"/>
                <a:cs typeface="Calibri"/>
                <a:sym typeface="Calibri"/>
              </a:rPr>
              <a:t>Example:</a:t>
            </a:r>
            <a:r>
              <a:rPr b="1" lang="en-US" sz="3100">
                <a:solidFill>
                  <a:schemeClr val="dk1"/>
                </a:solidFill>
                <a:latin typeface="Calibri"/>
                <a:ea typeface="Calibri"/>
                <a:cs typeface="Calibri"/>
                <a:sym typeface="Calibri"/>
              </a:rPr>
              <a:t> </a:t>
            </a:r>
            <a:r>
              <a:rPr lang="en-US" sz="3100">
                <a:solidFill>
                  <a:schemeClr val="dk1"/>
                </a:solidFill>
                <a:latin typeface="Calibri"/>
                <a:ea typeface="Calibri"/>
                <a:cs typeface="Calibri"/>
                <a:sym typeface="Calibri"/>
              </a:rPr>
              <a:t>Sunny Pollinator Garden</a:t>
            </a:r>
            <a:endParaRPr b="1" sz="3100">
              <a:solidFill>
                <a:schemeClr val="dk1"/>
              </a:solidFill>
              <a:latin typeface="Calibri"/>
              <a:ea typeface="Calibri"/>
              <a:cs typeface="Calibri"/>
              <a:sym typeface="Calibri"/>
            </a:endParaRPr>
          </a:p>
          <a:p>
            <a:pPr indent="0" lvl="0" marL="0" rtl="0" algn="l">
              <a:spcBef>
                <a:spcPts val="0"/>
              </a:spcBef>
              <a:spcAft>
                <a:spcPts val="0"/>
              </a:spcAft>
              <a:buSzPts val="935"/>
              <a:buNone/>
            </a:pPr>
            <a:r>
              <a:t/>
            </a:r>
            <a:endParaRPr b="1" sz="3100">
              <a:solidFill>
                <a:schemeClr val="dk1"/>
              </a:solidFill>
              <a:latin typeface="Calibri"/>
              <a:ea typeface="Calibri"/>
              <a:cs typeface="Calibri"/>
              <a:sym typeface="Calibri"/>
            </a:endParaRPr>
          </a:p>
        </p:txBody>
      </p:sp>
      <p:pic>
        <p:nvPicPr>
          <p:cNvPr id="672" name="Google Shape;672;g214b17cc123_0_27">
            <a:hlinkClick action="ppaction://hlinksldjump" r:id="rId3"/>
          </p:cNvPr>
          <p:cNvPicPr preferRelativeResize="0"/>
          <p:nvPr/>
        </p:nvPicPr>
        <p:blipFill>
          <a:blip r:embed="rId4">
            <a:alphaModFix/>
          </a:blip>
          <a:stretch>
            <a:fillRect/>
          </a:stretch>
        </p:blipFill>
        <p:spPr>
          <a:xfrm>
            <a:off x="7409975" y="53959"/>
            <a:ext cx="1694675" cy="452591"/>
          </a:xfrm>
          <a:prstGeom prst="rect">
            <a:avLst/>
          </a:prstGeom>
          <a:noFill/>
          <a:ln>
            <a:noFill/>
          </a:ln>
        </p:spPr>
      </p:pic>
      <p:sp>
        <p:nvSpPr>
          <p:cNvPr id="673" name="Google Shape;673;g214b17cc123_0_27"/>
          <p:cNvSpPr txBox="1"/>
          <p:nvPr/>
        </p:nvSpPr>
        <p:spPr>
          <a:xfrm>
            <a:off x="2092913" y="6272593"/>
            <a:ext cx="747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Aromatic Aster</a:t>
            </a:r>
            <a:endParaRPr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1 plant</a:t>
            </a:r>
            <a:endParaRPr sz="900">
              <a:latin typeface="Calibri"/>
              <a:ea typeface="Calibri"/>
              <a:cs typeface="Calibri"/>
              <a:sym typeface="Calibri"/>
            </a:endParaRPr>
          </a:p>
        </p:txBody>
      </p:sp>
      <p:pic>
        <p:nvPicPr>
          <p:cNvPr descr="Aster oblongifolius 2 Transparent" id="674" name="Google Shape;674;g214b17cc123_0_27"/>
          <p:cNvPicPr preferRelativeResize="0"/>
          <p:nvPr/>
        </p:nvPicPr>
        <p:blipFill rotWithShape="1">
          <a:blip r:embed="rId5">
            <a:alphaModFix/>
          </a:blip>
          <a:srcRect b="0" l="0" r="0" t="0"/>
          <a:stretch/>
        </p:blipFill>
        <p:spPr>
          <a:xfrm>
            <a:off x="2181351" y="5758791"/>
            <a:ext cx="685800" cy="545234"/>
          </a:xfrm>
          <a:prstGeom prst="rect">
            <a:avLst/>
          </a:prstGeom>
          <a:noFill/>
          <a:ln>
            <a:noFill/>
          </a:ln>
        </p:spPr>
      </p:pic>
      <p:sp>
        <p:nvSpPr>
          <p:cNvPr id="675" name="Google Shape;675;g214b17cc123_0_27"/>
          <p:cNvSpPr txBox="1"/>
          <p:nvPr/>
        </p:nvSpPr>
        <p:spPr>
          <a:xfrm>
            <a:off x="1556784" y="6278887"/>
            <a:ext cx="6573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Phlox</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pic>
        <p:nvPicPr>
          <p:cNvPr descr="Phlox pilosa Transparent" id="676" name="Google Shape;676;g214b17cc123_0_27"/>
          <p:cNvPicPr preferRelativeResize="0"/>
          <p:nvPr/>
        </p:nvPicPr>
        <p:blipFill rotWithShape="1">
          <a:blip r:embed="rId6">
            <a:alphaModFix/>
          </a:blip>
          <a:srcRect b="0" l="0" r="0" t="0"/>
          <a:stretch/>
        </p:blipFill>
        <p:spPr>
          <a:xfrm>
            <a:off x="1617701" y="5865999"/>
            <a:ext cx="480800" cy="415401"/>
          </a:xfrm>
          <a:prstGeom prst="rect">
            <a:avLst/>
          </a:prstGeom>
          <a:noFill/>
          <a:ln>
            <a:noFill/>
          </a:ln>
        </p:spPr>
      </p:pic>
      <p:pic>
        <p:nvPicPr>
          <p:cNvPr descr="Asclepias tuberosa Transparent" id="677" name="Google Shape;677;g214b17cc123_0_27"/>
          <p:cNvPicPr preferRelativeResize="0"/>
          <p:nvPr/>
        </p:nvPicPr>
        <p:blipFill rotWithShape="1">
          <a:blip r:embed="rId7">
            <a:alphaModFix/>
          </a:blip>
          <a:srcRect b="0" l="0" r="0" t="0"/>
          <a:stretch/>
        </p:blipFill>
        <p:spPr>
          <a:xfrm>
            <a:off x="1044035" y="5866941"/>
            <a:ext cx="434779" cy="421457"/>
          </a:xfrm>
          <a:prstGeom prst="rect">
            <a:avLst/>
          </a:prstGeom>
          <a:noFill/>
          <a:ln>
            <a:noFill/>
          </a:ln>
        </p:spPr>
      </p:pic>
      <p:sp>
        <p:nvSpPr>
          <p:cNvPr id="678" name="Google Shape;678;g214b17cc123_0_27"/>
          <p:cNvSpPr txBox="1"/>
          <p:nvPr/>
        </p:nvSpPr>
        <p:spPr>
          <a:xfrm>
            <a:off x="912997" y="6278874"/>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Butterfly Milkweed</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6 plants</a:t>
            </a:r>
            <a:endParaRPr sz="900">
              <a:latin typeface="Calibri"/>
              <a:ea typeface="Calibri"/>
              <a:cs typeface="Calibri"/>
              <a:sym typeface="Calibri"/>
            </a:endParaRPr>
          </a:p>
        </p:txBody>
      </p:sp>
      <p:pic>
        <p:nvPicPr>
          <p:cNvPr descr="Sporobolus heterolepis Transparent" id="679" name="Google Shape;679;g214b17cc123_0_27"/>
          <p:cNvPicPr preferRelativeResize="0"/>
          <p:nvPr/>
        </p:nvPicPr>
        <p:blipFill rotWithShape="1">
          <a:blip r:embed="rId8">
            <a:alphaModFix/>
          </a:blip>
          <a:srcRect b="0" l="0" r="0" t="0"/>
          <a:stretch/>
        </p:blipFill>
        <p:spPr>
          <a:xfrm>
            <a:off x="1125808" y="3228823"/>
            <a:ext cx="588586" cy="514710"/>
          </a:xfrm>
          <a:prstGeom prst="rect">
            <a:avLst/>
          </a:prstGeom>
          <a:noFill/>
          <a:ln>
            <a:noFill/>
          </a:ln>
        </p:spPr>
      </p:pic>
      <p:sp>
        <p:nvSpPr>
          <p:cNvPr id="680" name="Google Shape;680;g214b17cc123_0_27"/>
          <p:cNvSpPr txBox="1"/>
          <p:nvPr/>
        </p:nvSpPr>
        <p:spPr>
          <a:xfrm>
            <a:off x="989188" y="3733528"/>
            <a:ext cx="793800" cy="379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Dropseed</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6 plants</a:t>
            </a:r>
            <a:endParaRPr sz="9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endParaRPr>
          </a:p>
        </p:txBody>
      </p:sp>
      <p:sp>
        <p:nvSpPr>
          <p:cNvPr id="681" name="Google Shape;681;g214b17cc123_0_27"/>
          <p:cNvSpPr txBox="1"/>
          <p:nvPr/>
        </p:nvSpPr>
        <p:spPr>
          <a:xfrm>
            <a:off x="8325452" y="6274177"/>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Meadow Blazing Star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12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pic>
        <p:nvPicPr>
          <p:cNvPr descr="Liatris ligulistylis Transparent" id="682" name="Google Shape;682;g214b17cc123_0_27"/>
          <p:cNvPicPr preferRelativeResize="0"/>
          <p:nvPr/>
        </p:nvPicPr>
        <p:blipFill rotWithShape="1">
          <a:blip r:embed="rId9">
            <a:alphaModFix/>
          </a:blip>
          <a:srcRect b="0" l="0" r="0" t="0"/>
          <a:stretch/>
        </p:blipFill>
        <p:spPr>
          <a:xfrm>
            <a:off x="8482600" y="5237533"/>
            <a:ext cx="480800" cy="1062467"/>
          </a:xfrm>
          <a:prstGeom prst="rect">
            <a:avLst/>
          </a:prstGeom>
          <a:noFill/>
          <a:ln>
            <a:noFill/>
          </a:ln>
        </p:spPr>
      </p:pic>
      <p:pic>
        <p:nvPicPr>
          <p:cNvPr descr="Monarda bradburiana Transparent" id="683" name="Google Shape;683;g214b17cc123_0_27"/>
          <p:cNvPicPr preferRelativeResize="0"/>
          <p:nvPr/>
        </p:nvPicPr>
        <p:blipFill rotWithShape="1">
          <a:blip r:embed="rId10">
            <a:alphaModFix/>
          </a:blip>
          <a:srcRect b="0" l="0" r="0" t="0"/>
          <a:stretch/>
        </p:blipFill>
        <p:spPr>
          <a:xfrm>
            <a:off x="344723" y="5851854"/>
            <a:ext cx="541354" cy="420246"/>
          </a:xfrm>
          <a:prstGeom prst="rect">
            <a:avLst/>
          </a:prstGeom>
          <a:noFill/>
          <a:ln>
            <a:noFill/>
          </a:ln>
        </p:spPr>
      </p:pic>
      <p:pic>
        <p:nvPicPr>
          <p:cNvPr descr="Veronicastrum virginicum Transparent" id="684" name="Google Shape;684;g214b17cc123_0_27"/>
          <p:cNvPicPr preferRelativeResize="0"/>
          <p:nvPr/>
        </p:nvPicPr>
        <p:blipFill rotWithShape="1">
          <a:blip r:embed="rId11">
            <a:alphaModFix/>
          </a:blip>
          <a:srcRect b="0" l="0" r="0" t="0"/>
          <a:stretch/>
        </p:blipFill>
        <p:spPr>
          <a:xfrm>
            <a:off x="6997038" y="5441366"/>
            <a:ext cx="632175" cy="859285"/>
          </a:xfrm>
          <a:prstGeom prst="rect">
            <a:avLst/>
          </a:prstGeom>
          <a:noFill/>
          <a:ln>
            <a:noFill/>
          </a:ln>
        </p:spPr>
      </p:pic>
      <p:sp>
        <p:nvSpPr>
          <p:cNvPr id="685" name="Google Shape;685;g214b17cc123_0_27"/>
          <p:cNvSpPr txBox="1"/>
          <p:nvPr/>
        </p:nvSpPr>
        <p:spPr>
          <a:xfrm>
            <a:off x="1805252" y="5229061"/>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Nodding Onion</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pic>
        <p:nvPicPr>
          <p:cNvPr descr="Allium cernuum Transparent" id="686" name="Google Shape;686;g214b17cc123_0_27"/>
          <p:cNvPicPr preferRelativeResize="0"/>
          <p:nvPr/>
        </p:nvPicPr>
        <p:blipFill rotWithShape="1">
          <a:blip r:embed="rId12">
            <a:alphaModFix/>
          </a:blip>
          <a:srcRect b="0" l="0" r="0" t="0"/>
          <a:stretch/>
        </p:blipFill>
        <p:spPr>
          <a:xfrm>
            <a:off x="2046398" y="4892645"/>
            <a:ext cx="265320" cy="363022"/>
          </a:xfrm>
          <a:prstGeom prst="rect">
            <a:avLst/>
          </a:prstGeom>
          <a:noFill/>
          <a:ln>
            <a:noFill/>
          </a:ln>
        </p:spPr>
      </p:pic>
      <p:sp>
        <p:nvSpPr>
          <p:cNvPr id="687" name="Google Shape;687;g214b17cc123_0_27"/>
          <p:cNvSpPr txBox="1"/>
          <p:nvPr/>
        </p:nvSpPr>
        <p:spPr>
          <a:xfrm>
            <a:off x="4859775" y="6270943"/>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Orange Coneflower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pic>
        <p:nvPicPr>
          <p:cNvPr descr="Rudbeckia fulgida Transparent" id="688" name="Google Shape;688;g214b17cc123_0_27"/>
          <p:cNvPicPr preferRelativeResize="0"/>
          <p:nvPr/>
        </p:nvPicPr>
        <p:blipFill rotWithShape="1">
          <a:blip r:embed="rId13">
            <a:alphaModFix/>
          </a:blip>
          <a:srcRect b="0" l="0" r="0" t="0"/>
          <a:stretch/>
        </p:blipFill>
        <p:spPr>
          <a:xfrm>
            <a:off x="4971788" y="5711807"/>
            <a:ext cx="508675" cy="605917"/>
          </a:xfrm>
          <a:prstGeom prst="rect">
            <a:avLst/>
          </a:prstGeom>
          <a:noFill/>
          <a:ln>
            <a:noFill/>
          </a:ln>
        </p:spPr>
      </p:pic>
      <p:sp>
        <p:nvSpPr>
          <p:cNvPr id="689" name="Google Shape;689;g214b17cc123_0_27"/>
          <p:cNvSpPr txBox="1"/>
          <p:nvPr/>
        </p:nvSpPr>
        <p:spPr>
          <a:xfrm>
            <a:off x="6326976" y="6278864"/>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Blue Wild Indigo </a:t>
            </a:r>
            <a:endParaRPr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i="0" lang="en-US" sz="900" u="none" cap="none" strike="noStrike">
                <a:solidFill>
                  <a:srgbClr val="000000"/>
                </a:solidFill>
                <a:latin typeface="Calibri"/>
                <a:ea typeface="Calibri"/>
                <a:cs typeface="Calibri"/>
                <a:sym typeface="Calibri"/>
              </a:rPr>
              <a:t>2 plants</a:t>
            </a:r>
            <a:endParaRPr b="0" i="0" sz="1800" u="none" cap="none" strike="noStrike">
              <a:solidFill>
                <a:schemeClr val="dk1"/>
              </a:solidFill>
              <a:latin typeface="Arial"/>
              <a:ea typeface="Arial"/>
              <a:cs typeface="Arial"/>
              <a:sym typeface="Arial"/>
            </a:endParaRPr>
          </a:p>
        </p:txBody>
      </p:sp>
      <p:pic>
        <p:nvPicPr>
          <p:cNvPr descr="Baptisia australis Transparent" id="690" name="Google Shape;690;g214b17cc123_0_27"/>
          <p:cNvPicPr preferRelativeResize="0"/>
          <p:nvPr/>
        </p:nvPicPr>
        <p:blipFill rotWithShape="1">
          <a:blip r:embed="rId14">
            <a:alphaModFix/>
          </a:blip>
          <a:srcRect b="0" l="0" r="0" t="0"/>
          <a:stretch/>
        </p:blipFill>
        <p:spPr>
          <a:xfrm>
            <a:off x="6470113" y="5639322"/>
            <a:ext cx="422675" cy="688578"/>
          </a:xfrm>
          <a:prstGeom prst="rect">
            <a:avLst/>
          </a:prstGeom>
          <a:noFill/>
          <a:ln>
            <a:noFill/>
          </a:ln>
        </p:spPr>
      </p:pic>
      <p:pic>
        <p:nvPicPr>
          <p:cNvPr descr="Carex radiata 2 Transparent" id="691" name="Google Shape;691;g214b17cc123_0_27"/>
          <p:cNvPicPr preferRelativeResize="0"/>
          <p:nvPr/>
        </p:nvPicPr>
        <p:blipFill rotWithShape="1">
          <a:blip r:embed="rId15">
            <a:alphaModFix/>
          </a:blip>
          <a:srcRect b="0" l="0" r="0" t="0"/>
          <a:stretch/>
        </p:blipFill>
        <p:spPr>
          <a:xfrm>
            <a:off x="505205" y="3401281"/>
            <a:ext cx="373013" cy="328202"/>
          </a:xfrm>
          <a:prstGeom prst="rect">
            <a:avLst/>
          </a:prstGeom>
          <a:noFill/>
          <a:ln>
            <a:noFill/>
          </a:ln>
        </p:spPr>
      </p:pic>
      <p:sp>
        <p:nvSpPr>
          <p:cNvPr id="692" name="Google Shape;692;g214b17cc123_0_27"/>
          <p:cNvSpPr txBox="1"/>
          <p:nvPr/>
        </p:nvSpPr>
        <p:spPr>
          <a:xfrm>
            <a:off x="331663" y="3729481"/>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Star Sedge</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12 plants</a:t>
            </a:r>
            <a:endParaRPr sz="900">
              <a:latin typeface="Calibri"/>
              <a:ea typeface="Calibri"/>
              <a:cs typeface="Calibri"/>
              <a:sym typeface="Calibri"/>
            </a:endParaRPr>
          </a:p>
        </p:txBody>
      </p:sp>
      <p:pic>
        <p:nvPicPr>
          <p:cNvPr descr="Lobelia cardinalis Transparent" id="693" name="Google Shape;693;g214b17cc123_0_27"/>
          <p:cNvPicPr preferRelativeResize="0"/>
          <p:nvPr/>
        </p:nvPicPr>
        <p:blipFill rotWithShape="1">
          <a:blip r:embed="rId16">
            <a:alphaModFix/>
          </a:blip>
          <a:srcRect b="0" l="0" r="0" t="0"/>
          <a:stretch/>
        </p:blipFill>
        <p:spPr>
          <a:xfrm>
            <a:off x="7793787" y="5391727"/>
            <a:ext cx="545000" cy="906548"/>
          </a:xfrm>
          <a:prstGeom prst="rect">
            <a:avLst/>
          </a:prstGeom>
          <a:noFill/>
          <a:ln>
            <a:noFill/>
          </a:ln>
        </p:spPr>
      </p:pic>
      <p:sp>
        <p:nvSpPr>
          <p:cNvPr id="694" name="Google Shape;694;g214b17cc123_0_27"/>
          <p:cNvSpPr txBox="1"/>
          <p:nvPr/>
        </p:nvSpPr>
        <p:spPr>
          <a:xfrm>
            <a:off x="7675983" y="6274184"/>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Cardinal Flower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pic>
        <p:nvPicPr>
          <p:cNvPr descr="Antennaria neglecta Transparent" id="695" name="Google Shape;695;g214b17cc123_0_27"/>
          <p:cNvPicPr preferRelativeResize="0"/>
          <p:nvPr/>
        </p:nvPicPr>
        <p:blipFill rotWithShape="1">
          <a:blip r:embed="rId17">
            <a:alphaModFix/>
          </a:blip>
          <a:srcRect b="0" l="0" r="0" t="0"/>
          <a:stretch/>
        </p:blipFill>
        <p:spPr>
          <a:xfrm>
            <a:off x="1396934" y="4968410"/>
            <a:ext cx="348792" cy="285816"/>
          </a:xfrm>
          <a:prstGeom prst="rect">
            <a:avLst/>
          </a:prstGeom>
          <a:noFill/>
          <a:ln>
            <a:noFill/>
          </a:ln>
        </p:spPr>
      </p:pic>
      <p:pic>
        <p:nvPicPr>
          <p:cNvPr descr="Coreopsis lanceolata Transparent" id="696" name="Google Shape;696;g214b17cc123_0_27"/>
          <p:cNvPicPr preferRelativeResize="0"/>
          <p:nvPr/>
        </p:nvPicPr>
        <p:blipFill rotWithShape="1">
          <a:blip r:embed="rId18">
            <a:alphaModFix/>
          </a:blip>
          <a:srcRect b="0" l="0" r="0" t="0"/>
          <a:stretch/>
        </p:blipFill>
        <p:spPr>
          <a:xfrm>
            <a:off x="3557645" y="5713953"/>
            <a:ext cx="508655" cy="569209"/>
          </a:xfrm>
          <a:prstGeom prst="rect">
            <a:avLst/>
          </a:prstGeom>
          <a:noFill/>
          <a:ln>
            <a:noFill/>
          </a:ln>
        </p:spPr>
      </p:pic>
      <p:pic>
        <p:nvPicPr>
          <p:cNvPr descr="Gaillardia aristata Transparent" id="697" name="Google Shape;697;g214b17cc123_0_27"/>
          <p:cNvPicPr preferRelativeResize="0"/>
          <p:nvPr/>
        </p:nvPicPr>
        <p:blipFill rotWithShape="1">
          <a:blip r:embed="rId19">
            <a:alphaModFix/>
          </a:blip>
          <a:srcRect b="0" l="0" r="0" t="0"/>
          <a:stretch/>
        </p:blipFill>
        <p:spPr>
          <a:xfrm>
            <a:off x="2876987" y="5734857"/>
            <a:ext cx="588600" cy="559818"/>
          </a:xfrm>
          <a:prstGeom prst="rect">
            <a:avLst/>
          </a:prstGeom>
          <a:noFill/>
          <a:ln>
            <a:noFill/>
          </a:ln>
        </p:spPr>
      </p:pic>
      <p:pic>
        <p:nvPicPr>
          <p:cNvPr descr="Solidago nemoralis Transparent" id="698" name="Google Shape;698;g214b17cc123_0_27"/>
          <p:cNvPicPr preferRelativeResize="0"/>
          <p:nvPr/>
        </p:nvPicPr>
        <p:blipFill rotWithShape="1">
          <a:blip r:embed="rId20">
            <a:alphaModFix/>
          </a:blip>
          <a:srcRect b="0" l="0" r="0" t="0"/>
          <a:stretch/>
        </p:blipFill>
        <p:spPr>
          <a:xfrm>
            <a:off x="4244067" y="5693401"/>
            <a:ext cx="451734" cy="599486"/>
          </a:xfrm>
          <a:prstGeom prst="rect">
            <a:avLst/>
          </a:prstGeom>
          <a:noFill/>
          <a:ln>
            <a:noFill/>
          </a:ln>
        </p:spPr>
      </p:pic>
      <p:sp>
        <p:nvSpPr>
          <p:cNvPr id="699" name="Google Shape;699;g214b17cc123_0_27"/>
          <p:cNvSpPr txBox="1"/>
          <p:nvPr/>
        </p:nvSpPr>
        <p:spPr>
          <a:xfrm>
            <a:off x="1175013" y="5237526"/>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Pussytoes</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sp>
        <p:nvSpPr>
          <p:cNvPr id="700" name="Google Shape;700;g214b17cc123_0_27"/>
          <p:cNvSpPr txBox="1"/>
          <p:nvPr/>
        </p:nvSpPr>
        <p:spPr>
          <a:xfrm>
            <a:off x="3431913" y="6278600"/>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Lance Leaf Coreopsis</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701" name="Google Shape;701;g214b17cc123_0_27"/>
          <p:cNvSpPr txBox="1"/>
          <p:nvPr/>
        </p:nvSpPr>
        <p:spPr>
          <a:xfrm>
            <a:off x="4095388" y="6278600"/>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Grey Goldenrod</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702" name="Google Shape;702;g214b17cc123_0_27"/>
          <p:cNvSpPr txBox="1"/>
          <p:nvPr/>
        </p:nvSpPr>
        <p:spPr>
          <a:xfrm>
            <a:off x="2780938" y="6278600"/>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Blanket Flower</a:t>
            </a:r>
            <a:endParaRPr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pic>
        <p:nvPicPr>
          <p:cNvPr descr="Echinacea pallida Transparent" id="703" name="Google Shape;703;g214b17cc123_0_27"/>
          <p:cNvPicPr preferRelativeResize="0"/>
          <p:nvPr/>
        </p:nvPicPr>
        <p:blipFill rotWithShape="1">
          <a:blip r:embed="rId21">
            <a:alphaModFix/>
          </a:blip>
          <a:srcRect b="0" l="0" r="0" t="0"/>
          <a:stretch/>
        </p:blipFill>
        <p:spPr>
          <a:xfrm>
            <a:off x="5756451" y="5609470"/>
            <a:ext cx="421450" cy="671582"/>
          </a:xfrm>
          <a:prstGeom prst="rect">
            <a:avLst/>
          </a:prstGeom>
          <a:noFill/>
          <a:ln>
            <a:noFill/>
          </a:ln>
        </p:spPr>
      </p:pic>
      <p:sp>
        <p:nvSpPr>
          <p:cNvPr id="704" name="Google Shape;704;g214b17cc123_0_27"/>
          <p:cNvSpPr txBox="1"/>
          <p:nvPr/>
        </p:nvSpPr>
        <p:spPr>
          <a:xfrm>
            <a:off x="5553188" y="6274164"/>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Pale Purple Coneflower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705" name="Google Shape;705;g214b17cc123_0_27"/>
          <p:cNvSpPr txBox="1"/>
          <p:nvPr/>
        </p:nvSpPr>
        <p:spPr>
          <a:xfrm>
            <a:off x="6985918" y="6274164"/>
            <a:ext cx="685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Culver’s Root</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706" name="Google Shape;706;g214b17cc123_0_27"/>
          <p:cNvSpPr txBox="1"/>
          <p:nvPr/>
        </p:nvSpPr>
        <p:spPr>
          <a:xfrm>
            <a:off x="241597" y="6278887"/>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Bradbury’s Monarda</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sp>
        <p:nvSpPr>
          <p:cNvPr id="707" name="Google Shape;707;g214b17cc123_0_27"/>
          <p:cNvSpPr/>
          <p:nvPr/>
        </p:nvSpPr>
        <p:spPr>
          <a:xfrm>
            <a:off x="1961974" y="1096837"/>
            <a:ext cx="6481275" cy="4387125"/>
          </a:xfrm>
          <a:custGeom>
            <a:rect b="b" l="l" r="r" t="t"/>
            <a:pathLst>
              <a:path extrusionOk="0" h="175485" w="259251">
                <a:moveTo>
                  <a:pt x="114920" y="4705"/>
                </a:moveTo>
                <a:cubicBezTo>
                  <a:pt x="96886" y="4705"/>
                  <a:pt x="78713" y="2087"/>
                  <a:pt x="60818" y="4324"/>
                </a:cubicBezTo>
                <a:cubicBezTo>
                  <a:pt x="47274" y="6017"/>
                  <a:pt x="34209" y="12517"/>
                  <a:pt x="23289" y="20707"/>
                </a:cubicBezTo>
                <a:cubicBezTo>
                  <a:pt x="3756" y="35356"/>
                  <a:pt x="-6048" y="69152"/>
                  <a:pt x="4049" y="91382"/>
                </a:cubicBezTo>
                <a:cubicBezTo>
                  <a:pt x="12899" y="110866"/>
                  <a:pt x="37859" y="120891"/>
                  <a:pt x="58913" y="124720"/>
                </a:cubicBezTo>
                <a:cubicBezTo>
                  <a:pt x="72828" y="127251"/>
                  <a:pt x="83735" y="138346"/>
                  <a:pt x="96632" y="144151"/>
                </a:cubicBezTo>
                <a:cubicBezTo>
                  <a:pt x="136309" y="162011"/>
                  <a:pt x="190014" y="190792"/>
                  <a:pt x="225410" y="165487"/>
                </a:cubicBezTo>
                <a:cubicBezTo>
                  <a:pt x="235750" y="158094"/>
                  <a:pt x="246017" y="149234"/>
                  <a:pt x="251699" y="137864"/>
                </a:cubicBezTo>
                <a:cubicBezTo>
                  <a:pt x="255496" y="130267"/>
                  <a:pt x="255720" y="121328"/>
                  <a:pt x="256842" y="112909"/>
                </a:cubicBezTo>
                <a:cubicBezTo>
                  <a:pt x="258069" y="103702"/>
                  <a:pt x="260379" y="94204"/>
                  <a:pt x="258557" y="85096"/>
                </a:cubicBezTo>
                <a:cubicBezTo>
                  <a:pt x="257352" y="79070"/>
                  <a:pt x="254788" y="73303"/>
                  <a:pt x="254175" y="67189"/>
                </a:cubicBezTo>
                <a:cubicBezTo>
                  <a:pt x="252547" y="50950"/>
                  <a:pt x="247237" y="33390"/>
                  <a:pt x="235697" y="21850"/>
                </a:cubicBezTo>
                <a:cubicBezTo>
                  <a:pt x="227303" y="13456"/>
                  <a:pt x="215297" y="9109"/>
                  <a:pt x="203883" y="5848"/>
                </a:cubicBezTo>
                <a:cubicBezTo>
                  <a:pt x="198535" y="4320"/>
                  <a:pt x="193611" y="1016"/>
                  <a:pt x="188072" y="514"/>
                </a:cubicBezTo>
                <a:cubicBezTo>
                  <a:pt x="162990" y="-1760"/>
                  <a:pt x="137819" y="4705"/>
                  <a:pt x="112634" y="4705"/>
                </a:cubicBezTo>
              </a:path>
            </a:pathLst>
          </a:custGeom>
          <a:noFill/>
          <a:ln cap="flat" cmpd="sng" w="28575">
            <a:solidFill>
              <a:schemeClr val="dk1"/>
            </a:solidFill>
            <a:prstDash val="solid"/>
            <a:round/>
            <a:headEnd len="med" w="med" type="none"/>
            <a:tailEnd len="med" w="med" type="none"/>
          </a:ln>
        </p:spPr>
      </p:sp>
      <p:pic>
        <p:nvPicPr>
          <p:cNvPr descr="Antennaria neglecta Transparent" id="708" name="Google Shape;708;g214b17cc123_0_27"/>
          <p:cNvPicPr preferRelativeResize="0"/>
          <p:nvPr/>
        </p:nvPicPr>
        <p:blipFill rotWithShape="1">
          <a:blip r:embed="rId17">
            <a:alphaModFix/>
          </a:blip>
          <a:srcRect b="0" l="0" r="0" t="0"/>
          <a:stretch/>
        </p:blipFill>
        <p:spPr>
          <a:xfrm>
            <a:off x="6826184" y="1425110"/>
            <a:ext cx="348792" cy="285816"/>
          </a:xfrm>
          <a:prstGeom prst="rect">
            <a:avLst/>
          </a:prstGeom>
          <a:noFill/>
          <a:ln>
            <a:noFill/>
          </a:ln>
        </p:spPr>
      </p:pic>
      <p:pic>
        <p:nvPicPr>
          <p:cNvPr descr="Antennaria neglecta Transparent" id="709" name="Google Shape;709;g214b17cc123_0_27"/>
          <p:cNvPicPr preferRelativeResize="0"/>
          <p:nvPr/>
        </p:nvPicPr>
        <p:blipFill rotWithShape="1">
          <a:blip r:embed="rId17">
            <a:alphaModFix/>
          </a:blip>
          <a:srcRect b="0" l="0" r="0" t="0"/>
          <a:stretch/>
        </p:blipFill>
        <p:spPr>
          <a:xfrm>
            <a:off x="7747209" y="2090435"/>
            <a:ext cx="348792" cy="285816"/>
          </a:xfrm>
          <a:prstGeom prst="rect">
            <a:avLst/>
          </a:prstGeom>
          <a:noFill/>
          <a:ln>
            <a:noFill/>
          </a:ln>
        </p:spPr>
      </p:pic>
      <p:pic>
        <p:nvPicPr>
          <p:cNvPr descr="Antennaria neglecta Transparent" id="710" name="Google Shape;710;g214b17cc123_0_27"/>
          <p:cNvPicPr preferRelativeResize="0"/>
          <p:nvPr/>
        </p:nvPicPr>
        <p:blipFill rotWithShape="1">
          <a:blip r:embed="rId17">
            <a:alphaModFix/>
          </a:blip>
          <a:srcRect b="0" l="0" r="0" t="0"/>
          <a:stretch/>
        </p:blipFill>
        <p:spPr>
          <a:xfrm>
            <a:off x="7907459" y="3007735"/>
            <a:ext cx="348792" cy="285816"/>
          </a:xfrm>
          <a:prstGeom prst="rect">
            <a:avLst/>
          </a:prstGeom>
          <a:noFill/>
          <a:ln>
            <a:noFill/>
          </a:ln>
        </p:spPr>
      </p:pic>
      <p:pic>
        <p:nvPicPr>
          <p:cNvPr descr="Allium cernuum Transparent" id="711" name="Google Shape;711;g214b17cc123_0_27"/>
          <p:cNvPicPr preferRelativeResize="0"/>
          <p:nvPr/>
        </p:nvPicPr>
        <p:blipFill rotWithShape="1">
          <a:blip r:embed="rId12">
            <a:alphaModFix/>
          </a:blip>
          <a:srcRect b="0" l="0" r="0" t="0"/>
          <a:stretch/>
        </p:blipFill>
        <p:spPr>
          <a:xfrm>
            <a:off x="4549423" y="4220970"/>
            <a:ext cx="265320" cy="363022"/>
          </a:xfrm>
          <a:prstGeom prst="rect">
            <a:avLst/>
          </a:prstGeom>
          <a:noFill/>
          <a:ln>
            <a:noFill/>
          </a:ln>
        </p:spPr>
      </p:pic>
      <p:pic>
        <p:nvPicPr>
          <p:cNvPr descr="Allium cernuum Transparent" id="712" name="Google Shape;712;g214b17cc123_0_27"/>
          <p:cNvPicPr preferRelativeResize="0"/>
          <p:nvPr/>
        </p:nvPicPr>
        <p:blipFill rotWithShape="1">
          <a:blip r:embed="rId12">
            <a:alphaModFix/>
          </a:blip>
          <a:srcRect b="0" l="0" r="0" t="0"/>
          <a:stretch/>
        </p:blipFill>
        <p:spPr>
          <a:xfrm>
            <a:off x="5462236" y="4623720"/>
            <a:ext cx="265320" cy="363022"/>
          </a:xfrm>
          <a:prstGeom prst="rect">
            <a:avLst/>
          </a:prstGeom>
          <a:noFill/>
          <a:ln>
            <a:noFill/>
          </a:ln>
        </p:spPr>
      </p:pic>
      <p:pic>
        <p:nvPicPr>
          <p:cNvPr descr="Allium cernuum Transparent" id="713" name="Google Shape;713;g214b17cc123_0_27"/>
          <p:cNvPicPr preferRelativeResize="0"/>
          <p:nvPr/>
        </p:nvPicPr>
        <p:blipFill rotWithShape="1">
          <a:blip r:embed="rId12">
            <a:alphaModFix/>
          </a:blip>
          <a:srcRect b="0" l="0" r="0" t="0"/>
          <a:stretch/>
        </p:blipFill>
        <p:spPr>
          <a:xfrm>
            <a:off x="6089136" y="4813020"/>
            <a:ext cx="265320" cy="363022"/>
          </a:xfrm>
          <a:prstGeom prst="rect">
            <a:avLst/>
          </a:prstGeom>
          <a:noFill/>
          <a:ln>
            <a:noFill/>
          </a:ln>
        </p:spPr>
      </p:pic>
      <p:pic>
        <p:nvPicPr>
          <p:cNvPr descr="Monarda bradburiana Transparent" id="714" name="Google Shape;714;g214b17cc123_0_27"/>
          <p:cNvPicPr preferRelativeResize="0"/>
          <p:nvPr/>
        </p:nvPicPr>
        <p:blipFill rotWithShape="1">
          <a:blip r:embed="rId10">
            <a:alphaModFix/>
          </a:blip>
          <a:srcRect b="0" l="0" r="0" t="0"/>
          <a:stretch/>
        </p:blipFill>
        <p:spPr>
          <a:xfrm>
            <a:off x="3318350" y="3579821"/>
            <a:ext cx="623475" cy="484004"/>
          </a:xfrm>
          <a:prstGeom prst="rect">
            <a:avLst/>
          </a:prstGeom>
          <a:noFill/>
          <a:ln>
            <a:noFill/>
          </a:ln>
        </p:spPr>
      </p:pic>
      <p:pic>
        <p:nvPicPr>
          <p:cNvPr descr="Monarda bradburiana Transparent" id="715" name="Google Shape;715;g214b17cc123_0_27"/>
          <p:cNvPicPr preferRelativeResize="0"/>
          <p:nvPr/>
        </p:nvPicPr>
        <p:blipFill rotWithShape="1">
          <a:blip r:embed="rId10">
            <a:alphaModFix/>
          </a:blip>
          <a:srcRect b="0" l="0" r="0" t="0"/>
          <a:stretch/>
        </p:blipFill>
        <p:spPr>
          <a:xfrm>
            <a:off x="7022575" y="4763495"/>
            <a:ext cx="588600" cy="456930"/>
          </a:xfrm>
          <a:prstGeom prst="rect">
            <a:avLst/>
          </a:prstGeom>
          <a:noFill/>
          <a:ln>
            <a:noFill/>
          </a:ln>
        </p:spPr>
      </p:pic>
      <p:pic>
        <p:nvPicPr>
          <p:cNvPr descr="Monarda bradburiana Transparent" id="716" name="Google Shape;716;g214b17cc123_0_27"/>
          <p:cNvPicPr preferRelativeResize="0"/>
          <p:nvPr/>
        </p:nvPicPr>
        <p:blipFill rotWithShape="1">
          <a:blip r:embed="rId10">
            <a:alphaModFix/>
          </a:blip>
          <a:srcRect b="0" l="0" r="0" t="0"/>
          <a:stretch/>
        </p:blipFill>
        <p:spPr>
          <a:xfrm>
            <a:off x="7683100" y="3878196"/>
            <a:ext cx="588600" cy="456903"/>
          </a:xfrm>
          <a:prstGeom prst="rect">
            <a:avLst/>
          </a:prstGeom>
          <a:noFill/>
          <a:ln>
            <a:noFill/>
          </a:ln>
        </p:spPr>
      </p:pic>
      <p:pic>
        <p:nvPicPr>
          <p:cNvPr descr="Asclepias tuberosa Transparent" id="717" name="Google Shape;717;g214b17cc123_0_27"/>
          <p:cNvPicPr preferRelativeResize="0"/>
          <p:nvPr/>
        </p:nvPicPr>
        <p:blipFill rotWithShape="1">
          <a:blip r:embed="rId7">
            <a:alphaModFix/>
          </a:blip>
          <a:srcRect b="0" l="0" r="0" t="0"/>
          <a:stretch/>
        </p:blipFill>
        <p:spPr>
          <a:xfrm>
            <a:off x="3973610" y="3904066"/>
            <a:ext cx="434779" cy="421457"/>
          </a:xfrm>
          <a:prstGeom prst="rect">
            <a:avLst/>
          </a:prstGeom>
          <a:noFill/>
          <a:ln>
            <a:noFill/>
          </a:ln>
        </p:spPr>
      </p:pic>
      <p:pic>
        <p:nvPicPr>
          <p:cNvPr descr="Asclepias tuberosa Transparent" id="718" name="Google Shape;718;g214b17cc123_0_27"/>
          <p:cNvPicPr preferRelativeResize="0"/>
          <p:nvPr/>
        </p:nvPicPr>
        <p:blipFill rotWithShape="1">
          <a:blip r:embed="rId7">
            <a:alphaModFix/>
          </a:blip>
          <a:srcRect b="0" l="0" r="0" t="0"/>
          <a:stretch/>
        </p:blipFill>
        <p:spPr>
          <a:xfrm>
            <a:off x="7592485" y="4390154"/>
            <a:ext cx="434779" cy="421457"/>
          </a:xfrm>
          <a:prstGeom prst="rect">
            <a:avLst/>
          </a:prstGeom>
          <a:noFill/>
          <a:ln>
            <a:noFill/>
          </a:ln>
        </p:spPr>
      </p:pic>
      <p:pic>
        <p:nvPicPr>
          <p:cNvPr descr="Asclepias tuberosa Transparent" id="719" name="Google Shape;719;g214b17cc123_0_27"/>
          <p:cNvPicPr preferRelativeResize="0"/>
          <p:nvPr/>
        </p:nvPicPr>
        <p:blipFill rotWithShape="1">
          <a:blip r:embed="rId7">
            <a:alphaModFix/>
          </a:blip>
          <a:srcRect b="0" l="0" r="0" t="0"/>
          <a:stretch/>
        </p:blipFill>
        <p:spPr>
          <a:xfrm>
            <a:off x="7907460" y="3401704"/>
            <a:ext cx="434779" cy="421457"/>
          </a:xfrm>
          <a:prstGeom prst="rect">
            <a:avLst/>
          </a:prstGeom>
          <a:noFill/>
          <a:ln>
            <a:noFill/>
          </a:ln>
        </p:spPr>
      </p:pic>
      <p:pic>
        <p:nvPicPr>
          <p:cNvPr descr="Asclepias tuberosa Transparent" id="720" name="Google Shape;720;g214b17cc123_0_27"/>
          <p:cNvPicPr preferRelativeResize="0"/>
          <p:nvPr/>
        </p:nvPicPr>
        <p:blipFill rotWithShape="1">
          <a:blip r:embed="rId7">
            <a:alphaModFix/>
          </a:blip>
          <a:srcRect b="0" l="0" r="0" t="0"/>
          <a:stretch/>
        </p:blipFill>
        <p:spPr>
          <a:xfrm>
            <a:off x="2977373" y="1454666"/>
            <a:ext cx="434779" cy="421457"/>
          </a:xfrm>
          <a:prstGeom prst="rect">
            <a:avLst/>
          </a:prstGeom>
          <a:noFill/>
          <a:ln>
            <a:noFill/>
          </a:ln>
        </p:spPr>
      </p:pic>
      <p:pic>
        <p:nvPicPr>
          <p:cNvPr descr="Asclepias tuberosa Transparent" id="721" name="Google Shape;721;g214b17cc123_0_27"/>
          <p:cNvPicPr preferRelativeResize="0"/>
          <p:nvPr/>
        </p:nvPicPr>
        <p:blipFill rotWithShape="1">
          <a:blip r:embed="rId7">
            <a:alphaModFix/>
          </a:blip>
          <a:srcRect b="0" l="0" r="0" t="0"/>
          <a:stretch/>
        </p:blipFill>
        <p:spPr>
          <a:xfrm>
            <a:off x="2557060" y="1798704"/>
            <a:ext cx="434779" cy="421457"/>
          </a:xfrm>
          <a:prstGeom prst="rect">
            <a:avLst/>
          </a:prstGeom>
          <a:noFill/>
          <a:ln>
            <a:noFill/>
          </a:ln>
        </p:spPr>
      </p:pic>
      <p:pic>
        <p:nvPicPr>
          <p:cNvPr descr="Asclepias tuberosa Transparent" id="722" name="Google Shape;722;g214b17cc123_0_27"/>
          <p:cNvPicPr preferRelativeResize="0"/>
          <p:nvPr/>
        </p:nvPicPr>
        <p:blipFill rotWithShape="1">
          <a:blip r:embed="rId7">
            <a:alphaModFix/>
          </a:blip>
          <a:srcRect b="0" l="0" r="0" t="0"/>
          <a:stretch/>
        </p:blipFill>
        <p:spPr>
          <a:xfrm>
            <a:off x="7347248" y="2681703"/>
            <a:ext cx="498475" cy="483170"/>
          </a:xfrm>
          <a:prstGeom prst="rect">
            <a:avLst/>
          </a:prstGeom>
          <a:noFill/>
          <a:ln>
            <a:noFill/>
          </a:ln>
        </p:spPr>
      </p:pic>
      <p:pic>
        <p:nvPicPr>
          <p:cNvPr descr="Phlox pilosa Transparent" id="723" name="Google Shape;723;g214b17cc123_0_27"/>
          <p:cNvPicPr preferRelativeResize="0"/>
          <p:nvPr/>
        </p:nvPicPr>
        <p:blipFill rotWithShape="1">
          <a:blip r:embed="rId6">
            <a:alphaModFix/>
          </a:blip>
          <a:srcRect b="0" l="0" r="0" t="0"/>
          <a:stretch/>
        </p:blipFill>
        <p:spPr>
          <a:xfrm>
            <a:off x="6448113" y="4890937"/>
            <a:ext cx="480800" cy="415401"/>
          </a:xfrm>
          <a:prstGeom prst="rect">
            <a:avLst/>
          </a:prstGeom>
          <a:noFill/>
          <a:ln>
            <a:noFill/>
          </a:ln>
        </p:spPr>
      </p:pic>
      <p:pic>
        <p:nvPicPr>
          <p:cNvPr descr="Phlox pilosa Transparent" id="724" name="Google Shape;724;g214b17cc123_0_27"/>
          <p:cNvPicPr preferRelativeResize="0"/>
          <p:nvPr/>
        </p:nvPicPr>
        <p:blipFill rotWithShape="1">
          <a:blip r:embed="rId6">
            <a:alphaModFix/>
          </a:blip>
          <a:srcRect b="0" l="0" r="0" t="0"/>
          <a:stretch/>
        </p:blipFill>
        <p:spPr>
          <a:xfrm>
            <a:off x="6995101" y="4227912"/>
            <a:ext cx="480800" cy="415401"/>
          </a:xfrm>
          <a:prstGeom prst="rect">
            <a:avLst/>
          </a:prstGeom>
          <a:noFill/>
          <a:ln>
            <a:noFill/>
          </a:ln>
        </p:spPr>
      </p:pic>
      <p:pic>
        <p:nvPicPr>
          <p:cNvPr descr="Phlox pilosa Transparent" id="725" name="Google Shape;725;g214b17cc123_0_27"/>
          <p:cNvPicPr preferRelativeResize="0"/>
          <p:nvPr/>
        </p:nvPicPr>
        <p:blipFill rotWithShape="1">
          <a:blip r:embed="rId6">
            <a:alphaModFix/>
          </a:blip>
          <a:srcRect b="0" l="0" r="0" t="0"/>
          <a:stretch/>
        </p:blipFill>
        <p:spPr>
          <a:xfrm>
            <a:off x="7428376" y="3333799"/>
            <a:ext cx="480800" cy="415401"/>
          </a:xfrm>
          <a:prstGeom prst="rect">
            <a:avLst/>
          </a:prstGeom>
          <a:noFill/>
          <a:ln>
            <a:noFill/>
          </a:ln>
        </p:spPr>
      </p:pic>
      <p:pic>
        <p:nvPicPr>
          <p:cNvPr descr="Aster oblongifolius 2 Transparent" id="726" name="Google Shape;726;g214b17cc123_0_27"/>
          <p:cNvPicPr preferRelativeResize="0"/>
          <p:nvPr/>
        </p:nvPicPr>
        <p:blipFill rotWithShape="1">
          <a:blip r:embed="rId5">
            <a:alphaModFix/>
          </a:blip>
          <a:srcRect b="0" l="0" r="0" t="0"/>
          <a:stretch/>
        </p:blipFill>
        <p:spPr>
          <a:xfrm>
            <a:off x="7011350" y="1568126"/>
            <a:ext cx="844702" cy="671575"/>
          </a:xfrm>
          <a:prstGeom prst="rect">
            <a:avLst/>
          </a:prstGeom>
          <a:noFill/>
          <a:ln>
            <a:noFill/>
          </a:ln>
        </p:spPr>
      </p:pic>
      <p:pic>
        <p:nvPicPr>
          <p:cNvPr descr="Gaillardia aristata Transparent" id="727" name="Google Shape;727;g214b17cc123_0_27"/>
          <p:cNvPicPr preferRelativeResize="0"/>
          <p:nvPr/>
        </p:nvPicPr>
        <p:blipFill rotWithShape="1">
          <a:blip r:embed="rId19">
            <a:alphaModFix/>
          </a:blip>
          <a:srcRect b="0" l="0" r="0" t="0"/>
          <a:stretch/>
        </p:blipFill>
        <p:spPr>
          <a:xfrm>
            <a:off x="2154976" y="2760922"/>
            <a:ext cx="623475" cy="593029"/>
          </a:xfrm>
          <a:prstGeom prst="rect">
            <a:avLst/>
          </a:prstGeom>
          <a:noFill/>
          <a:ln>
            <a:noFill/>
          </a:ln>
        </p:spPr>
      </p:pic>
      <p:pic>
        <p:nvPicPr>
          <p:cNvPr descr="Gaillardia aristata Transparent" id="728" name="Google Shape;728;g214b17cc123_0_27"/>
          <p:cNvPicPr preferRelativeResize="0"/>
          <p:nvPr/>
        </p:nvPicPr>
        <p:blipFill rotWithShape="1">
          <a:blip r:embed="rId19">
            <a:alphaModFix/>
          </a:blip>
          <a:srcRect b="0" l="0" r="0" t="0"/>
          <a:stretch/>
        </p:blipFill>
        <p:spPr>
          <a:xfrm>
            <a:off x="6422576" y="4292052"/>
            <a:ext cx="562143" cy="534660"/>
          </a:xfrm>
          <a:prstGeom prst="rect">
            <a:avLst/>
          </a:prstGeom>
          <a:noFill/>
          <a:ln>
            <a:noFill/>
          </a:ln>
        </p:spPr>
      </p:pic>
      <p:pic>
        <p:nvPicPr>
          <p:cNvPr descr="Gaillardia aristata Transparent" id="729" name="Google Shape;729;g214b17cc123_0_27"/>
          <p:cNvPicPr preferRelativeResize="0"/>
          <p:nvPr/>
        </p:nvPicPr>
        <p:blipFill rotWithShape="1">
          <a:blip r:embed="rId19">
            <a:alphaModFix/>
          </a:blip>
          <a:srcRect b="0" l="0" r="0" t="0"/>
          <a:stretch/>
        </p:blipFill>
        <p:spPr>
          <a:xfrm>
            <a:off x="7779210" y="2432825"/>
            <a:ext cx="562143" cy="534660"/>
          </a:xfrm>
          <a:prstGeom prst="rect">
            <a:avLst/>
          </a:prstGeom>
          <a:noFill/>
          <a:ln>
            <a:noFill/>
          </a:ln>
        </p:spPr>
      </p:pic>
      <p:pic>
        <p:nvPicPr>
          <p:cNvPr descr="Coreopsis lanceolata Transparent" id="730" name="Google Shape;730;g214b17cc123_0_27"/>
          <p:cNvPicPr preferRelativeResize="0"/>
          <p:nvPr/>
        </p:nvPicPr>
        <p:blipFill rotWithShape="1">
          <a:blip r:embed="rId18">
            <a:alphaModFix/>
          </a:blip>
          <a:srcRect b="0" l="0" r="0" t="0"/>
          <a:stretch/>
        </p:blipFill>
        <p:spPr>
          <a:xfrm>
            <a:off x="6678783" y="3784315"/>
            <a:ext cx="508655" cy="569209"/>
          </a:xfrm>
          <a:prstGeom prst="rect">
            <a:avLst/>
          </a:prstGeom>
          <a:noFill/>
          <a:ln>
            <a:noFill/>
          </a:ln>
        </p:spPr>
      </p:pic>
      <p:pic>
        <p:nvPicPr>
          <p:cNvPr descr="Coreopsis lanceolata Transparent" id="731" name="Google Shape;731;g214b17cc123_0_27"/>
          <p:cNvPicPr preferRelativeResize="0"/>
          <p:nvPr/>
        </p:nvPicPr>
        <p:blipFill rotWithShape="1">
          <a:blip r:embed="rId18">
            <a:alphaModFix/>
          </a:blip>
          <a:srcRect b="0" l="0" r="0" t="0"/>
          <a:stretch/>
        </p:blipFill>
        <p:spPr>
          <a:xfrm>
            <a:off x="4077970" y="1261565"/>
            <a:ext cx="508655" cy="569209"/>
          </a:xfrm>
          <a:prstGeom prst="rect">
            <a:avLst/>
          </a:prstGeom>
          <a:noFill/>
          <a:ln>
            <a:noFill/>
          </a:ln>
        </p:spPr>
      </p:pic>
      <p:pic>
        <p:nvPicPr>
          <p:cNvPr descr="Coreopsis lanceolata Transparent" id="732" name="Google Shape;732;g214b17cc123_0_27"/>
          <p:cNvPicPr preferRelativeResize="0"/>
          <p:nvPr/>
        </p:nvPicPr>
        <p:blipFill rotWithShape="1">
          <a:blip r:embed="rId18">
            <a:alphaModFix/>
          </a:blip>
          <a:srcRect b="0" l="0" r="0" t="0"/>
          <a:stretch/>
        </p:blipFill>
        <p:spPr>
          <a:xfrm>
            <a:off x="2237433" y="2191728"/>
            <a:ext cx="508655" cy="569209"/>
          </a:xfrm>
          <a:prstGeom prst="rect">
            <a:avLst/>
          </a:prstGeom>
          <a:noFill/>
          <a:ln>
            <a:noFill/>
          </a:ln>
        </p:spPr>
      </p:pic>
      <p:pic>
        <p:nvPicPr>
          <p:cNvPr descr="Solidago nemoralis Transparent" id="733" name="Google Shape;733;g214b17cc123_0_27"/>
          <p:cNvPicPr preferRelativeResize="0"/>
          <p:nvPr/>
        </p:nvPicPr>
        <p:blipFill rotWithShape="1">
          <a:blip r:embed="rId20">
            <a:alphaModFix/>
          </a:blip>
          <a:srcRect b="0" l="0" r="0" t="0"/>
          <a:stretch/>
        </p:blipFill>
        <p:spPr>
          <a:xfrm>
            <a:off x="6996262" y="2078098"/>
            <a:ext cx="541350" cy="718375"/>
          </a:xfrm>
          <a:prstGeom prst="rect">
            <a:avLst/>
          </a:prstGeom>
          <a:noFill/>
          <a:ln>
            <a:noFill/>
          </a:ln>
        </p:spPr>
      </p:pic>
      <p:pic>
        <p:nvPicPr>
          <p:cNvPr descr="Solidago nemoralis Transparent" id="734" name="Google Shape;734;g214b17cc123_0_27"/>
          <p:cNvPicPr preferRelativeResize="0"/>
          <p:nvPr/>
        </p:nvPicPr>
        <p:blipFill rotWithShape="1">
          <a:blip r:embed="rId20">
            <a:alphaModFix/>
          </a:blip>
          <a:srcRect b="0" l="0" r="0" t="0"/>
          <a:stretch/>
        </p:blipFill>
        <p:spPr>
          <a:xfrm>
            <a:off x="6343300" y="1278598"/>
            <a:ext cx="562150" cy="745977"/>
          </a:xfrm>
          <a:prstGeom prst="rect">
            <a:avLst/>
          </a:prstGeom>
          <a:noFill/>
          <a:ln>
            <a:noFill/>
          </a:ln>
        </p:spPr>
      </p:pic>
      <p:pic>
        <p:nvPicPr>
          <p:cNvPr descr="Solidago nemoralis Transparent" id="735" name="Google Shape;735;g214b17cc123_0_27"/>
          <p:cNvPicPr preferRelativeResize="0"/>
          <p:nvPr/>
        </p:nvPicPr>
        <p:blipFill rotWithShape="1">
          <a:blip r:embed="rId20">
            <a:alphaModFix/>
          </a:blip>
          <a:srcRect b="0" l="0" r="0" t="0"/>
          <a:stretch/>
        </p:blipFill>
        <p:spPr>
          <a:xfrm>
            <a:off x="4493976" y="3396998"/>
            <a:ext cx="508675" cy="675052"/>
          </a:xfrm>
          <a:prstGeom prst="rect">
            <a:avLst/>
          </a:prstGeom>
          <a:noFill/>
          <a:ln>
            <a:noFill/>
          </a:ln>
        </p:spPr>
      </p:pic>
      <p:pic>
        <p:nvPicPr>
          <p:cNvPr descr="Rudbeckia fulgida Transparent" id="736" name="Google Shape;736;g214b17cc123_0_27"/>
          <p:cNvPicPr preferRelativeResize="0"/>
          <p:nvPr/>
        </p:nvPicPr>
        <p:blipFill rotWithShape="1">
          <a:blip r:embed="rId13">
            <a:alphaModFix/>
          </a:blip>
          <a:srcRect b="0" l="0" r="0" t="0"/>
          <a:stretch/>
        </p:blipFill>
        <p:spPr>
          <a:xfrm>
            <a:off x="5594525" y="4051928"/>
            <a:ext cx="588600" cy="701109"/>
          </a:xfrm>
          <a:prstGeom prst="rect">
            <a:avLst/>
          </a:prstGeom>
          <a:noFill/>
          <a:ln>
            <a:noFill/>
          </a:ln>
        </p:spPr>
      </p:pic>
      <p:pic>
        <p:nvPicPr>
          <p:cNvPr descr="Rudbeckia fulgida Transparent" id="737" name="Google Shape;737;g214b17cc123_0_27"/>
          <p:cNvPicPr preferRelativeResize="0"/>
          <p:nvPr/>
        </p:nvPicPr>
        <p:blipFill rotWithShape="1">
          <a:blip r:embed="rId13">
            <a:alphaModFix/>
          </a:blip>
          <a:srcRect b="0" l="0" r="0" t="0"/>
          <a:stretch/>
        </p:blipFill>
        <p:spPr>
          <a:xfrm>
            <a:off x="5672752" y="1221577"/>
            <a:ext cx="545000" cy="649186"/>
          </a:xfrm>
          <a:prstGeom prst="rect">
            <a:avLst/>
          </a:prstGeom>
          <a:noFill/>
          <a:ln>
            <a:noFill/>
          </a:ln>
        </p:spPr>
      </p:pic>
      <p:pic>
        <p:nvPicPr>
          <p:cNvPr descr="Rudbeckia fulgida Transparent" id="738" name="Google Shape;738;g214b17cc123_0_27"/>
          <p:cNvPicPr preferRelativeResize="0"/>
          <p:nvPr/>
        </p:nvPicPr>
        <p:blipFill rotWithShape="1">
          <a:blip r:embed="rId13">
            <a:alphaModFix/>
          </a:blip>
          <a:srcRect b="0" l="0" r="0" t="0"/>
          <a:stretch/>
        </p:blipFill>
        <p:spPr>
          <a:xfrm>
            <a:off x="2761550" y="3111378"/>
            <a:ext cx="588600" cy="701136"/>
          </a:xfrm>
          <a:prstGeom prst="rect">
            <a:avLst/>
          </a:prstGeom>
          <a:noFill/>
          <a:ln>
            <a:noFill/>
          </a:ln>
        </p:spPr>
      </p:pic>
      <p:pic>
        <p:nvPicPr>
          <p:cNvPr descr="Echinacea pallida Transparent" id="739" name="Google Shape;739;g214b17cc123_0_27"/>
          <p:cNvPicPr preferRelativeResize="0"/>
          <p:nvPr/>
        </p:nvPicPr>
        <p:blipFill rotWithShape="1">
          <a:blip r:embed="rId21">
            <a:alphaModFix/>
          </a:blip>
          <a:srcRect b="0" l="0" r="0" t="0"/>
          <a:stretch/>
        </p:blipFill>
        <p:spPr>
          <a:xfrm>
            <a:off x="3561075" y="1186263"/>
            <a:ext cx="451750" cy="719812"/>
          </a:xfrm>
          <a:prstGeom prst="rect">
            <a:avLst/>
          </a:prstGeom>
          <a:noFill/>
          <a:ln>
            <a:noFill/>
          </a:ln>
        </p:spPr>
      </p:pic>
      <p:pic>
        <p:nvPicPr>
          <p:cNvPr descr="Echinacea pallida Transparent" id="740" name="Google Shape;740;g214b17cc123_0_27"/>
          <p:cNvPicPr preferRelativeResize="0"/>
          <p:nvPr/>
        </p:nvPicPr>
        <p:blipFill rotWithShape="1">
          <a:blip r:embed="rId21">
            <a:alphaModFix/>
          </a:blip>
          <a:srcRect b="0" l="0" r="0" t="0"/>
          <a:stretch/>
        </p:blipFill>
        <p:spPr>
          <a:xfrm>
            <a:off x="4743211" y="1209426"/>
            <a:ext cx="422675" cy="673488"/>
          </a:xfrm>
          <a:prstGeom prst="rect">
            <a:avLst/>
          </a:prstGeom>
          <a:noFill/>
          <a:ln>
            <a:noFill/>
          </a:ln>
        </p:spPr>
      </p:pic>
      <p:pic>
        <p:nvPicPr>
          <p:cNvPr descr="Echinacea pallida Transparent" id="741" name="Google Shape;741;g214b17cc123_0_27"/>
          <p:cNvPicPr preferRelativeResize="0"/>
          <p:nvPr/>
        </p:nvPicPr>
        <p:blipFill rotWithShape="1">
          <a:blip r:embed="rId21">
            <a:alphaModFix/>
          </a:blip>
          <a:srcRect b="0" l="0" r="0" t="0"/>
          <a:stretch/>
        </p:blipFill>
        <p:spPr>
          <a:xfrm>
            <a:off x="6833775" y="2930499"/>
            <a:ext cx="451750" cy="719789"/>
          </a:xfrm>
          <a:prstGeom prst="rect">
            <a:avLst/>
          </a:prstGeom>
          <a:noFill/>
          <a:ln>
            <a:noFill/>
          </a:ln>
        </p:spPr>
      </p:pic>
      <p:pic>
        <p:nvPicPr>
          <p:cNvPr descr="Baptisia australis Transparent" id="742" name="Google Shape;742;g214b17cc123_0_27"/>
          <p:cNvPicPr preferRelativeResize="0"/>
          <p:nvPr/>
        </p:nvPicPr>
        <p:blipFill rotWithShape="1">
          <a:blip r:embed="rId14">
            <a:alphaModFix/>
          </a:blip>
          <a:srcRect b="0" l="0" r="0" t="0"/>
          <a:stretch/>
        </p:blipFill>
        <p:spPr>
          <a:xfrm>
            <a:off x="7242900" y="3606884"/>
            <a:ext cx="480800" cy="783266"/>
          </a:xfrm>
          <a:prstGeom prst="rect">
            <a:avLst/>
          </a:prstGeom>
          <a:noFill/>
          <a:ln>
            <a:noFill/>
          </a:ln>
        </p:spPr>
      </p:pic>
      <p:pic>
        <p:nvPicPr>
          <p:cNvPr descr="Baptisia australis Transparent" id="743" name="Google Shape;743;g214b17cc123_0_27"/>
          <p:cNvPicPr preferRelativeResize="0"/>
          <p:nvPr/>
        </p:nvPicPr>
        <p:blipFill rotWithShape="1">
          <a:blip r:embed="rId14">
            <a:alphaModFix/>
          </a:blip>
          <a:srcRect b="0" l="0" r="0" t="0"/>
          <a:stretch/>
        </p:blipFill>
        <p:spPr>
          <a:xfrm>
            <a:off x="4012552" y="2947628"/>
            <a:ext cx="498475" cy="812060"/>
          </a:xfrm>
          <a:prstGeom prst="rect">
            <a:avLst/>
          </a:prstGeom>
          <a:noFill/>
          <a:ln>
            <a:noFill/>
          </a:ln>
        </p:spPr>
      </p:pic>
      <p:pic>
        <p:nvPicPr>
          <p:cNvPr descr="Veronicastrum virginicum Transparent" id="744" name="Google Shape;744;g214b17cc123_0_27"/>
          <p:cNvPicPr preferRelativeResize="0"/>
          <p:nvPr/>
        </p:nvPicPr>
        <p:blipFill rotWithShape="1">
          <a:blip r:embed="rId11">
            <a:alphaModFix/>
          </a:blip>
          <a:srcRect b="0" l="0" r="0" t="0"/>
          <a:stretch/>
        </p:blipFill>
        <p:spPr>
          <a:xfrm>
            <a:off x="3422738" y="1809610"/>
            <a:ext cx="623481" cy="847464"/>
          </a:xfrm>
          <a:prstGeom prst="rect">
            <a:avLst/>
          </a:prstGeom>
          <a:noFill/>
          <a:ln>
            <a:noFill/>
          </a:ln>
        </p:spPr>
      </p:pic>
      <p:pic>
        <p:nvPicPr>
          <p:cNvPr descr="Veronicastrum virginicum Transparent" id="745" name="Google Shape;745;g214b17cc123_0_27"/>
          <p:cNvPicPr preferRelativeResize="0"/>
          <p:nvPr/>
        </p:nvPicPr>
        <p:blipFill rotWithShape="1">
          <a:blip r:embed="rId11">
            <a:alphaModFix/>
          </a:blip>
          <a:srcRect b="0" l="0" r="0" t="0"/>
          <a:stretch/>
        </p:blipFill>
        <p:spPr>
          <a:xfrm>
            <a:off x="4582042" y="1809610"/>
            <a:ext cx="623481" cy="847464"/>
          </a:xfrm>
          <a:prstGeom prst="rect">
            <a:avLst/>
          </a:prstGeom>
          <a:noFill/>
          <a:ln>
            <a:noFill/>
          </a:ln>
        </p:spPr>
      </p:pic>
      <p:pic>
        <p:nvPicPr>
          <p:cNvPr descr="Veronicastrum virginicum Transparent" id="746" name="Google Shape;746;g214b17cc123_0_27"/>
          <p:cNvPicPr preferRelativeResize="0"/>
          <p:nvPr/>
        </p:nvPicPr>
        <p:blipFill rotWithShape="1">
          <a:blip r:embed="rId11">
            <a:alphaModFix/>
          </a:blip>
          <a:srcRect b="0" l="0" r="0" t="0"/>
          <a:stretch/>
        </p:blipFill>
        <p:spPr>
          <a:xfrm>
            <a:off x="6163168" y="2468336"/>
            <a:ext cx="623481" cy="847464"/>
          </a:xfrm>
          <a:prstGeom prst="rect">
            <a:avLst/>
          </a:prstGeom>
          <a:noFill/>
          <a:ln>
            <a:noFill/>
          </a:ln>
        </p:spPr>
      </p:pic>
      <p:pic>
        <p:nvPicPr>
          <p:cNvPr descr="Lobelia cardinalis Transparent" id="747" name="Google Shape;747;g214b17cc123_0_27"/>
          <p:cNvPicPr preferRelativeResize="0"/>
          <p:nvPr/>
        </p:nvPicPr>
        <p:blipFill rotWithShape="1">
          <a:blip r:embed="rId16">
            <a:alphaModFix/>
          </a:blip>
          <a:srcRect b="0" l="0" r="0" t="0"/>
          <a:stretch/>
        </p:blipFill>
        <p:spPr>
          <a:xfrm>
            <a:off x="5031269" y="3904064"/>
            <a:ext cx="498484" cy="829219"/>
          </a:xfrm>
          <a:prstGeom prst="rect">
            <a:avLst/>
          </a:prstGeom>
          <a:noFill/>
          <a:ln>
            <a:noFill/>
          </a:ln>
        </p:spPr>
      </p:pic>
      <p:pic>
        <p:nvPicPr>
          <p:cNvPr descr="Lobelia cardinalis Transparent" id="748" name="Google Shape;748;g214b17cc123_0_27"/>
          <p:cNvPicPr preferRelativeResize="0"/>
          <p:nvPr/>
        </p:nvPicPr>
        <p:blipFill rotWithShape="1">
          <a:blip r:embed="rId16">
            <a:alphaModFix/>
          </a:blip>
          <a:srcRect b="0" l="0" r="0" t="0"/>
          <a:stretch/>
        </p:blipFill>
        <p:spPr>
          <a:xfrm>
            <a:off x="6137081" y="3688752"/>
            <a:ext cx="498484" cy="829219"/>
          </a:xfrm>
          <a:prstGeom prst="rect">
            <a:avLst/>
          </a:prstGeom>
          <a:noFill/>
          <a:ln>
            <a:noFill/>
          </a:ln>
        </p:spPr>
      </p:pic>
      <p:pic>
        <p:nvPicPr>
          <p:cNvPr descr="Lobelia cardinalis Transparent" id="749" name="Google Shape;749;g214b17cc123_0_27"/>
          <p:cNvPicPr preferRelativeResize="0"/>
          <p:nvPr/>
        </p:nvPicPr>
        <p:blipFill rotWithShape="1">
          <a:blip r:embed="rId16">
            <a:alphaModFix/>
          </a:blip>
          <a:srcRect b="0" l="0" r="0" t="0"/>
          <a:stretch/>
        </p:blipFill>
        <p:spPr>
          <a:xfrm>
            <a:off x="6374806" y="3071564"/>
            <a:ext cx="498484" cy="829219"/>
          </a:xfrm>
          <a:prstGeom prst="rect">
            <a:avLst/>
          </a:prstGeom>
          <a:noFill/>
          <a:ln>
            <a:noFill/>
          </a:ln>
        </p:spPr>
      </p:pic>
      <p:pic>
        <p:nvPicPr>
          <p:cNvPr descr="Liatris ligulistylis Transparent" id="750" name="Google Shape;750;g214b17cc123_0_27"/>
          <p:cNvPicPr preferRelativeResize="0"/>
          <p:nvPr/>
        </p:nvPicPr>
        <p:blipFill rotWithShape="1">
          <a:blip r:embed="rId9">
            <a:alphaModFix/>
          </a:blip>
          <a:srcRect b="0" l="0" r="0" t="0"/>
          <a:stretch/>
        </p:blipFill>
        <p:spPr>
          <a:xfrm>
            <a:off x="2960600" y="2049453"/>
            <a:ext cx="449661" cy="993652"/>
          </a:xfrm>
          <a:prstGeom prst="rect">
            <a:avLst/>
          </a:prstGeom>
          <a:noFill/>
          <a:ln>
            <a:noFill/>
          </a:ln>
        </p:spPr>
      </p:pic>
      <p:pic>
        <p:nvPicPr>
          <p:cNvPr descr="Liatris ligulistylis Transparent" id="751" name="Google Shape;751;g214b17cc123_0_27"/>
          <p:cNvPicPr preferRelativeResize="0"/>
          <p:nvPr/>
        </p:nvPicPr>
        <p:blipFill rotWithShape="1">
          <a:blip r:embed="rId9">
            <a:alphaModFix/>
          </a:blip>
          <a:srcRect b="0" l="0" r="0" t="0"/>
          <a:stretch/>
        </p:blipFill>
        <p:spPr>
          <a:xfrm>
            <a:off x="3561708" y="2453753"/>
            <a:ext cx="449661" cy="993652"/>
          </a:xfrm>
          <a:prstGeom prst="rect">
            <a:avLst/>
          </a:prstGeom>
          <a:noFill/>
          <a:ln>
            <a:noFill/>
          </a:ln>
        </p:spPr>
      </p:pic>
      <p:pic>
        <p:nvPicPr>
          <p:cNvPr descr="Liatris ligulistylis Transparent" id="752" name="Google Shape;752;g214b17cc123_0_27"/>
          <p:cNvPicPr preferRelativeResize="0"/>
          <p:nvPr/>
        </p:nvPicPr>
        <p:blipFill rotWithShape="1">
          <a:blip r:embed="rId9">
            <a:alphaModFix/>
          </a:blip>
          <a:srcRect b="0" l="0" r="0" t="0"/>
          <a:stretch/>
        </p:blipFill>
        <p:spPr>
          <a:xfrm>
            <a:off x="4000963" y="1809601"/>
            <a:ext cx="449661" cy="993652"/>
          </a:xfrm>
          <a:prstGeom prst="rect">
            <a:avLst/>
          </a:prstGeom>
          <a:noFill/>
          <a:ln>
            <a:noFill/>
          </a:ln>
        </p:spPr>
      </p:pic>
      <p:pic>
        <p:nvPicPr>
          <p:cNvPr descr="Liatris ligulistylis Transparent" id="753" name="Google Shape;753;g214b17cc123_0_27"/>
          <p:cNvPicPr preferRelativeResize="0"/>
          <p:nvPr/>
        </p:nvPicPr>
        <p:blipFill rotWithShape="1">
          <a:blip r:embed="rId9">
            <a:alphaModFix/>
          </a:blip>
          <a:srcRect b="0" l="0" r="0" t="0"/>
          <a:stretch/>
        </p:blipFill>
        <p:spPr>
          <a:xfrm>
            <a:off x="4392936" y="2330000"/>
            <a:ext cx="449661" cy="993652"/>
          </a:xfrm>
          <a:prstGeom prst="rect">
            <a:avLst/>
          </a:prstGeom>
          <a:noFill/>
          <a:ln>
            <a:noFill/>
          </a:ln>
        </p:spPr>
      </p:pic>
      <p:pic>
        <p:nvPicPr>
          <p:cNvPr descr="Liatris ligulistylis Transparent" id="754" name="Google Shape;754;g214b17cc123_0_27"/>
          <p:cNvPicPr preferRelativeResize="0"/>
          <p:nvPr/>
        </p:nvPicPr>
        <p:blipFill rotWithShape="1">
          <a:blip r:embed="rId9">
            <a:alphaModFix/>
          </a:blip>
          <a:srcRect b="0" l="0" r="0" t="0"/>
          <a:stretch/>
        </p:blipFill>
        <p:spPr>
          <a:xfrm>
            <a:off x="4890992" y="2670154"/>
            <a:ext cx="449661" cy="993652"/>
          </a:xfrm>
          <a:prstGeom prst="rect">
            <a:avLst/>
          </a:prstGeom>
          <a:noFill/>
          <a:ln>
            <a:noFill/>
          </a:ln>
        </p:spPr>
      </p:pic>
      <p:pic>
        <p:nvPicPr>
          <p:cNvPr descr="Liatris ligulistylis Transparent" id="755" name="Google Shape;755;g214b17cc123_0_27"/>
          <p:cNvPicPr preferRelativeResize="0"/>
          <p:nvPr/>
        </p:nvPicPr>
        <p:blipFill rotWithShape="1">
          <a:blip r:embed="rId9">
            <a:alphaModFix/>
          </a:blip>
          <a:srcRect b="0" l="0" r="0" t="0"/>
          <a:stretch/>
        </p:blipFill>
        <p:spPr>
          <a:xfrm>
            <a:off x="5370076" y="2965128"/>
            <a:ext cx="449661" cy="993652"/>
          </a:xfrm>
          <a:prstGeom prst="rect">
            <a:avLst/>
          </a:prstGeom>
          <a:noFill/>
          <a:ln>
            <a:noFill/>
          </a:ln>
        </p:spPr>
      </p:pic>
      <p:pic>
        <p:nvPicPr>
          <p:cNvPr descr="Liatris ligulistylis Transparent" id="756" name="Google Shape;756;g214b17cc123_0_27"/>
          <p:cNvPicPr preferRelativeResize="0"/>
          <p:nvPr/>
        </p:nvPicPr>
        <p:blipFill rotWithShape="1">
          <a:blip r:embed="rId9">
            <a:alphaModFix/>
          </a:blip>
          <a:srcRect b="0" l="0" r="0" t="0"/>
          <a:stretch/>
        </p:blipFill>
        <p:spPr>
          <a:xfrm>
            <a:off x="5808503" y="2965135"/>
            <a:ext cx="449661" cy="993652"/>
          </a:xfrm>
          <a:prstGeom prst="rect">
            <a:avLst/>
          </a:prstGeom>
          <a:noFill/>
          <a:ln>
            <a:noFill/>
          </a:ln>
        </p:spPr>
      </p:pic>
      <p:pic>
        <p:nvPicPr>
          <p:cNvPr descr="Liatris ligulistylis Transparent" id="757" name="Google Shape;757;g214b17cc123_0_27"/>
          <p:cNvPicPr preferRelativeResize="0"/>
          <p:nvPr/>
        </p:nvPicPr>
        <p:blipFill rotWithShape="1">
          <a:blip r:embed="rId9">
            <a:alphaModFix/>
          </a:blip>
          <a:srcRect b="0" l="0" r="0" t="0"/>
          <a:stretch/>
        </p:blipFill>
        <p:spPr>
          <a:xfrm>
            <a:off x="5238142" y="1979500"/>
            <a:ext cx="449661" cy="993652"/>
          </a:xfrm>
          <a:prstGeom prst="rect">
            <a:avLst/>
          </a:prstGeom>
          <a:noFill/>
          <a:ln>
            <a:noFill/>
          </a:ln>
        </p:spPr>
      </p:pic>
      <p:pic>
        <p:nvPicPr>
          <p:cNvPr descr="Liatris ligulistylis Transparent" id="758" name="Google Shape;758;g214b17cc123_0_27"/>
          <p:cNvPicPr preferRelativeResize="0"/>
          <p:nvPr/>
        </p:nvPicPr>
        <p:blipFill rotWithShape="1">
          <a:blip r:embed="rId9">
            <a:alphaModFix/>
          </a:blip>
          <a:srcRect b="0" l="0" r="0" t="0"/>
          <a:stretch/>
        </p:blipFill>
        <p:spPr>
          <a:xfrm>
            <a:off x="5720419" y="2049449"/>
            <a:ext cx="449661" cy="993652"/>
          </a:xfrm>
          <a:prstGeom prst="rect">
            <a:avLst/>
          </a:prstGeom>
          <a:noFill/>
          <a:ln>
            <a:noFill/>
          </a:ln>
        </p:spPr>
      </p:pic>
      <p:pic>
        <p:nvPicPr>
          <p:cNvPr descr="Liatris ligulistylis Transparent" id="759" name="Google Shape;759;g214b17cc123_0_27"/>
          <p:cNvPicPr preferRelativeResize="0"/>
          <p:nvPr/>
        </p:nvPicPr>
        <p:blipFill rotWithShape="1">
          <a:blip r:embed="rId9">
            <a:alphaModFix/>
          </a:blip>
          <a:srcRect b="0" l="0" r="0" t="0"/>
          <a:stretch/>
        </p:blipFill>
        <p:spPr>
          <a:xfrm>
            <a:off x="6124742" y="1647591"/>
            <a:ext cx="449661" cy="993652"/>
          </a:xfrm>
          <a:prstGeom prst="rect">
            <a:avLst/>
          </a:prstGeom>
          <a:noFill/>
          <a:ln>
            <a:noFill/>
          </a:ln>
        </p:spPr>
      </p:pic>
      <p:pic>
        <p:nvPicPr>
          <p:cNvPr descr="Liatris ligulistylis Transparent" id="760" name="Google Shape;760;g214b17cc123_0_27"/>
          <p:cNvPicPr preferRelativeResize="0"/>
          <p:nvPr/>
        </p:nvPicPr>
        <p:blipFill rotWithShape="1">
          <a:blip r:embed="rId9">
            <a:alphaModFix/>
          </a:blip>
          <a:srcRect b="0" l="0" r="0" t="0"/>
          <a:stretch/>
        </p:blipFill>
        <p:spPr>
          <a:xfrm>
            <a:off x="6618376" y="1894420"/>
            <a:ext cx="449661" cy="993652"/>
          </a:xfrm>
          <a:prstGeom prst="rect">
            <a:avLst/>
          </a:prstGeom>
          <a:noFill/>
          <a:ln>
            <a:noFill/>
          </a:ln>
        </p:spPr>
      </p:pic>
      <p:pic>
        <p:nvPicPr>
          <p:cNvPr descr="Liatris ligulistylis Transparent" id="761" name="Google Shape;761;g214b17cc123_0_27"/>
          <p:cNvPicPr preferRelativeResize="0"/>
          <p:nvPr/>
        </p:nvPicPr>
        <p:blipFill rotWithShape="1">
          <a:blip r:embed="rId9">
            <a:alphaModFix/>
          </a:blip>
          <a:srcRect b="0" l="0" r="0" t="0"/>
          <a:stretch/>
        </p:blipFill>
        <p:spPr>
          <a:xfrm>
            <a:off x="5126248" y="1306530"/>
            <a:ext cx="449661" cy="993652"/>
          </a:xfrm>
          <a:prstGeom prst="rect">
            <a:avLst/>
          </a:prstGeom>
          <a:noFill/>
          <a:ln>
            <a:noFill/>
          </a:ln>
        </p:spPr>
      </p:pic>
      <p:grpSp>
        <p:nvGrpSpPr>
          <p:cNvPr id="762" name="Google Shape;762;g214b17cc123_0_27"/>
          <p:cNvGrpSpPr/>
          <p:nvPr/>
        </p:nvGrpSpPr>
        <p:grpSpPr>
          <a:xfrm>
            <a:off x="1352281" y="621248"/>
            <a:ext cx="6402236" cy="415399"/>
            <a:chOff x="2632050" y="956612"/>
            <a:chExt cx="3879908" cy="319513"/>
          </a:xfrm>
        </p:grpSpPr>
        <p:cxnSp>
          <p:nvCxnSpPr>
            <p:cNvPr id="763" name="Google Shape;763;g214b17cc123_0_27"/>
            <p:cNvCxnSpPr/>
            <p:nvPr/>
          </p:nvCxnSpPr>
          <p:spPr>
            <a:xfrm>
              <a:off x="2632058" y="1232323"/>
              <a:ext cx="3879900" cy="0"/>
            </a:xfrm>
            <a:prstGeom prst="straightConnector1">
              <a:avLst/>
            </a:prstGeom>
            <a:noFill/>
            <a:ln cap="flat" cmpd="sng" w="9525">
              <a:solidFill>
                <a:schemeClr val="dk2"/>
              </a:solidFill>
              <a:prstDash val="solid"/>
              <a:round/>
              <a:headEnd len="med" w="med" type="none"/>
              <a:tailEnd len="med" w="med" type="none"/>
            </a:ln>
          </p:spPr>
        </p:cxnSp>
        <p:sp>
          <p:nvSpPr>
            <p:cNvPr id="764" name="Google Shape;764;g214b17cc123_0_27"/>
            <p:cNvSpPr txBox="1"/>
            <p:nvPr/>
          </p:nvSpPr>
          <p:spPr>
            <a:xfrm>
              <a:off x="4397550" y="956612"/>
              <a:ext cx="348900" cy="26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Calibri"/>
                  <a:ea typeface="Calibri"/>
                  <a:cs typeface="Calibri"/>
                  <a:sym typeface="Calibri"/>
                </a:rPr>
                <a:t>15ft</a:t>
              </a:r>
              <a:endParaRPr sz="1000">
                <a:latin typeface="Calibri"/>
                <a:ea typeface="Calibri"/>
                <a:cs typeface="Calibri"/>
                <a:sym typeface="Calibri"/>
              </a:endParaRPr>
            </a:p>
          </p:txBody>
        </p:sp>
        <p:cxnSp>
          <p:nvCxnSpPr>
            <p:cNvPr id="765" name="Google Shape;765;g214b17cc123_0_27"/>
            <p:cNvCxnSpPr/>
            <p:nvPr/>
          </p:nvCxnSpPr>
          <p:spPr>
            <a:xfrm>
              <a:off x="2632050" y="1188525"/>
              <a:ext cx="0" cy="87600"/>
            </a:xfrm>
            <a:prstGeom prst="straightConnector1">
              <a:avLst/>
            </a:prstGeom>
            <a:noFill/>
            <a:ln cap="flat" cmpd="sng" w="9525">
              <a:solidFill>
                <a:schemeClr val="dk2"/>
              </a:solidFill>
              <a:prstDash val="solid"/>
              <a:round/>
              <a:headEnd len="med" w="med" type="none"/>
              <a:tailEnd len="med" w="med" type="none"/>
            </a:ln>
          </p:spPr>
        </p:cxnSp>
        <p:cxnSp>
          <p:nvCxnSpPr>
            <p:cNvPr id="766" name="Google Shape;766;g214b17cc123_0_27"/>
            <p:cNvCxnSpPr/>
            <p:nvPr/>
          </p:nvCxnSpPr>
          <p:spPr>
            <a:xfrm>
              <a:off x="6511950" y="1188525"/>
              <a:ext cx="0" cy="87600"/>
            </a:xfrm>
            <a:prstGeom prst="straightConnector1">
              <a:avLst/>
            </a:prstGeom>
            <a:noFill/>
            <a:ln cap="flat" cmpd="sng" w="9525">
              <a:solidFill>
                <a:schemeClr val="dk2"/>
              </a:solidFill>
              <a:prstDash val="solid"/>
              <a:round/>
              <a:headEnd len="med" w="med" type="none"/>
              <a:tailEnd len="med" w="med" type="none"/>
            </a:ln>
          </p:spPr>
        </p:cxnSp>
      </p:grpSp>
      <p:sp>
        <p:nvSpPr>
          <p:cNvPr id="767" name="Google Shape;767;g214b17cc123_0_27"/>
          <p:cNvSpPr txBox="1"/>
          <p:nvPr/>
        </p:nvSpPr>
        <p:spPr>
          <a:xfrm>
            <a:off x="331675" y="4771163"/>
            <a:ext cx="1032600" cy="606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1100">
                <a:latin typeface="Calibri"/>
                <a:ea typeface="Calibri"/>
                <a:cs typeface="Calibri"/>
                <a:sym typeface="Calibri"/>
              </a:rPr>
              <a:t>Shorter plants near borders or front of garden</a:t>
            </a:r>
            <a:endParaRPr b="1" sz="1100">
              <a:latin typeface="Calibri"/>
              <a:ea typeface="Calibri"/>
              <a:cs typeface="Calibri"/>
              <a:sym typeface="Calibri"/>
            </a:endParaRPr>
          </a:p>
        </p:txBody>
      </p:sp>
      <p:sp>
        <p:nvSpPr>
          <p:cNvPr id="768" name="Google Shape;768;g214b17cc123_0_27"/>
          <p:cNvSpPr txBox="1"/>
          <p:nvPr/>
        </p:nvSpPr>
        <p:spPr>
          <a:xfrm>
            <a:off x="8030500" y="4710950"/>
            <a:ext cx="1032600" cy="606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1100">
                <a:latin typeface="Calibri"/>
                <a:ea typeface="Calibri"/>
                <a:cs typeface="Calibri"/>
                <a:sym typeface="Calibri"/>
              </a:rPr>
              <a:t>Taller plants near middle or back of garden</a:t>
            </a:r>
            <a:endParaRPr b="1" sz="1100">
              <a:latin typeface="Calibri"/>
              <a:ea typeface="Calibri"/>
              <a:cs typeface="Calibri"/>
              <a:sym typeface="Calibri"/>
            </a:endParaRPr>
          </a:p>
        </p:txBody>
      </p:sp>
      <p:cxnSp>
        <p:nvCxnSpPr>
          <p:cNvPr id="769" name="Google Shape;769;g214b17cc123_0_27"/>
          <p:cNvCxnSpPr/>
          <p:nvPr/>
        </p:nvCxnSpPr>
        <p:spPr>
          <a:xfrm rot="10800000">
            <a:off x="8350175" y="5353050"/>
            <a:ext cx="466800" cy="0"/>
          </a:xfrm>
          <a:prstGeom prst="straightConnector1">
            <a:avLst/>
          </a:prstGeom>
          <a:noFill/>
          <a:ln cap="flat" cmpd="sng" w="19050">
            <a:solidFill>
              <a:schemeClr val="dk1"/>
            </a:solidFill>
            <a:prstDash val="solid"/>
            <a:round/>
            <a:headEnd len="med" w="med" type="none"/>
            <a:tailEnd len="med" w="med" type="triangle"/>
          </a:ln>
        </p:spPr>
      </p:cxnSp>
      <p:cxnSp>
        <p:nvCxnSpPr>
          <p:cNvPr id="770" name="Google Shape;770;g214b17cc123_0_27"/>
          <p:cNvCxnSpPr/>
          <p:nvPr/>
        </p:nvCxnSpPr>
        <p:spPr>
          <a:xfrm>
            <a:off x="630013" y="5412576"/>
            <a:ext cx="435900" cy="900"/>
          </a:xfrm>
          <a:prstGeom prst="straightConnector1">
            <a:avLst/>
          </a:prstGeom>
          <a:noFill/>
          <a:ln cap="flat" cmpd="sng" w="19050">
            <a:solidFill>
              <a:schemeClr val="dk1"/>
            </a:solidFill>
            <a:prstDash val="solid"/>
            <a:round/>
            <a:headEnd len="med" w="med" type="none"/>
            <a:tailEnd len="med" w="med" type="triangle"/>
          </a:ln>
        </p:spPr>
      </p:cxnSp>
      <p:sp>
        <p:nvSpPr>
          <p:cNvPr id="771" name="Google Shape;771;g214b17cc123_0_27"/>
          <p:cNvSpPr txBox="1"/>
          <p:nvPr/>
        </p:nvSpPr>
        <p:spPr>
          <a:xfrm>
            <a:off x="344725" y="2874300"/>
            <a:ext cx="13638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1100">
                <a:latin typeface="Calibri"/>
                <a:ea typeface="Calibri"/>
                <a:cs typeface="Calibri"/>
                <a:sym typeface="Calibri"/>
              </a:rPr>
              <a:t>Grasses and Sedges to mix throughout garden:</a:t>
            </a:r>
            <a:endParaRPr b="1" sz="1100">
              <a:latin typeface="Calibri"/>
              <a:ea typeface="Calibri"/>
              <a:cs typeface="Calibri"/>
              <a:sym typeface="Calibri"/>
            </a:endParaRPr>
          </a:p>
        </p:txBody>
      </p:sp>
      <p:sp>
        <p:nvSpPr>
          <p:cNvPr id="772" name="Google Shape;772;g214b17cc123_0_27"/>
          <p:cNvSpPr txBox="1"/>
          <p:nvPr>
            <p:ph type="ctrTitle"/>
          </p:nvPr>
        </p:nvSpPr>
        <p:spPr>
          <a:xfrm>
            <a:off x="0" y="0"/>
            <a:ext cx="1032600" cy="285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250">
                <a:solidFill>
                  <a:schemeClr val="lt1"/>
                </a:solidFill>
              </a:rPr>
              <a:t>Garden Examples</a:t>
            </a:r>
            <a:endParaRPr sz="25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g2628a8c5124_0_21"/>
          <p:cNvPicPr preferRelativeResize="0"/>
          <p:nvPr/>
        </p:nvPicPr>
        <p:blipFill rotWithShape="1">
          <a:blip r:embed="rId3">
            <a:alphaModFix/>
          </a:blip>
          <a:srcRect b="0" l="45598" r="0" t="0"/>
          <a:stretch/>
        </p:blipFill>
        <p:spPr>
          <a:xfrm rot="5400000">
            <a:off x="3567287" y="-2808587"/>
            <a:ext cx="1616875" cy="7476150"/>
          </a:xfrm>
          <a:prstGeom prst="rect">
            <a:avLst/>
          </a:prstGeom>
          <a:noFill/>
          <a:ln>
            <a:noFill/>
          </a:ln>
        </p:spPr>
      </p:pic>
      <p:sp>
        <p:nvSpPr>
          <p:cNvPr id="778" name="Google Shape;778;g2628a8c5124_0_21"/>
          <p:cNvSpPr txBox="1"/>
          <p:nvPr>
            <p:ph type="title"/>
          </p:nvPr>
        </p:nvSpPr>
        <p:spPr>
          <a:xfrm>
            <a:off x="927150" y="75950"/>
            <a:ext cx="7289700" cy="63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b="1" lang="en-US" sz="3160"/>
              <a:t>Example: </a:t>
            </a:r>
            <a:r>
              <a:rPr lang="en-US" sz="3160"/>
              <a:t>Front Yard Shady Garden</a:t>
            </a:r>
            <a:endParaRPr sz="3160"/>
          </a:p>
        </p:txBody>
      </p:sp>
      <p:pic>
        <p:nvPicPr>
          <p:cNvPr id="779" name="Google Shape;779;g2628a8c5124_0_21"/>
          <p:cNvPicPr preferRelativeResize="0"/>
          <p:nvPr/>
        </p:nvPicPr>
        <p:blipFill>
          <a:blip r:embed="rId4">
            <a:alphaModFix/>
          </a:blip>
          <a:stretch>
            <a:fillRect/>
          </a:stretch>
        </p:blipFill>
        <p:spPr>
          <a:xfrm rot="5400000">
            <a:off x="1142338" y="4276013"/>
            <a:ext cx="980750" cy="3265425"/>
          </a:xfrm>
          <a:prstGeom prst="rect">
            <a:avLst/>
          </a:prstGeom>
          <a:noFill/>
          <a:ln>
            <a:noFill/>
          </a:ln>
        </p:spPr>
      </p:pic>
      <p:pic>
        <p:nvPicPr>
          <p:cNvPr id="780" name="Google Shape;780;g2628a8c5124_0_21"/>
          <p:cNvPicPr preferRelativeResize="0"/>
          <p:nvPr/>
        </p:nvPicPr>
        <p:blipFill>
          <a:blip r:embed="rId4">
            <a:alphaModFix/>
          </a:blip>
          <a:stretch>
            <a:fillRect/>
          </a:stretch>
        </p:blipFill>
        <p:spPr>
          <a:xfrm rot="5400000">
            <a:off x="4263513" y="4276013"/>
            <a:ext cx="980750" cy="3265425"/>
          </a:xfrm>
          <a:prstGeom prst="rect">
            <a:avLst/>
          </a:prstGeom>
          <a:noFill/>
          <a:ln>
            <a:noFill/>
          </a:ln>
        </p:spPr>
      </p:pic>
      <p:pic>
        <p:nvPicPr>
          <p:cNvPr id="781" name="Google Shape;781;g2628a8c5124_0_21"/>
          <p:cNvPicPr preferRelativeResize="0"/>
          <p:nvPr/>
        </p:nvPicPr>
        <p:blipFill>
          <a:blip r:embed="rId4">
            <a:alphaModFix/>
          </a:blip>
          <a:stretch>
            <a:fillRect/>
          </a:stretch>
        </p:blipFill>
        <p:spPr>
          <a:xfrm>
            <a:off x="3896766" y="3305825"/>
            <a:ext cx="957902" cy="2219085"/>
          </a:xfrm>
          <a:prstGeom prst="rect">
            <a:avLst/>
          </a:prstGeom>
          <a:noFill/>
          <a:ln>
            <a:noFill/>
          </a:ln>
        </p:spPr>
      </p:pic>
      <p:pic>
        <p:nvPicPr>
          <p:cNvPr id="782" name="Google Shape;782;g2628a8c5124_0_21"/>
          <p:cNvPicPr preferRelativeResize="0"/>
          <p:nvPr/>
        </p:nvPicPr>
        <p:blipFill>
          <a:blip r:embed="rId4">
            <a:alphaModFix/>
          </a:blip>
          <a:stretch>
            <a:fillRect/>
          </a:stretch>
        </p:blipFill>
        <p:spPr>
          <a:xfrm>
            <a:off x="3896766" y="1588700"/>
            <a:ext cx="957902" cy="2219085"/>
          </a:xfrm>
          <a:prstGeom prst="rect">
            <a:avLst/>
          </a:prstGeom>
          <a:noFill/>
          <a:ln>
            <a:noFill/>
          </a:ln>
        </p:spPr>
      </p:pic>
      <p:pic>
        <p:nvPicPr>
          <p:cNvPr id="783" name="Google Shape;783;g2628a8c5124_0_21"/>
          <p:cNvPicPr preferRelativeResize="0"/>
          <p:nvPr/>
        </p:nvPicPr>
        <p:blipFill>
          <a:blip r:embed="rId4">
            <a:alphaModFix/>
          </a:blip>
          <a:stretch>
            <a:fillRect/>
          </a:stretch>
        </p:blipFill>
        <p:spPr>
          <a:xfrm rot="5400000">
            <a:off x="7020913" y="4276013"/>
            <a:ext cx="980750" cy="3265425"/>
          </a:xfrm>
          <a:prstGeom prst="rect">
            <a:avLst/>
          </a:prstGeom>
          <a:noFill/>
          <a:ln>
            <a:noFill/>
          </a:ln>
        </p:spPr>
      </p:pic>
      <p:pic>
        <p:nvPicPr>
          <p:cNvPr id="784" name="Google Shape;784;g2628a8c5124_0_21"/>
          <p:cNvPicPr preferRelativeResize="0"/>
          <p:nvPr/>
        </p:nvPicPr>
        <p:blipFill>
          <a:blip r:embed="rId5">
            <a:alphaModFix/>
          </a:blip>
          <a:stretch>
            <a:fillRect/>
          </a:stretch>
        </p:blipFill>
        <p:spPr>
          <a:xfrm>
            <a:off x="208223" y="1362081"/>
            <a:ext cx="3398175" cy="3509293"/>
          </a:xfrm>
          <a:prstGeom prst="rect">
            <a:avLst/>
          </a:prstGeom>
          <a:noFill/>
          <a:ln>
            <a:noFill/>
          </a:ln>
        </p:spPr>
      </p:pic>
      <p:pic>
        <p:nvPicPr>
          <p:cNvPr id="785" name="Google Shape;785;g2628a8c5124_0_21"/>
          <p:cNvPicPr preferRelativeResize="0"/>
          <p:nvPr/>
        </p:nvPicPr>
        <p:blipFill>
          <a:blip r:embed="rId5">
            <a:alphaModFix/>
          </a:blip>
          <a:stretch>
            <a:fillRect/>
          </a:stretch>
        </p:blipFill>
        <p:spPr>
          <a:xfrm>
            <a:off x="5462650" y="1362075"/>
            <a:ext cx="3398175" cy="3509299"/>
          </a:xfrm>
          <a:prstGeom prst="rect">
            <a:avLst/>
          </a:prstGeom>
          <a:noFill/>
          <a:ln>
            <a:noFill/>
          </a:ln>
        </p:spPr>
      </p:pic>
      <p:cxnSp>
        <p:nvCxnSpPr>
          <p:cNvPr id="786" name="Google Shape;786;g2628a8c5124_0_21"/>
          <p:cNvCxnSpPr/>
          <p:nvPr/>
        </p:nvCxnSpPr>
        <p:spPr>
          <a:xfrm flipH="1" rot="10800000">
            <a:off x="1331400" y="3313675"/>
            <a:ext cx="2610300" cy="2144400"/>
          </a:xfrm>
          <a:prstGeom prst="curvedConnector3">
            <a:avLst>
              <a:gd fmla="val 26772" name="adj1"/>
            </a:avLst>
          </a:prstGeom>
          <a:noFill/>
          <a:ln cap="flat" cmpd="sng" w="28575">
            <a:solidFill>
              <a:schemeClr val="dk1"/>
            </a:solidFill>
            <a:prstDash val="solid"/>
            <a:round/>
            <a:headEnd len="med" w="med" type="none"/>
            <a:tailEnd len="med" w="med" type="none"/>
          </a:ln>
        </p:spPr>
      </p:cxnSp>
      <p:cxnSp>
        <p:nvCxnSpPr>
          <p:cNvPr id="787" name="Google Shape;787;g2628a8c5124_0_21"/>
          <p:cNvCxnSpPr/>
          <p:nvPr/>
        </p:nvCxnSpPr>
        <p:spPr>
          <a:xfrm rot="10800000">
            <a:off x="4799750" y="3313675"/>
            <a:ext cx="2610300" cy="2144400"/>
          </a:xfrm>
          <a:prstGeom prst="curvedConnector3">
            <a:avLst>
              <a:gd fmla="val 26772" name="adj1"/>
            </a:avLst>
          </a:prstGeom>
          <a:noFill/>
          <a:ln cap="flat" cmpd="sng" w="28575">
            <a:solidFill>
              <a:schemeClr val="dk1"/>
            </a:solidFill>
            <a:prstDash val="solid"/>
            <a:round/>
            <a:headEnd len="med" w="med" type="none"/>
            <a:tailEnd len="med" w="med" type="none"/>
          </a:ln>
        </p:spPr>
      </p:cxnSp>
      <p:pic>
        <p:nvPicPr>
          <p:cNvPr descr="Polemonium reptans Transparent" id="788" name="Google Shape;788;g2628a8c5124_0_21"/>
          <p:cNvPicPr preferRelativeResize="0"/>
          <p:nvPr/>
        </p:nvPicPr>
        <p:blipFill rotWithShape="1">
          <a:blip r:embed="rId6">
            <a:alphaModFix/>
          </a:blip>
          <a:srcRect b="0" l="0" r="0" t="0"/>
          <a:stretch/>
        </p:blipFill>
        <p:spPr>
          <a:xfrm>
            <a:off x="3867066" y="6232966"/>
            <a:ext cx="342529" cy="289138"/>
          </a:xfrm>
          <a:prstGeom prst="rect">
            <a:avLst/>
          </a:prstGeom>
          <a:noFill/>
          <a:ln>
            <a:noFill/>
          </a:ln>
        </p:spPr>
      </p:pic>
      <p:sp>
        <p:nvSpPr>
          <p:cNvPr id="789" name="Google Shape;789;g2628a8c5124_0_21"/>
          <p:cNvSpPr txBox="1"/>
          <p:nvPr/>
        </p:nvSpPr>
        <p:spPr>
          <a:xfrm>
            <a:off x="3761709" y="6510113"/>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Jacob’s Ladder</a:t>
            </a:r>
            <a:endParaRPr>
              <a:solidFill>
                <a:schemeClr val="dk1"/>
              </a:solidFill>
            </a:endParaRPr>
          </a:p>
        </p:txBody>
      </p:sp>
      <p:pic>
        <p:nvPicPr>
          <p:cNvPr descr="Phlox divaricata Transparent" id="790" name="Google Shape;790;g2628a8c5124_0_21"/>
          <p:cNvPicPr preferRelativeResize="0"/>
          <p:nvPr/>
        </p:nvPicPr>
        <p:blipFill rotWithShape="1">
          <a:blip r:embed="rId8">
            <a:alphaModFix/>
          </a:blip>
          <a:srcRect b="0" l="0" r="0" t="0"/>
          <a:stretch/>
        </p:blipFill>
        <p:spPr>
          <a:xfrm>
            <a:off x="4482300" y="6178763"/>
            <a:ext cx="315487" cy="378446"/>
          </a:xfrm>
          <a:prstGeom prst="rect">
            <a:avLst/>
          </a:prstGeom>
          <a:noFill/>
          <a:ln>
            <a:noFill/>
          </a:ln>
        </p:spPr>
      </p:pic>
      <p:sp>
        <p:nvSpPr>
          <p:cNvPr id="791" name="Google Shape;791;g2628a8c5124_0_21"/>
          <p:cNvSpPr txBox="1"/>
          <p:nvPr/>
        </p:nvSpPr>
        <p:spPr>
          <a:xfrm>
            <a:off x="4351748" y="6543500"/>
            <a:ext cx="576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
                  <a:extLst>
                    <a:ext uri="{A12FA001-AC4F-418D-AE19-62706E023703}">
                      <ahyp:hlinkClr val="tx"/>
                    </a:ext>
                  </a:extLst>
                </a:hlinkClick>
              </a:rPr>
              <a:t>Wild Blue Phlox</a:t>
            </a:r>
            <a:endParaRPr>
              <a:solidFill>
                <a:schemeClr val="dk1"/>
              </a:solidFill>
            </a:endParaRPr>
          </a:p>
        </p:txBody>
      </p:sp>
      <p:pic>
        <p:nvPicPr>
          <p:cNvPr descr="Carex eburnea seeds Transparent" id="792" name="Google Shape;792;g2628a8c5124_0_21"/>
          <p:cNvPicPr preferRelativeResize="0"/>
          <p:nvPr/>
        </p:nvPicPr>
        <p:blipFill rotWithShape="1">
          <a:blip r:embed="rId10">
            <a:alphaModFix/>
          </a:blip>
          <a:srcRect b="0" l="0" r="0" t="0"/>
          <a:stretch/>
        </p:blipFill>
        <p:spPr>
          <a:xfrm>
            <a:off x="1611095" y="6294082"/>
            <a:ext cx="209517" cy="196195"/>
          </a:xfrm>
          <a:prstGeom prst="rect">
            <a:avLst/>
          </a:prstGeom>
          <a:noFill/>
          <a:ln>
            <a:noFill/>
          </a:ln>
        </p:spPr>
      </p:pic>
      <p:sp>
        <p:nvSpPr>
          <p:cNvPr id="793" name="Google Shape;793;g2628a8c5124_0_21"/>
          <p:cNvSpPr txBox="1"/>
          <p:nvPr/>
        </p:nvSpPr>
        <p:spPr>
          <a:xfrm>
            <a:off x="1506332" y="6507000"/>
            <a:ext cx="422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Ivory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
                  <a:extLst>
                    <a:ext uri="{A12FA001-AC4F-418D-AE19-62706E023703}">
                      <ahyp:hlinkClr val="tx"/>
                    </a:ext>
                  </a:extLst>
                </a:hlinkClick>
              </a:rPr>
              <a:t>Sedge</a:t>
            </a:r>
            <a:endParaRPr>
              <a:solidFill>
                <a:schemeClr val="dk1"/>
              </a:solidFill>
            </a:endParaRPr>
          </a:p>
        </p:txBody>
      </p:sp>
      <p:pic>
        <p:nvPicPr>
          <p:cNvPr descr="Lobelia cardinalis Transparent" id="794" name="Google Shape;794;g2628a8c5124_0_21"/>
          <p:cNvPicPr preferRelativeResize="0"/>
          <p:nvPr/>
        </p:nvPicPr>
        <p:blipFill rotWithShape="1">
          <a:blip r:embed="rId13">
            <a:alphaModFix/>
          </a:blip>
          <a:srcRect b="0" l="0" r="0" t="0"/>
          <a:stretch/>
        </p:blipFill>
        <p:spPr>
          <a:xfrm>
            <a:off x="6760156" y="5715377"/>
            <a:ext cx="498484" cy="829219"/>
          </a:xfrm>
          <a:prstGeom prst="rect">
            <a:avLst/>
          </a:prstGeom>
          <a:noFill/>
          <a:ln>
            <a:noFill/>
          </a:ln>
        </p:spPr>
      </p:pic>
      <p:sp>
        <p:nvSpPr>
          <p:cNvPr id="795" name="Google Shape;795;g2628a8c5124_0_21"/>
          <p:cNvSpPr txBox="1"/>
          <p:nvPr/>
        </p:nvSpPr>
        <p:spPr>
          <a:xfrm>
            <a:off x="6632558" y="6543496"/>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
                  <a:extLst>
                    <a:ext uri="{A12FA001-AC4F-418D-AE19-62706E023703}">
                      <ahyp:hlinkClr val="tx"/>
                    </a:ext>
                  </a:extLst>
                </a:hlinkClick>
              </a:rPr>
              <a:t>Cardinal Flower</a:t>
            </a:r>
            <a:endParaRPr>
              <a:solidFill>
                <a:schemeClr val="dk1"/>
              </a:solidFill>
            </a:endParaRPr>
          </a:p>
        </p:txBody>
      </p:sp>
      <p:pic>
        <p:nvPicPr>
          <p:cNvPr descr="Carex radiata 2 Transparent" id="796" name="Google Shape;796;g2628a8c5124_0_21"/>
          <p:cNvPicPr preferRelativeResize="0"/>
          <p:nvPr/>
        </p:nvPicPr>
        <p:blipFill rotWithShape="1">
          <a:blip r:embed="rId15">
            <a:alphaModFix/>
          </a:blip>
          <a:srcRect b="0" l="0" r="0" t="0"/>
          <a:stretch/>
        </p:blipFill>
        <p:spPr>
          <a:xfrm>
            <a:off x="2095161" y="6178786"/>
            <a:ext cx="373013" cy="328202"/>
          </a:xfrm>
          <a:prstGeom prst="rect">
            <a:avLst/>
          </a:prstGeom>
          <a:noFill/>
          <a:ln>
            <a:noFill/>
          </a:ln>
        </p:spPr>
      </p:pic>
      <p:sp>
        <p:nvSpPr>
          <p:cNvPr id="797" name="Google Shape;797;g2628a8c5124_0_21"/>
          <p:cNvSpPr txBox="1"/>
          <p:nvPr/>
        </p:nvSpPr>
        <p:spPr>
          <a:xfrm>
            <a:off x="2070737" y="6507000"/>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
                  <a:extLst>
                    <a:ext uri="{A12FA001-AC4F-418D-AE19-62706E023703}">
                      <ahyp:hlinkClr val="tx"/>
                    </a:ext>
                  </a:extLst>
                </a:hlinkClick>
              </a:rPr>
              <a:t>Star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Sedge</a:t>
            </a:r>
            <a:endParaRPr>
              <a:solidFill>
                <a:schemeClr val="dk1"/>
              </a:solidFill>
            </a:endParaRPr>
          </a:p>
        </p:txBody>
      </p:sp>
      <p:pic>
        <p:nvPicPr>
          <p:cNvPr descr="Campanula rotundifolia Transparent" id="798" name="Google Shape;798;g2628a8c5124_0_21"/>
          <p:cNvPicPr preferRelativeResize="0"/>
          <p:nvPr/>
        </p:nvPicPr>
        <p:blipFill rotWithShape="1">
          <a:blip r:embed="rId18">
            <a:alphaModFix/>
          </a:blip>
          <a:srcRect b="0" l="0" r="0" t="0"/>
          <a:stretch/>
        </p:blipFill>
        <p:spPr>
          <a:xfrm>
            <a:off x="3323444" y="6232966"/>
            <a:ext cx="244639" cy="297926"/>
          </a:xfrm>
          <a:prstGeom prst="rect">
            <a:avLst/>
          </a:prstGeom>
          <a:noFill/>
          <a:ln>
            <a:noFill/>
          </a:ln>
        </p:spPr>
      </p:pic>
      <p:sp>
        <p:nvSpPr>
          <p:cNvPr id="799" name="Google Shape;799;g2628a8c5124_0_21"/>
          <p:cNvSpPr txBox="1"/>
          <p:nvPr/>
        </p:nvSpPr>
        <p:spPr>
          <a:xfrm>
            <a:off x="3099722" y="6521191"/>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Harebell</a:t>
            </a:r>
            <a:endParaRPr>
              <a:solidFill>
                <a:schemeClr val="dk1"/>
              </a:solidFill>
            </a:endParaRPr>
          </a:p>
        </p:txBody>
      </p:sp>
      <p:sp>
        <p:nvSpPr>
          <p:cNvPr id="800" name="Google Shape;800;g2628a8c5124_0_21"/>
          <p:cNvSpPr txBox="1"/>
          <p:nvPr/>
        </p:nvSpPr>
        <p:spPr>
          <a:xfrm>
            <a:off x="5053984" y="654349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0">
                  <a:extLst>
                    <a:ext uri="{A12FA001-AC4F-418D-AE19-62706E023703}">
                      <ahyp:hlinkClr val="tx"/>
                    </a:ext>
                  </a:extLst>
                </a:hlinkClick>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801" name="Google Shape;801;g2628a8c5124_0_21"/>
          <p:cNvPicPr preferRelativeResize="0"/>
          <p:nvPr/>
        </p:nvPicPr>
        <p:blipFill rotWithShape="1">
          <a:blip r:embed="rId21">
            <a:alphaModFix/>
          </a:blip>
          <a:srcRect b="0" l="0" r="0" t="0"/>
          <a:stretch/>
        </p:blipFill>
        <p:spPr>
          <a:xfrm>
            <a:off x="5173698" y="6131191"/>
            <a:ext cx="541354" cy="420246"/>
          </a:xfrm>
          <a:prstGeom prst="rect">
            <a:avLst/>
          </a:prstGeom>
          <a:noFill/>
          <a:ln>
            <a:noFill/>
          </a:ln>
        </p:spPr>
      </p:pic>
      <p:pic>
        <p:nvPicPr>
          <p:cNvPr descr="Pedicularis canadensis Transparent" id="802" name="Google Shape;802;g2628a8c5124_0_21"/>
          <p:cNvPicPr preferRelativeResize="0"/>
          <p:nvPr/>
        </p:nvPicPr>
        <p:blipFill rotWithShape="1">
          <a:blip r:embed="rId22">
            <a:alphaModFix/>
          </a:blip>
          <a:srcRect b="0" l="0" r="0" t="0"/>
          <a:stretch/>
        </p:blipFill>
        <p:spPr>
          <a:xfrm>
            <a:off x="2706288" y="6232052"/>
            <a:ext cx="270072" cy="287027"/>
          </a:xfrm>
          <a:prstGeom prst="rect">
            <a:avLst/>
          </a:prstGeom>
          <a:noFill/>
          <a:ln>
            <a:noFill/>
          </a:ln>
        </p:spPr>
      </p:pic>
      <p:sp>
        <p:nvSpPr>
          <p:cNvPr id="803" name="Google Shape;803;g2628a8c5124_0_21"/>
          <p:cNvSpPr txBox="1"/>
          <p:nvPr/>
        </p:nvSpPr>
        <p:spPr>
          <a:xfrm>
            <a:off x="2514322" y="650699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3">
                  <a:extLst>
                    <a:ext uri="{A12FA001-AC4F-418D-AE19-62706E023703}">
                      <ahyp:hlinkClr val="tx"/>
                    </a:ext>
                  </a:extLst>
                </a:hlinkClick>
              </a:rPr>
              <a:t>Wood Betony</a:t>
            </a:r>
            <a:endParaRPr>
              <a:solidFill>
                <a:schemeClr val="dk1"/>
              </a:solidFill>
            </a:endParaRPr>
          </a:p>
        </p:txBody>
      </p:sp>
      <p:sp>
        <p:nvSpPr>
          <p:cNvPr id="804" name="Google Shape;804;g2628a8c5124_0_21"/>
          <p:cNvSpPr txBox="1"/>
          <p:nvPr/>
        </p:nvSpPr>
        <p:spPr>
          <a:xfrm>
            <a:off x="5855125" y="6528206"/>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4">
                  <a:extLst>
                    <a:ext uri="{A12FA001-AC4F-418D-AE19-62706E023703}">
                      <ahyp:hlinkClr val="tx"/>
                    </a:ext>
                  </a:extLst>
                </a:hlinkClick>
              </a:rPr>
              <a:t>Orange Coneflower</a:t>
            </a:r>
            <a:endParaRPr b="0" i="0" sz="1800" u="none" cap="none" strike="noStrike">
              <a:solidFill>
                <a:schemeClr val="dk1"/>
              </a:solidFill>
              <a:latin typeface="Arial"/>
              <a:ea typeface="Arial"/>
              <a:cs typeface="Arial"/>
              <a:sym typeface="Arial"/>
            </a:endParaRPr>
          </a:p>
        </p:txBody>
      </p:sp>
      <p:pic>
        <p:nvPicPr>
          <p:cNvPr descr="Rudbeckia fulgida Transparent" id="805" name="Google Shape;805;g2628a8c5124_0_21"/>
          <p:cNvPicPr preferRelativeResize="0"/>
          <p:nvPr/>
        </p:nvPicPr>
        <p:blipFill rotWithShape="1">
          <a:blip r:embed="rId25">
            <a:alphaModFix/>
          </a:blip>
          <a:srcRect b="0" l="0" r="0" t="0"/>
          <a:stretch/>
        </p:blipFill>
        <p:spPr>
          <a:xfrm>
            <a:off x="5993200" y="5985765"/>
            <a:ext cx="468689" cy="558309"/>
          </a:xfrm>
          <a:prstGeom prst="rect">
            <a:avLst/>
          </a:prstGeom>
          <a:noFill/>
          <a:ln>
            <a:noFill/>
          </a:ln>
        </p:spPr>
      </p:pic>
      <p:pic>
        <p:nvPicPr>
          <p:cNvPr descr="Carex eburnea seeds Transparent" id="806" name="Google Shape;806;g2628a8c5124_0_21"/>
          <p:cNvPicPr preferRelativeResize="0"/>
          <p:nvPr/>
        </p:nvPicPr>
        <p:blipFill rotWithShape="1">
          <a:blip r:embed="rId10">
            <a:alphaModFix/>
          </a:blip>
          <a:srcRect b="0" l="0" r="0" t="0"/>
          <a:stretch/>
        </p:blipFill>
        <p:spPr>
          <a:xfrm>
            <a:off x="3685045" y="5191057"/>
            <a:ext cx="209517" cy="196195"/>
          </a:xfrm>
          <a:prstGeom prst="rect">
            <a:avLst/>
          </a:prstGeom>
          <a:noFill/>
          <a:ln>
            <a:noFill/>
          </a:ln>
        </p:spPr>
      </p:pic>
      <p:pic>
        <p:nvPicPr>
          <p:cNvPr descr="Carex eburnea seeds Transparent" id="807" name="Google Shape;807;g2628a8c5124_0_21"/>
          <p:cNvPicPr preferRelativeResize="0"/>
          <p:nvPr/>
        </p:nvPicPr>
        <p:blipFill rotWithShape="1">
          <a:blip r:embed="rId10">
            <a:alphaModFix/>
          </a:blip>
          <a:srcRect b="0" l="0" r="0" t="0"/>
          <a:stretch/>
        </p:blipFill>
        <p:spPr>
          <a:xfrm>
            <a:off x="3179120" y="5191057"/>
            <a:ext cx="209517" cy="196195"/>
          </a:xfrm>
          <a:prstGeom prst="rect">
            <a:avLst/>
          </a:prstGeom>
          <a:noFill/>
          <a:ln>
            <a:noFill/>
          </a:ln>
        </p:spPr>
      </p:pic>
      <p:pic>
        <p:nvPicPr>
          <p:cNvPr descr="Carex eburnea seeds Transparent" id="808" name="Google Shape;808;g2628a8c5124_0_21"/>
          <p:cNvPicPr preferRelativeResize="0"/>
          <p:nvPr/>
        </p:nvPicPr>
        <p:blipFill rotWithShape="1">
          <a:blip r:embed="rId10">
            <a:alphaModFix/>
          </a:blip>
          <a:srcRect b="0" l="0" r="0" t="0"/>
          <a:stretch/>
        </p:blipFill>
        <p:spPr>
          <a:xfrm>
            <a:off x="3752395" y="4834782"/>
            <a:ext cx="209517" cy="196195"/>
          </a:xfrm>
          <a:prstGeom prst="rect">
            <a:avLst/>
          </a:prstGeom>
          <a:noFill/>
          <a:ln>
            <a:noFill/>
          </a:ln>
        </p:spPr>
      </p:pic>
      <p:pic>
        <p:nvPicPr>
          <p:cNvPr descr="Carex eburnea seeds Transparent" id="809" name="Google Shape;809;g2628a8c5124_0_21"/>
          <p:cNvPicPr preferRelativeResize="0"/>
          <p:nvPr/>
        </p:nvPicPr>
        <p:blipFill rotWithShape="1">
          <a:blip r:embed="rId10">
            <a:alphaModFix/>
          </a:blip>
          <a:srcRect b="0" l="0" r="0" t="0"/>
          <a:stretch/>
        </p:blipFill>
        <p:spPr>
          <a:xfrm>
            <a:off x="3476383" y="5156807"/>
            <a:ext cx="209517" cy="196195"/>
          </a:xfrm>
          <a:prstGeom prst="rect">
            <a:avLst/>
          </a:prstGeom>
          <a:noFill/>
          <a:ln>
            <a:noFill/>
          </a:ln>
        </p:spPr>
      </p:pic>
      <p:pic>
        <p:nvPicPr>
          <p:cNvPr descr="Carex eburnea seeds Transparent" id="810" name="Google Shape;810;g2628a8c5124_0_21"/>
          <p:cNvPicPr preferRelativeResize="0"/>
          <p:nvPr/>
        </p:nvPicPr>
        <p:blipFill rotWithShape="1">
          <a:blip r:embed="rId10">
            <a:alphaModFix/>
          </a:blip>
          <a:srcRect b="0" l="0" r="0" t="0"/>
          <a:stretch/>
        </p:blipFill>
        <p:spPr>
          <a:xfrm>
            <a:off x="2804958" y="5191057"/>
            <a:ext cx="209517" cy="196195"/>
          </a:xfrm>
          <a:prstGeom prst="rect">
            <a:avLst/>
          </a:prstGeom>
          <a:noFill/>
          <a:ln>
            <a:noFill/>
          </a:ln>
        </p:spPr>
      </p:pic>
      <p:pic>
        <p:nvPicPr>
          <p:cNvPr descr="Carex eburnea seeds Transparent" id="811" name="Google Shape;811;g2628a8c5124_0_21"/>
          <p:cNvPicPr preferRelativeResize="0"/>
          <p:nvPr/>
        </p:nvPicPr>
        <p:blipFill rotWithShape="1">
          <a:blip r:embed="rId10">
            <a:alphaModFix/>
          </a:blip>
          <a:srcRect b="0" l="0" r="0" t="0"/>
          <a:stretch/>
        </p:blipFill>
        <p:spPr>
          <a:xfrm>
            <a:off x="2279370" y="5261882"/>
            <a:ext cx="209517" cy="196195"/>
          </a:xfrm>
          <a:prstGeom prst="rect">
            <a:avLst/>
          </a:prstGeom>
          <a:noFill/>
          <a:ln>
            <a:noFill/>
          </a:ln>
        </p:spPr>
      </p:pic>
      <p:pic>
        <p:nvPicPr>
          <p:cNvPr descr="Carex eburnea seeds Transparent" id="812" name="Google Shape;812;g2628a8c5124_0_21"/>
          <p:cNvPicPr preferRelativeResize="0"/>
          <p:nvPr/>
        </p:nvPicPr>
        <p:blipFill rotWithShape="1">
          <a:blip r:embed="rId10">
            <a:alphaModFix/>
          </a:blip>
          <a:srcRect b="0" l="0" r="0" t="0"/>
          <a:stretch/>
        </p:blipFill>
        <p:spPr>
          <a:xfrm>
            <a:off x="1875145" y="5261882"/>
            <a:ext cx="209517" cy="196195"/>
          </a:xfrm>
          <a:prstGeom prst="rect">
            <a:avLst/>
          </a:prstGeom>
          <a:noFill/>
          <a:ln>
            <a:noFill/>
          </a:ln>
        </p:spPr>
      </p:pic>
      <p:pic>
        <p:nvPicPr>
          <p:cNvPr descr="Carex eburnea seeds Transparent" id="813" name="Google Shape;813;g2628a8c5124_0_21"/>
          <p:cNvPicPr preferRelativeResize="0"/>
          <p:nvPr/>
        </p:nvPicPr>
        <p:blipFill rotWithShape="1">
          <a:blip r:embed="rId10">
            <a:alphaModFix/>
          </a:blip>
          <a:srcRect b="0" l="0" r="0" t="0"/>
          <a:stretch/>
        </p:blipFill>
        <p:spPr>
          <a:xfrm>
            <a:off x="2542158" y="5191057"/>
            <a:ext cx="209517" cy="196195"/>
          </a:xfrm>
          <a:prstGeom prst="rect">
            <a:avLst/>
          </a:prstGeom>
          <a:noFill/>
          <a:ln>
            <a:noFill/>
          </a:ln>
        </p:spPr>
      </p:pic>
      <p:pic>
        <p:nvPicPr>
          <p:cNvPr descr="Carex eburnea seeds Transparent" id="814" name="Google Shape;814;g2628a8c5124_0_21"/>
          <p:cNvPicPr preferRelativeResize="0"/>
          <p:nvPr/>
        </p:nvPicPr>
        <p:blipFill rotWithShape="1">
          <a:blip r:embed="rId10">
            <a:alphaModFix/>
          </a:blip>
          <a:srcRect b="0" l="0" r="0" t="0"/>
          <a:stretch/>
        </p:blipFill>
        <p:spPr>
          <a:xfrm>
            <a:off x="2133533" y="5046769"/>
            <a:ext cx="209517" cy="196195"/>
          </a:xfrm>
          <a:prstGeom prst="rect">
            <a:avLst/>
          </a:prstGeom>
          <a:noFill/>
          <a:ln>
            <a:noFill/>
          </a:ln>
        </p:spPr>
      </p:pic>
      <p:pic>
        <p:nvPicPr>
          <p:cNvPr descr="Carex eburnea seeds Transparent" id="815" name="Google Shape;815;g2628a8c5124_0_21"/>
          <p:cNvPicPr preferRelativeResize="0"/>
          <p:nvPr/>
        </p:nvPicPr>
        <p:blipFill rotWithShape="1">
          <a:blip r:embed="rId10">
            <a:alphaModFix/>
          </a:blip>
          <a:srcRect b="0" l="0" r="0" t="0"/>
          <a:stretch/>
        </p:blipFill>
        <p:spPr>
          <a:xfrm>
            <a:off x="1637958" y="5261869"/>
            <a:ext cx="209517" cy="196195"/>
          </a:xfrm>
          <a:prstGeom prst="rect">
            <a:avLst/>
          </a:prstGeom>
          <a:noFill/>
          <a:ln>
            <a:noFill/>
          </a:ln>
        </p:spPr>
      </p:pic>
      <p:pic>
        <p:nvPicPr>
          <p:cNvPr descr="Carex eburnea seeds Transparent" id="816" name="Google Shape;816;g2628a8c5124_0_21"/>
          <p:cNvPicPr preferRelativeResize="0"/>
          <p:nvPr/>
        </p:nvPicPr>
        <p:blipFill rotWithShape="1">
          <a:blip r:embed="rId10">
            <a:alphaModFix/>
          </a:blip>
          <a:srcRect b="0" l="0" r="0" t="0"/>
          <a:stretch/>
        </p:blipFill>
        <p:spPr>
          <a:xfrm>
            <a:off x="2084658" y="4501394"/>
            <a:ext cx="209517" cy="196195"/>
          </a:xfrm>
          <a:prstGeom prst="rect">
            <a:avLst/>
          </a:prstGeom>
          <a:noFill/>
          <a:ln>
            <a:noFill/>
          </a:ln>
        </p:spPr>
      </p:pic>
      <p:pic>
        <p:nvPicPr>
          <p:cNvPr descr="Carex eburnea seeds Transparent" id="817" name="Google Shape;817;g2628a8c5124_0_21"/>
          <p:cNvPicPr preferRelativeResize="0"/>
          <p:nvPr/>
        </p:nvPicPr>
        <p:blipFill rotWithShape="1">
          <a:blip r:embed="rId10">
            <a:alphaModFix/>
          </a:blip>
          <a:srcRect b="0" l="0" r="0" t="0"/>
          <a:stretch/>
        </p:blipFill>
        <p:spPr>
          <a:xfrm>
            <a:off x="3079283" y="4638569"/>
            <a:ext cx="209517" cy="196195"/>
          </a:xfrm>
          <a:prstGeom prst="rect">
            <a:avLst/>
          </a:prstGeom>
          <a:noFill/>
          <a:ln>
            <a:noFill/>
          </a:ln>
        </p:spPr>
      </p:pic>
      <p:pic>
        <p:nvPicPr>
          <p:cNvPr descr="Carex eburnea seeds Transparent" id="818" name="Google Shape;818;g2628a8c5124_0_21"/>
          <p:cNvPicPr preferRelativeResize="0"/>
          <p:nvPr/>
        </p:nvPicPr>
        <p:blipFill rotWithShape="1">
          <a:blip r:embed="rId10">
            <a:alphaModFix/>
          </a:blip>
          <a:srcRect b="0" l="0" r="0" t="0"/>
          <a:stretch/>
        </p:blipFill>
        <p:spPr>
          <a:xfrm>
            <a:off x="3646833" y="3953444"/>
            <a:ext cx="209517" cy="196195"/>
          </a:xfrm>
          <a:prstGeom prst="rect">
            <a:avLst/>
          </a:prstGeom>
          <a:noFill/>
          <a:ln>
            <a:noFill/>
          </a:ln>
        </p:spPr>
      </p:pic>
      <p:pic>
        <p:nvPicPr>
          <p:cNvPr descr="Carex eburnea seeds Transparent" id="819" name="Google Shape;819;g2628a8c5124_0_21"/>
          <p:cNvPicPr preferRelativeResize="0"/>
          <p:nvPr/>
        </p:nvPicPr>
        <p:blipFill rotWithShape="1">
          <a:blip r:embed="rId10">
            <a:alphaModFix/>
          </a:blip>
          <a:srcRect b="0" l="0" r="0" t="0"/>
          <a:stretch/>
        </p:blipFill>
        <p:spPr>
          <a:xfrm>
            <a:off x="3732183" y="3436569"/>
            <a:ext cx="209517" cy="196195"/>
          </a:xfrm>
          <a:prstGeom prst="rect">
            <a:avLst/>
          </a:prstGeom>
          <a:noFill/>
          <a:ln>
            <a:noFill/>
          </a:ln>
        </p:spPr>
      </p:pic>
      <p:pic>
        <p:nvPicPr>
          <p:cNvPr descr="Carex eburnea seeds Transparent" id="820" name="Google Shape;820;g2628a8c5124_0_21"/>
          <p:cNvPicPr preferRelativeResize="0"/>
          <p:nvPr/>
        </p:nvPicPr>
        <p:blipFill rotWithShape="1">
          <a:blip r:embed="rId10">
            <a:alphaModFix/>
          </a:blip>
          <a:srcRect b="0" l="0" r="0" t="0"/>
          <a:stretch/>
        </p:blipFill>
        <p:spPr>
          <a:xfrm>
            <a:off x="3685045" y="3695007"/>
            <a:ext cx="209517" cy="196195"/>
          </a:xfrm>
          <a:prstGeom prst="rect">
            <a:avLst/>
          </a:prstGeom>
          <a:noFill/>
          <a:ln>
            <a:noFill/>
          </a:ln>
        </p:spPr>
      </p:pic>
      <p:pic>
        <p:nvPicPr>
          <p:cNvPr descr="Carex eburnea seeds Transparent" id="821" name="Google Shape;821;g2628a8c5124_0_21"/>
          <p:cNvPicPr preferRelativeResize="0"/>
          <p:nvPr/>
        </p:nvPicPr>
        <p:blipFill rotWithShape="1">
          <a:blip r:embed="rId10">
            <a:alphaModFix/>
          </a:blip>
          <a:srcRect b="0" l="0" r="0" t="0"/>
          <a:stretch/>
        </p:blipFill>
        <p:spPr>
          <a:xfrm>
            <a:off x="3732183" y="4223182"/>
            <a:ext cx="209517" cy="196195"/>
          </a:xfrm>
          <a:prstGeom prst="rect">
            <a:avLst/>
          </a:prstGeom>
          <a:noFill/>
          <a:ln>
            <a:noFill/>
          </a:ln>
        </p:spPr>
      </p:pic>
      <p:pic>
        <p:nvPicPr>
          <p:cNvPr descr="Carex eburnea seeds Transparent" id="822" name="Google Shape;822;g2628a8c5124_0_21"/>
          <p:cNvPicPr preferRelativeResize="0"/>
          <p:nvPr/>
        </p:nvPicPr>
        <p:blipFill rotWithShape="1">
          <a:blip r:embed="rId10">
            <a:alphaModFix/>
          </a:blip>
          <a:srcRect b="0" l="0" r="0" t="0"/>
          <a:stretch/>
        </p:blipFill>
        <p:spPr>
          <a:xfrm>
            <a:off x="4882420" y="4871382"/>
            <a:ext cx="209517" cy="196195"/>
          </a:xfrm>
          <a:prstGeom prst="rect">
            <a:avLst/>
          </a:prstGeom>
          <a:noFill/>
          <a:ln>
            <a:noFill/>
          </a:ln>
        </p:spPr>
      </p:pic>
      <p:pic>
        <p:nvPicPr>
          <p:cNvPr descr="Carex eburnea seeds Transparent" id="823" name="Google Shape;823;g2628a8c5124_0_21"/>
          <p:cNvPicPr preferRelativeResize="0"/>
          <p:nvPr/>
        </p:nvPicPr>
        <p:blipFill rotWithShape="1">
          <a:blip r:embed="rId10">
            <a:alphaModFix/>
          </a:blip>
          <a:srcRect b="0" l="0" r="0" t="0"/>
          <a:stretch/>
        </p:blipFill>
        <p:spPr>
          <a:xfrm>
            <a:off x="4865820" y="4324407"/>
            <a:ext cx="209517" cy="196195"/>
          </a:xfrm>
          <a:prstGeom prst="rect">
            <a:avLst/>
          </a:prstGeom>
          <a:noFill/>
          <a:ln>
            <a:noFill/>
          </a:ln>
        </p:spPr>
      </p:pic>
      <p:pic>
        <p:nvPicPr>
          <p:cNvPr descr="Carex eburnea seeds Transparent" id="824" name="Google Shape;824;g2628a8c5124_0_21"/>
          <p:cNvPicPr preferRelativeResize="0"/>
          <p:nvPr/>
        </p:nvPicPr>
        <p:blipFill rotWithShape="1">
          <a:blip r:embed="rId10">
            <a:alphaModFix/>
          </a:blip>
          <a:srcRect b="0" l="0" r="0" t="0"/>
          <a:stretch/>
        </p:blipFill>
        <p:spPr>
          <a:xfrm>
            <a:off x="4895095" y="3891207"/>
            <a:ext cx="209517" cy="196195"/>
          </a:xfrm>
          <a:prstGeom prst="rect">
            <a:avLst/>
          </a:prstGeom>
          <a:noFill/>
          <a:ln>
            <a:noFill/>
          </a:ln>
        </p:spPr>
      </p:pic>
      <p:pic>
        <p:nvPicPr>
          <p:cNvPr descr="Carex eburnea seeds Transparent" id="825" name="Google Shape;825;g2628a8c5124_0_21"/>
          <p:cNvPicPr preferRelativeResize="0"/>
          <p:nvPr/>
        </p:nvPicPr>
        <p:blipFill rotWithShape="1">
          <a:blip r:embed="rId10">
            <a:alphaModFix/>
          </a:blip>
          <a:srcRect b="0" l="0" r="0" t="0"/>
          <a:stretch/>
        </p:blipFill>
        <p:spPr>
          <a:xfrm>
            <a:off x="4799745" y="3526932"/>
            <a:ext cx="209517" cy="196195"/>
          </a:xfrm>
          <a:prstGeom prst="rect">
            <a:avLst/>
          </a:prstGeom>
          <a:noFill/>
          <a:ln>
            <a:noFill/>
          </a:ln>
        </p:spPr>
      </p:pic>
      <p:pic>
        <p:nvPicPr>
          <p:cNvPr descr="Carex eburnea seeds Transparent" id="826" name="Google Shape;826;g2628a8c5124_0_21"/>
          <p:cNvPicPr preferRelativeResize="0"/>
          <p:nvPr/>
        </p:nvPicPr>
        <p:blipFill rotWithShape="1">
          <a:blip r:embed="rId10">
            <a:alphaModFix/>
          </a:blip>
          <a:srcRect b="0" l="0" r="0" t="0"/>
          <a:stretch/>
        </p:blipFill>
        <p:spPr>
          <a:xfrm>
            <a:off x="4895095" y="4654782"/>
            <a:ext cx="209517" cy="196195"/>
          </a:xfrm>
          <a:prstGeom prst="rect">
            <a:avLst/>
          </a:prstGeom>
          <a:noFill/>
          <a:ln>
            <a:noFill/>
          </a:ln>
        </p:spPr>
      </p:pic>
      <p:pic>
        <p:nvPicPr>
          <p:cNvPr descr="Carex eburnea seeds Transparent" id="827" name="Google Shape;827;g2628a8c5124_0_21"/>
          <p:cNvPicPr preferRelativeResize="0"/>
          <p:nvPr/>
        </p:nvPicPr>
        <p:blipFill rotWithShape="1">
          <a:blip r:embed="rId10">
            <a:alphaModFix/>
          </a:blip>
          <a:srcRect b="0" l="0" r="0" t="0"/>
          <a:stretch/>
        </p:blipFill>
        <p:spPr>
          <a:xfrm>
            <a:off x="4970470" y="5227807"/>
            <a:ext cx="209517" cy="196195"/>
          </a:xfrm>
          <a:prstGeom prst="rect">
            <a:avLst/>
          </a:prstGeom>
          <a:noFill/>
          <a:ln>
            <a:noFill/>
          </a:ln>
        </p:spPr>
      </p:pic>
      <p:pic>
        <p:nvPicPr>
          <p:cNvPr descr="Carex eburnea seeds Transparent" id="828" name="Google Shape;828;g2628a8c5124_0_21"/>
          <p:cNvPicPr preferRelativeResize="0"/>
          <p:nvPr/>
        </p:nvPicPr>
        <p:blipFill rotWithShape="1">
          <a:blip r:embed="rId10">
            <a:alphaModFix/>
          </a:blip>
          <a:srcRect b="0" l="0" r="0" t="0"/>
          <a:stretch/>
        </p:blipFill>
        <p:spPr>
          <a:xfrm>
            <a:off x="5424520" y="5227807"/>
            <a:ext cx="209517" cy="196195"/>
          </a:xfrm>
          <a:prstGeom prst="rect">
            <a:avLst/>
          </a:prstGeom>
          <a:noFill/>
          <a:ln>
            <a:noFill/>
          </a:ln>
        </p:spPr>
      </p:pic>
      <p:pic>
        <p:nvPicPr>
          <p:cNvPr descr="Carex eburnea seeds Transparent" id="829" name="Google Shape;829;g2628a8c5124_0_21"/>
          <p:cNvPicPr preferRelativeResize="0"/>
          <p:nvPr/>
        </p:nvPicPr>
        <p:blipFill rotWithShape="1">
          <a:blip r:embed="rId10">
            <a:alphaModFix/>
          </a:blip>
          <a:srcRect b="0" l="0" r="0" t="0"/>
          <a:stretch/>
        </p:blipFill>
        <p:spPr>
          <a:xfrm>
            <a:off x="5936020" y="5156807"/>
            <a:ext cx="209517" cy="196195"/>
          </a:xfrm>
          <a:prstGeom prst="rect">
            <a:avLst/>
          </a:prstGeom>
          <a:noFill/>
          <a:ln>
            <a:noFill/>
          </a:ln>
        </p:spPr>
      </p:pic>
      <p:pic>
        <p:nvPicPr>
          <p:cNvPr descr="Carex eburnea seeds Transparent" id="830" name="Google Shape;830;g2628a8c5124_0_21"/>
          <p:cNvPicPr preferRelativeResize="0"/>
          <p:nvPr/>
        </p:nvPicPr>
        <p:blipFill rotWithShape="1">
          <a:blip r:embed="rId10">
            <a:alphaModFix/>
          </a:blip>
          <a:srcRect b="0" l="0" r="0" t="0"/>
          <a:stretch/>
        </p:blipFill>
        <p:spPr>
          <a:xfrm>
            <a:off x="6262570" y="5227807"/>
            <a:ext cx="209517" cy="196195"/>
          </a:xfrm>
          <a:prstGeom prst="rect">
            <a:avLst/>
          </a:prstGeom>
          <a:noFill/>
          <a:ln>
            <a:noFill/>
          </a:ln>
        </p:spPr>
      </p:pic>
      <p:pic>
        <p:nvPicPr>
          <p:cNvPr descr="Carex eburnea seeds Transparent" id="831" name="Google Shape;831;g2628a8c5124_0_21"/>
          <p:cNvPicPr preferRelativeResize="0"/>
          <p:nvPr/>
        </p:nvPicPr>
        <p:blipFill rotWithShape="1">
          <a:blip r:embed="rId10">
            <a:alphaModFix/>
          </a:blip>
          <a:srcRect b="0" l="0" r="0" t="0"/>
          <a:stretch/>
        </p:blipFill>
        <p:spPr>
          <a:xfrm>
            <a:off x="6713445" y="5227807"/>
            <a:ext cx="209517" cy="196195"/>
          </a:xfrm>
          <a:prstGeom prst="rect">
            <a:avLst/>
          </a:prstGeom>
          <a:noFill/>
          <a:ln>
            <a:noFill/>
          </a:ln>
        </p:spPr>
      </p:pic>
      <p:pic>
        <p:nvPicPr>
          <p:cNvPr descr="Carex eburnea seeds Transparent" id="832" name="Google Shape;832;g2628a8c5124_0_21"/>
          <p:cNvPicPr preferRelativeResize="0"/>
          <p:nvPr/>
        </p:nvPicPr>
        <p:blipFill rotWithShape="1">
          <a:blip r:embed="rId10">
            <a:alphaModFix/>
          </a:blip>
          <a:srcRect b="0" l="0" r="0" t="0"/>
          <a:stretch/>
        </p:blipFill>
        <p:spPr>
          <a:xfrm>
            <a:off x="5236545" y="4994857"/>
            <a:ext cx="209517" cy="196195"/>
          </a:xfrm>
          <a:prstGeom prst="rect">
            <a:avLst/>
          </a:prstGeom>
          <a:noFill/>
          <a:ln>
            <a:noFill/>
          </a:ln>
        </p:spPr>
      </p:pic>
      <p:pic>
        <p:nvPicPr>
          <p:cNvPr descr="Carex eburnea seeds Transparent" id="833" name="Google Shape;833;g2628a8c5124_0_21"/>
          <p:cNvPicPr preferRelativeResize="0"/>
          <p:nvPr/>
        </p:nvPicPr>
        <p:blipFill rotWithShape="1">
          <a:blip r:embed="rId10">
            <a:alphaModFix/>
          </a:blip>
          <a:srcRect b="0" l="0" r="0" t="0"/>
          <a:stretch/>
        </p:blipFill>
        <p:spPr>
          <a:xfrm>
            <a:off x="5215020" y="4571357"/>
            <a:ext cx="209517" cy="196195"/>
          </a:xfrm>
          <a:prstGeom prst="rect">
            <a:avLst/>
          </a:prstGeom>
          <a:noFill/>
          <a:ln>
            <a:noFill/>
          </a:ln>
        </p:spPr>
      </p:pic>
      <p:pic>
        <p:nvPicPr>
          <p:cNvPr descr="Carex eburnea seeds Transparent" id="834" name="Google Shape;834;g2628a8c5124_0_21"/>
          <p:cNvPicPr preferRelativeResize="0"/>
          <p:nvPr/>
        </p:nvPicPr>
        <p:blipFill rotWithShape="1">
          <a:blip r:embed="rId10">
            <a:alphaModFix/>
          </a:blip>
          <a:srcRect b="0" l="0" r="0" t="0"/>
          <a:stretch/>
        </p:blipFill>
        <p:spPr>
          <a:xfrm>
            <a:off x="5666970" y="4960607"/>
            <a:ext cx="209517" cy="196195"/>
          </a:xfrm>
          <a:prstGeom prst="rect">
            <a:avLst/>
          </a:prstGeom>
          <a:noFill/>
          <a:ln>
            <a:noFill/>
          </a:ln>
        </p:spPr>
      </p:pic>
      <p:pic>
        <p:nvPicPr>
          <p:cNvPr descr="Carex eburnea seeds Transparent" id="835" name="Google Shape;835;g2628a8c5124_0_21"/>
          <p:cNvPicPr preferRelativeResize="0"/>
          <p:nvPr/>
        </p:nvPicPr>
        <p:blipFill rotWithShape="1">
          <a:blip r:embed="rId10">
            <a:alphaModFix/>
          </a:blip>
          <a:srcRect b="0" l="0" r="0" t="0"/>
          <a:stretch/>
        </p:blipFill>
        <p:spPr>
          <a:xfrm>
            <a:off x="5824545" y="4375157"/>
            <a:ext cx="209517" cy="196195"/>
          </a:xfrm>
          <a:prstGeom prst="rect">
            <a:avLst/>
          </a:prstGeom>
          <a:noFill/>
          <a:ln>
            <a:noFill/>
          </a:ln>
        </p:spPr>
      </p:pic>
      <p:pic>
        <p:nvPicPr>
          <p:cNvPr descr="Carex eburnea seeds Transparent" id="836" name="Google Shape;836;g2628a8c5124_0_21"/>
          <p:cNvPicPr preferRelativeResize="0"/>
          <p:nvPr/>
        </p:nvPicPr>
        <p:blipFill rotWithShape="1">
          <a:blip r:embed="rId10">
            <a:alphaModFix/>
          </a:blip>
          <a:srcRect b="0" l="0" r="0" t="0"/>
          <a:stretch/>
        </p:blipFill>
        <p:spPr>
          <a:xfrm>
            <a:off x="6367945" y="4697607"/>
            <a:ext cx="209517" cy="196195"/>
          </a:xfrm>
          <a:prstGeom prst="rect">
            <a:avLst/>
          </a:prstGeom>
          <a:noFill/>
          <a:ln>
            <a:noFill/>
          </a:ln>
        </p:spPr>
      </p:pic>
      <p:pic>
        <p:nvPicPr>
          <p:cNvPr descr="Carex eburnea seeds Transparent" id="837" name="Google Shape;837;g2628a8c5124_0_21"/>
          <p:cNvPicPr preferRelativeResize="0"/>
          <p:nvPr/>
        </p:nvPicPr>
        <p:blipFill rotWithShape="1">
          <a:blip r:embed="rId10">
            <a:alphaModFix/>
          </a:blip>
          <a:srcRect b="0" l="0" r="0" t="0"/>
          <a:stretch/>
        </p:blipFill>
        <p:spPr>
          <a:xfrm>
            <a:off x="5344370" y="3891207"/>
            <a:ext cx="209517" cy="196195"/>
          </a:xfrm>
          <a:prstGeom prst="rect">
            <a:avLst/>
          </a:prstGeom>
          <a:noFill/>
          <a:ln>
            <a:noFill/>
          </a:ln>
        </p:spPr>
      </p:pic>
      <p:pic>
        <p:nvPicPr>
          <p:cNvPr descr="Carex eburnea seeds Transparent" id="838" name="Google Shape;838;g2628a8c5124_0_21"/>
          <p:cNvPicPr preferRelativeResize="0"/>
          <p:nvPr/>
        </p:nvPicPr>
        <p:blipFill rotWithShape="1">
          <a:blip r:embed="rId10">
            <a:alphaModFix/>
          </a:blip>
          <a:srcRect b="0" l="0" r="0" t="0"/>
          <a:stretch/>
        </p:blipFill>
        <p:spPr>
          <a:xfrm>
            <a:off x="3014483" y="3807769"/>
            <a:ext cx="209517" cy="196195"/>
          </a:xfrm>
          <a:prstGeom prst="rect">
            <a:avLst/>
          </a:prstGeom>
          <a:noFill/>
          <a:ln>
            <a:noFill/>
          </a:ln>
        </p:spPr>
      </p:pic>
      <p:pic>
        <p:nvPicPr>
          <p:cNvPr descr="Carex radiata 2 Transparent" id="839" name="Google Shape;839;g2628a8c5124_0_21"/>
          <p:cNvPicPr preferRelativeResize="0"/>
          <p:nvPr/>
        </p:nvPicPr>
        <p:blipFill rotWithShape="1">
          <a:blip r:embed="rId15">
            <a:alphaModFix/>
          </a:blip>
          <a:srcRect b="0" l="0" r="0" t="0"/>
          <a:stretch/>
        </p:blipFill>
        <p:spPr>
          <a:xfrm>
            <a:off x="2519161" y="3965473"/>
            <a:ext cx="373013" cy="328202"/>
          </a:xfrm>
          <a:prstGeom prst="rect">
            <a:avLst/>
          </a:prstGeom>
          <a:noFill/>
          <a:ln>
            <a:noFill/>
          </a:ln>
        </p:spPr>
      </p:pic>
      <p:pic>
        <p:nvPicPr>
          <p:cNvPr descr="Carex radiata 2 Transparent" id="840" name="Google Shape;840;g2628a8c5124_0_21"/>
          <p:cNvPicPr preferRelativeResize="0"/>
          <p:nvPr/>
        </p:nvPicPr>
        <p:blipFill rotWithShape="1">
          <a:blip r:embed="rId15">
            <a:alphaModFix/>
          </a:blip>
          <a:srcRect b="0" l="0" r="0" t="0"/>
          <a:stretch/>
        </p:blipFill>
        <p:spPr>
          <a:xfrm>
            <a:off x="5179986" y="4165273"/>
            <a:ext cx="373013" cy="328202"/>
          </a:xfrm>
          <a:prstGeom prst="rect">
            <a:avLst/>
          </a:prstGeom>
          <a:noFill/>
          <a:ln>
            <a:noFill/>
          </a:ln>
        </p:spPr>
      </p:pic>
      <p:pic>
        <p:nvPicPr>
          <p:cNvPr descr="Carex radiata 2 Transparent" id="841" name="Google Shape;841;g2628a8c5124_0_21"/>
          <p:cNvPicPr preferRelativeResize="0"/>
          <p:nvPr/>
        </p:nvPicPr>
        <p:blipFill rotWithShape="1">
          <a:blip r:embed="rId15">
            <a:alphaModFix/>
          </a:blip>
          <a:srcRect b="0" l="0" r="0" t="0"/>
          <a:stretch/>
        </p:blipFill>
        <p:spPr>
          <a:xfrm>
            <a:off x="2590261" y="4691911"/>
            <a:ext cx="373013" cy="328202"/>
          </a:xfrm>
          <a:prstGeom prst="rect">
            <a:avLst/>
          </a:prstGeom>
          <a:noFill/>
          <a:ln>
            <a:noFill/>
          </a:ln>
        </p:spPr>
      </p:pic>
      <p:pic>
        <p:nvPicPr>
          <p:cNvPr descr="Carex radiata 2 Transparent" id="842" name="Google Shape;842;g2628a8c5124_0_21"/>
          <p:cNvPicPr preferRelativeResize="0"/>
          <p:nvPr/>
        </p:nvPicPr>
        <p:blipFill rotWithShape="1">
          <a:blip r:embed="rId15">
            <a:alphaModFix/>
          </a:blip>
          <a:srcRect b="0" l="0" r="0" t="0"/>
          <a:stretch/>
        </p:blipFill>
        <p:spPr>
          <a:xfrm>
            <a:off x="6012461" y="4735486"/>
            <a:ext cx="373013" cy="328202"/>
          </a:xfrm>
          <a:prstGeom prst="rect">
            <a:avLst/>
          </a:prstGeom>
          <a:noFill/>
          <a:ln>
            <a:noFill/>
          </a:ln>
        </p:spPr>
      </p:pic>
      <p:pic>
        <p:nvPicPr>
          <p:cNvPr descr="Carex radiata 2 Transparent" id="843" name="Google Shape;843;g2628a8c5124_0_21"/>
          <p:cNvPicPr preferRelativeResize="0"/>
          <p:nvPr/>
        </p:nvPicPr>
        <p:blipFill rotWithShape="1">
          <a:blip r:embed="rId15">
            <a:alphaModFix/>
          </a:blip>
          <a:srcRect b="0" l="0" r="0" t="0"/>
          <a:stretch/>
        </p:blipFill>
        <p:spPr>
          <a:xfrm>
            <a:off x="5742798" y="3697761"/>
            <a:ext cx="373013" cy="328202"/>
          </a:xfrm>
          <a:prstGeom prst="rect">
            <a:avLst/>
          </a:prstGeom>
          <a:noFill/>
          <a:ln>
            <a:noFill/>
          </a:ln>
        </p:spPr>
      </p:pic>
      <p:pic>
        <p:nvPicPr>
          <p:cNvPr descr="Rudbeckia fulgida Transparent" id="844" name="Google Shape;844;g2628a8c5124_0_21"/>
          <p:cNvPicPr preferRelativeResize="0"/>
          <p:nvPr/>
        </p:nvPicPr>
        <p:blipFill rotWithShape="1">
          <a:blip r:embed="rId25">
            <a:alphaModFix/>
          </a:blip>
          <a:srcRect b="0" l="0" r="0" t="0"/>
          <a:stretch/>
        </p:blipFill>
        <p:spPr>
          <a:xfrm>
            <a:off x="5376963" y="4378440"/>
            <a:ext cx="468689" cy="558309"/>
          </a:xfrm>
          <a:prstGeom prst="rect">
            <a:avLst/>
          </a:prstGeom>
          <a:noFill/>
          <a:ln>
            <a:noFill/>
          </a:ln>
        </p:spPr>
      </p:pic>
      <p:pic>
        <p:nvPicPr>
          <p:cNvPr descr="Lobelia cardinalis Transparent" id="845" name="Google Shape;845;g2628a8c5124_0_21"/>
          <p:cNvPicPr preferRelativeResize="0"/>
          <p:nvPr/>
        </p:nvPicPr>
        <p:blipFill rotWithShape="1">
          <a:blip r:embed="rId13">
            <a:alphaModFix/>
          </a:blip>
          <a:srcRect b="0" l="0" r="0" t="0"/>
          <a:stretch/>
        </p:blipFill>
        <p:spPr>
          <a:xfrm>
            <a:off x="5362069" y="3525377"/>
            <a:ext cx="498484" cy="829219"/>
          </a:xfrm>
          <a:prstGeom prst="rect">
            <a:avLst/>
          </a:prstGeom>
          <a:noFill/>
          <a:ln>
            <a:noFill/>
          </a:ln>
        </p:spPr>
      </p:pic>
      <p:pic>
        <p:nvPicPr>
          <p:cNvPr descr="Lobelia cardinalis Transparent" id="846" name="Google Shape;846;g2628a8c5124_0_21"/>
          <p:cNvPicPr preferRelativeResize="0"/>
          <p:nvPr/>
        </p:nvPicPr>
        <p:blipFill rotWithShape="1">
          <a:blip r:embed="rId13">
            <a:alphaModFix/>
          </a:blip>
          <a:srcRect b="0" l="0" r="0" t="0"/>
          <a:stretch/>
        </p:blipFill>
        <p:spPr>
          <a:xfrm>
            <a:off x="5784869" y="4176764"/>
            <a:ext cx="498484" cy="829219"/>
          </a:xfrm>
          <a:prstGeom prst="rect">
            <a:avLst/>
          </a:prstGeom>
          <a:noFill/>
          <a:ln>
            <a:noFill/>
          </a:ln>
        </p:spPr>
      </p:pic>
      <p:pic>
        <p:nvPicPr>
          <p:cNvPr descr="Lobelia cardinalis Transparent" id="847" name="Google Shape;847;g2628a8c5124_0_21"/>
          <p:cNvPicPr preferRelativeResize="0"/>
          <p:nvPr/>
        </p:nvPicPr>
        <p:blipFill rotWithShape="1">
          <a:blip r:embed="rId13">
            <a:alphaModFix/>
          </a:blip>
          <a:srcRect b="0" l="0" r="0" t="0"/>
          <a:stretch/>
        </p:blipFill>
        <p:spPr>
          <a:xfrm>
            <a:off x="3184344" y="3570839"/>
            <a:ext cx="498484" cy="829219"/>
          </a:xfrm>
          <a:prstGeom prst="rect">
            <a:avLst/>
          </a:prstGeom>
          <a:noFill/>
          <a:ln>
            <a:noFill/>
          </a:ln>
        </p:spPr>
      </p:pic>
      <p:pic>
        <p:nvPicPr>
          <p:cNvPr descr="Lobelia cardinalis Transparent" id="848" name="Google Shape;848;g2628a8c5124_0_21"/>
          <p:cNvPicPr preferRelativeResize="0"/>
          <p:nvPr/>
        </p:nvPicPr>
        <p:blipFill rotWithShape="1">
          <a:blip r:embed="rId13">
            <a:alphaModFix/>
          </a:blip>
          <a:srcRect b="0" l="0" r="0" t="0"/>
          <a:stretch/>
        </p:blipFill>
        <p:spPr>
          <a:xfrm>
            <a:off x="2204944" y="4042189"/>
            <a:ext cx="498484" cy="829219"/>
          </a:xfrm>
          <a:prstGeom prst="rect">
            <a:avLst/>
          </a:prstGeom>
          <a:noFill/>
          <a:ln>
            <a:noFill/>
          </a:ln>
        </p:spPr>
      </p:pic>
      <p:pic>
        <p:nvPicPr>
          <p:cNvPr descr="Rudbeckia fulgida Transparent" id="849" name="Google Shape;849;g2628a8c5124_0_21"/>
          <p:cNvPicPr preferRelativeResize="0"/>
          <p:nvPr/>
        </p:nvPicPr>
        <p:blipFill rotWithShape="1">
          <a:blip r:embed="rId25">
            <a:alphaModFix/>
          </a:blip>
          <a:srcRect b="0" l="0" r="0" t="0"/>
          <a:stretch/>
        </p:blipFill>
        <p:spPr>
          <a:xfrm>
            <a:off x="2666300" y="4177640"/>
            <a:ext cx="468689" cy="558309"/>
          </a:xfrm>
          <a:prstGeom prst="rect">
            <a:avLst/>
          </a:prstGeom>
          <a:noFill/>
          <a:ln>
            <a:noFill/>
          </a:ln>
        </p:spPr>
      </p:pic>
      <p:pic>
        <p:nvPicPr>
          <p:cNvPr descr="Polemonium reptans Transparent" id="850" name="Google Shape;850;g2628a8c5124_0_21"/>
          <p:cNvPicPr preferRelativeResize="0"/>
          <p:nvPr/>
        </p:nvPicPr>
        <p:blipFill rotWithShape="1">
          <a:blip r:embed="rId6">
            <a:alphaModFix/>
          </a:blip>
          <a:srcRect b="0" l="0" r="0" t="0"/>
          <a:stretch/>
        </p:blipFill>
        <p:spPr>
          <a:xfrm>
            <a:off x="3258753" y="4446804"/>
            <a:ext cx="342529" cy="289138"/>
          </a:xfrm>
          <a:prstGeom prst="rect">
            <a:avLst/>
          </a:prstGeom>
          <a:noFill/>
          <a:ln>
            <a:noFill/>
          </a:ln>
        </p:spPr>
      </p:pic>
      <p:pic>
        <p:nvPicPr>
          <p:cNvPr descr="Campanula rotundifolia Transparent" id="851" name="Google Shape;851;g2628a8c5124_0_21"/>
          <p:cNvPicPr preferRelativeResize="0"/>
          <p:nvPr/>
        </p:nvPicPr>
        <p:blipFill rotWithShape="1">
          <a:blip r:embed="rId18">
            <a:alphaModFix/>
          </a:blip>
          <a:srcRect b="0" l="0" r="0" t="0"/>
          <a:stretch/>
        </p:blipFill>
        <p:spPr>
          <a:xfrm>
            <a:off x="2964644" y="5073291"/>
            <a:ext cx="244639" cy="297926"/>
          </a:xfrm>
          <a:prstGeom prst="rect">
            <a:avLst/>
          </a:prstGeom>
          <a:noFill/>
          <a:ln>
            <a:noFill/>
          </a:ln>
        </p:spPr>
      </p:pic>
      <p:pic>
        <p:nvPicPr>
          <p:cNvPr descr="Campanula rotundifolia Transparent" id="852" name="Google Shape;852;g2628a8c5124_0_21"/>
          <p:cNvPicPr preferRelativeResize="0"/>
          <p:nvPr/>
        </p:nvPicPr>
        <p:blipFill rotWithShape="1">
          <a:blip r:embed="rId18">
            <a:alphaModFix/>
          </a:blip>
          <a:srcRect b="0" l="0" r="0" t="0"/>
          <a:stretch/>
        </p:blipFill>
        <p:spPr>
          <a:xfrm>
            <a:off x="3324844" y="4995891"/>
            <a:ext cx="244639" cy="297926"/>
          </a:xfrm>
          <a:prstGeom prst="rect">
            <a:avLst/>
          </a:prstGeom>
          <a:noFill/>
          <a:ln>
            <a:noFill/>
          </a:ln>
        </p:spPr>
      </p:pic>
      <p:pic>
        <p:nvPicPr>
          <p:cNvPr descr="Campanula rotundifolia Transparent" id="853" name="Google Shape;853;g2628a8c5124_0_21"/>
          <p:cNvPicPr preferRelativeResize="0"/>
          <p:nvPr/>
        </p:nvPicPr>
        <p:blipFill rotWithShape="1">
          <a:blip r:embed="rId18">
            <a:alphaModFix/>
          </a:blip>
          <a:srcRect b="0" l="0" r="0" t="0"/>
          <a:stretch/>
        </p:blipFill>
        <p:spPr>
          <a:xfrm>
            <a:off x="4826644" y="5026666"/>
            <a:ext cx="244639" cy="297926"/>
          </a:xfrm>
          <a:prstGeom prst="rect">
            <a:avLst/>
          </a:prstGeom>
          <a:noFill/>
          <a:ln>
            <a:noFill/>
          </a:ln>
        </p:spPr>
      </p:pic>
      <p:pic>
        <p:nvPicPr>
          <p:cNvPr descr="Campanula rotundifolia Transparent" id="854" name="Google Shape;854;g2628a8c5124_0_21"/>
          <p:cNvPicPr preferRelativeResize="0"/>
          <p:nvPr/>
        </p:nvPicPr>
        <p:blipFill rotWithShape="1">
          <a:blip r:embed="rId18">
            <a:alphaModFix/>
          </a:blip>
          <a:srcRect b="0" l="0" r="0" t="0"/>
          <a:stretch/>
        </p:blipFill>
        <p:spPr>
          <a:xfrm>
            <a:off x="5138506" y="5140178"/>
            <a:ext cx="244639" cy="297926"/>
          </a:xfrm>
          <a:prstGeom prst="rect">
            <a:avLst/>
          </a:prstGeom>
          <a:noFill/>
          <a:ln>
            <a:noFill/>
          </a:ln>
        </p:spPr>
      </p:pic>
      <p:pic>
        <p:nvPicPr>
          <p:cNvPr descr="Campanula rotundifolia Transparent" id="855" name="Google Shape;855;g2628a8c5124_0_21"/>
          <p:cNvPicPr preferRelativeResize="0"/>
          <p:nvPr/>
        </p:nvPicPr>
        <p:blipFill rotWithShape="1">
          <a:blip r:embed="rId18">
            <a:alphaModFix/>
          </a:blip>
          <a:srcRect b="0" l="0" r="0" t="0"/>
          <a:stretch/>
        </p:blipFill>
        <p:spPr>
          <a:xfrm>
            <a:off x="4826644" y="4408078"/>
            <a:ext cx="244639" cy="297926"/>
          </a:xfrm>
          <a:prstGeom prst="rect">
            <a:avLst/>
          </a:prstGeom>
          <a:noFill/>
          <a:ln>
            <a:noFill/>
          </a:ln>
        </p:spPr>
      </p:pic>
      <p:pic>
        <p:nvPicPr>
          <p:cNvPr descr="Campanula rotundifolia Transparent" id="856" name="Google Shape;856;g2628a8c5124_0_21"/>
          <p:cNvPicPr preferRelativeResize="0"/>
          <p:nvPr/>
        </p:nvPicPr>
        <p:blipFill rotWithShape="1">
          <a:blip r:embed="rId18">
            <a:alphaModFix/>
          </a:blip>
          <a:srcRect b="0" l="0" r="0" t="0"/>
          <a:stretch/>
        </p:blipFill>
        <p:spPr>
          <a:xfrm>
            <a:off x="4856894" y="3675703"/>
            <a:ext cx="244639" cy="297926"/>
          </a:xfrm>
          <a:prstGeom prst="rect">
            <a:avLst/>
          </a:prstGeom>
          <a:noFill/>
          <a:ln>
            <a:noFill/>
          </a:ln>
        </p:spPr>
      </p:pic>
      <p:pic>
        <p:nvPicPr>
          <p:cNvPr descr="Campanula rotundifolia Transparent" id="857" name="Google Shape;857;g2628a8c5124_0_21"/>
          <p:cNvPicPr preferRelativeResize="0"/>
          <p:nvPr/>
        </p:nvPicPr>
        <p:blipFill rotWithShape="1">
          <a:blip r:embed="rId18">
            <a:alphaModFix/>
          </a:blip>
          <a:srcRect b="0" l="0" r="0" t="0"/>
          <a:stretch/>
        </p:blipFill>
        <p:spPr>
          <a:xfrm>
            <a:off x="5662706" y="5129603"/>
            <a:ext cx="244639" cy="297926"/>
          </a:xfrm>
          <a:prstGeom prst="rect">
            <a:avLst/>
          </a:prstGeom>
          <a:noFill/>
          <a:ln>
            <a:noFill/>
          </a:ln>
        </p:spPr>
      </p:pic>
      <p:pic>
        <p:nvPicPr>
          <p:cNvPr descr="Campanula rotundifolia Transparent" id="858" name="Google Shape;858;g2628a8c5124_0_21"/>
          <p:cNvPicPr preferRelativeResize="0"/>
          <p:nvPr/>
        </p:nvPicPr>
        <p:blipFill rotWithShape="1">
          <a:blip r:embed="rId18">
            <a:alphaModFix/>
          </a:blip>
          <a:srcRect b="0" l="0" r="0" t="0"/>
          <a:stretch/>
        </p:blipFill>
        <p:spPr>
          <a:xfrm>
            <a:off x="6498781" y="5105941"/>
            <a:ext cx="244639" cy="297926"/>
          </a:xfrm>
          <a:prstGeom prst="rect">
            <a:avLst/>
          </a:prstGeom>
          <a:noFill/>
          <a:ln>
            <a:noFill/>
          </a:ln>
        </p:spPr>
      </p:pic>
      <p:pic>
        <p:nvPicPr>
          <p:cNvPr descr="Campanula rotundifolia Transparent" id="859" name="Google Shape;859;g2628a8c5124_0_21"/>
          <p:cNvPicPr preferRelativeResize="0"/>
          <p:nvPr/>
        </p:nvPicPr>
        <p:blipFill rotWithShape="1">
          <a:blip r:embed="rId18">
            <a:alphaModFix/>
          </a:blip>
          <a:srcRect b="0" l="0" r="0" t="0"/>
          <a:stretch/>
        </p:blipFill>
        <p:spPr>
          <a:xfrm>
            <a:off x="2402331" y="4995891"/>
            <a:ext cx="244639" cy="297926"/>
          </a:xfrm>
          <a:prstGeom prst="rect">
            <a:avLst/>
          </a:prstGeom>
          <a:noFill/>
          <a:ln>
            <a:noFill/>
          </a:ln>
        </p:spPr>
      </p:pic>
      <p:pic>
        <p:nvPicPr>
          <p:cNvPr descr="Campanula rotundifolia Transparent" id="860" name="Google Shape;860;g2628a8c5124_0_21"/>
          <p:cNvPicPr preferRelativeResize="0"/>
          <p:nvPr/>
        </p:nvPicPr>
        <p:blipFill rotWithShape="1">
          <a:blip r:embed="rId18">
            <a:alphaModFix/>
          </a:blip>
          <a:srcRect b="0" l="0" r="0" t="0"/>
          <a:stretch/>
        </p:blipFill>
        <p:spPr>
          <a:xfrm>
            <a:off x="3601281" y="3334816"/>
            <a:ext cx="244639" cy="297926"/>
          </a:xfrm>
          <a:prstGeom prst="rect">
            <a:avLst/>
          </a:prstGeom>
          <a:noFill/>
          <a:ln>
            <a:noFill/>
          </a:ln>
        </p:spPr>
      </p:pic>
      <p:pic>
        <p:nvPicPr>
          <p:cNvPr descr="Campanula rotundifolia Transparent" id="861" name="Google Shape;861;g2628a8c5124_0_21"/>
          <p:cNvPicPr preferRelativeResize="0"/>
          <p:nvPr/>
        </p:nvPicPr>
        <p:blipFill rotWithShape="1">
          <a:blip r:embed="rId18">
            <a:alphaModFix/>
          </a:blip>
          <a:srcRect b="0" l="0" r="0" t="0"/>
          <a:stretch/>
        </p:blipFill>
        <p:spPr>
          <a:xfrm>
            <a:off x="3676944" y="4504253"/>
            <a:ext cx="244639" cy="297926"/>
          </a:xfrm>
          <a:prstGeom prst="rect">
            <a:avLst/>
          </a:prstGeom>
          <a:noFill/>
          <a:ln>
            <a:noFill/>
          </a:ln>
        </p:spPr>
      </p:pic>
      <p:pic>
        <p:nvPicPr>
          <p:cNvPr descr="Pedicularis canadensis Transparent" id="862" name="Google Shape;862;g2628a8c5124_0_21"/>
          <p:cNvPicPr preferRelativeResize="0"/>
          <p:nvPr/>
        </p:nvPicPr>
        <p:blipFill rotWithShape="1">
          <a:blip r:embed="rId22">
            <a:alphaModFix/>
          </a:blip>
          <a:srcRect b="0" l="0" r="0" t="0"/>
          <a:stretch/>
        </p:blipFill>
        <p:spPr>
          <a:xfrm>
            <a:off x="1855463" y="5001352"/>
            <a:ext cx="270072" cy="287027"/>
          </a:xfrm>
          <a:prstGeom prst="rect">
            <a:avLst/>
          </a:prstGeom>
          <a:noFill/>
          <a:ln>
            <a:noFill/>
          </a:ln>
        </p:spPr>
      </p:pic>
      <p:pic>
        <p:nvPicPr>
          <p:cNvPr descr="Pedicularis canadensis Transparent" id="863" name="Google Shape;863;g2628a8c5124_0_21"/>
          <p:cNvPicPr preferRelativeResize="0"/>
          <p:nvPr/>
        </p:nvPicPr>
        <p:blipFill rotWithShape="1">
          <a:blip r:embed="rId22">
            <a:alphaModFix/>
          </a:blip>
          <a:srcRect b="0" l="0" r="0" t="0"/>
          <a:stretch/>
        </p:blipFill>
        <p:spPr>
          <a:xfrm>
            <a:off x="3092875" y="4869402"/>
            <a:ext cx="270072" cy="287027"/>
          </a:xfrm>
          <a:prstGeom prst="rect">
            <a:avLst/>
          </a:prstGeom>
          <a:noFill/>
          <a:ln>
            <a:noFill/>
          </a:ln>
        </p:spPr>
      </p:pic>
      <p:pic>
        <p:nvPicPr>
          <p:cNvPr descr="Pedicularis canadensis Transparent" id="864" name="Google Shape;864;g2628a8c5124_0_21"/>
          <p:cNvPicPr preferRelativeResize="0"/>
          <p:nvPr/>
        </p:nvPicPr>
        <p:blipFill rotWithShape="1">
          <a:blip r:embed="rId22">
            <a:alphaModFix/>
          </a:blip>
          <a:srcRect b="0" l="0" r="0" t="0"/>
          <a:stretch/>
        </p:blipFill>
        <p:spPr>
          <a:xfrm>
            <a:off x="3482325" y="4090252"/>
            <a:ext cx="270072" cy="287027"/>
          </a:xfrm>
          <a:prstGeom prst="rect">
            <a:avLst/>
          </a:prstGeom>
          <a:noFill/>
          <a:ln>
            <a:noFill/>
          </a:ln>
        </p:spPr>
      </p:pic>
      <p:pic>
        <p:nvPicPr>
          <p:cNvPr descr="Pedicularis canadensis Transparent" id="865" name="Google Shape;865;g2628a8c5124_0_21"/>
          <p:cNvPicPr preferRelativeResize="0"/>
          <p:nvPr/>
        </p:nvPicPr>
        <p:blipFill rotWithShape="1">
          <a:blip r:embed="rId22">
            <a:alphaModFix/>
          </a:blip>
          <a:srcRect b="0" l="0" r="0" t="0"/>
          <a:stretch/>
        </p:blipFill>
        <p:spPr>
          <a:xfrm>
            <a:off x="4973338" y="3434627"/>
            <a:ext cx="270072" cy="287027"/>
          </a:xfrm>
          <a:prstGeom prst="rect">
            <a:avLst/>
          </a:prstGeom>
          <a:noFill/>
          <a:ln>
            <a:noFill/>
          </a:ln>
        </p:spPr>
      </p:pic>
      <p:pic>
        <p:nvPicPr>
          <p:cNvPr descr="Pedicularis canadensis Transparent" id="866" name="Google Shape;866;g2628a8c5124_0_21"/>
          <p:cNvPicPr preferRelativeResize="0"/>
          <p:nvPr/>
        </p:nvPicPr>
        <p:blipFill rotWithShape="1">
          <a:blip r:embed="rId22">
            <a:alphaModFix/>
          </a:blip>
          <a:srcRect b="0" l="0" r="0" t="0"/>
          <a:stretch/>
        </p:blipFill>
        <p:spPr>
          <a:xfrm>
            <a:off x="4964488" y="4090252"/>
            <a:ext cx="270072" cy="287027"/>
          </a:xfrm>
          <a:prstGeom prst="rect">
            <a:avLst/>
          </a:prstGeom>
          <a:noFill/>
          <a:ln>
            <a:noFill/>
          </a:ln>
        </p:spPr>
      </p:pic>
      <p:pic>
        <p:nvPicPr>
          <p:cNvPr descr="Pedicularis canadensis Transparent" id="867" name="Google Shape;867;g2628a8c5124_0_21"/>
          <p:cNvPicPr preferRelativeResize="0"/>
          <p:nvPr/>
        </p:nvPicPr>
        <p:blipFill rotWithShape="1">
          <a:blip r:embed="rId22">
            <a:alphaModFix/>
          </a:blip>
          <a:srcRect b="0" l="0" r="0" t="0"/>
          <a:stretch/>
        </p:blipFill>
        <p:spPr>
          <a:xfrm>
            <a:off x="5023625" y="4810352"/>
            <a:ext cx="270072" cy="287027"/>
          </a:xfrm>
          <a:prstGeom prst="rect">
            <a:avLst/>
          </a:prstGeom>
          <a:noFill/>
          <a:ln>
            <a:noFill/>
          </a:ln>
        </p:spPr>
      </p:pic>
      <p:pic>
        <p:nvPicPr>
          <p:cNvPr descr="Pedicularis canadensis Transparent" id="868" name="Google Shape;868;g2628a8c5124_0_21"/>
          <p:cNvPicPr preferRelativeResize="0"/>
          <p:nvPr/>
        </p:nvPicPr>
        <p:blipFill rotWithShape="1">
          <a:blip r:embed="rId22">
            <a:alphaModFix/>
          </a:blip>
          <a:srcRect b="0" l="0" r="0" t="0"/>
          <a:stretch/>
        </p:blipFill>
        <p:spPr>
          <a:xfrm>
            <a:off x="6355425" y="4917289"/>
            <a:ext cx="270072" cy="287027"/>
          </a:xfrm>
          <a:prstGeom prst="rect">
            <a:avLst/>
          </a:prstGeom>
          <a:noFill/>
          <a:ln>
            <a:noFill/>
          </a:ln>
        </p:spPr>
      </p:pic>
      <p:pic>
        <p:nvPicPr>
          <p:cNvPr descr="Phlox divaricata Transparent" id="869" name="Google Shape;869;g2628a8c5124_0_21"/>
          <p:cNvPicPr preferRelativeResize="0"/>
          <p:nvPr/>
        </p:nvPicPr>
        <p:blipFill rotWithShape="1">
          <a:blip r:embed="rId8">
            <a:alphaModFix/>
          </a:blip>
          <a:srcRect b="0" l="0" r="0" t="0"/>
          <a:stretch/>
        </p:blipFill>
        <p:spPr>
          <a:xfrm>
            <a:off x="3472125" y="4666775"/>
            <a:ext cx="315487" cy="378446"/>
          </a:xfrm>
          <a:prstGeom prst="rect">
            <a:avLst/>
          </a:prstGeom>
          <a:noFill/>
          <a:ln>
            <a:noFill/>
          </a:ln>
        </p:spPr>
      </p:pic>
      <p:pic>
        <p:nvPicPr>
          <p:cNvPr descr="Phlox divaricata Transparent" id="870" name="Google Shape;870;g2628a8c5124_0_21"/>
          <p:cNvPicPr preferRelativeResize="0"/>
          <p:nvPr/>
        </p:nvPicPr>
        <p:blipFill rotWithShape="1">
          <a:blip r:embed="rId8">
            <a:alphaModFix/>
          </a:blip>
          <a:srcRect b="0" l="0" r="0" t="0"/>
          <a:stretch/>
        </p:blipFill>
        <p:spPr>
          <a:xfrm>
            <a:off x="2158775" y="4706938"/>
            <a:ext cx="315487" cy="378446"/>
          </a:xfrm>
          <a:prstGeom prst="rect">
            <a:avLst/>
          </a:prstGeom>
          <a:noFill/>
          <a:ln>
            <a:noFill/>
          </a:ln>
        </p:spPr>
      </p:pic>
      <p:pic>
        <p:nvPicPr>
          <p:cNvPr descr="Phlox divaricata Transparent" id="871" name="Google Shape;871;g2628a8c5124_0_21"/>
          <p:cNvPicPr preferRelativeResize="0"/>
          <p:nvPr/>
        </p:nvPicPr>
        <p:blipFill rotWithShape="1">
          <a:blip r:embed="rId8">
            <a:alphaModFix/>
          </a:blip>
          <a:srcRect b="0" l="0" r="0" t="0"/>
          <a:stretch/>
        </p:blipFill>
        <p:spPr>
          <a:xfrm>
            <a:off x="5124350" y="3754238"/>
            <a:ext cx="315487" cy="378446"/>
          </a:xfrm>
          <a:prstGeom prst="rect">
            <a:avLst/>
          </a:prstGeom>
          <a:noFill/>
          <a:ln>
            <a:noFill/>
          </a:ln>
        </p:spPr>
      </p:pic>
      <p:pic>
        <p:nvPicPr>
          <p:cNvPr descr="Phlox divaricata Transparent" id="872" name="Google Shape;872;g2628a8c5124_0_21"/>
          <p:cNvPicPr preferRelativeResize="0"/>
          <p:nvPr/>
        </p:nvPicPr>
        <p:blipFill rotWithShape="1">
          <a:blip r:embed="rId8">
            <a:alphaModFix/>
          </a:blip>
          <a:srcRect b="0" l="0" r="0" t="0"/>
          <a:stretch/>
        </p:blipFill>
        <p:spPr>
          <a:xfrm>
            <a:off x="5000925" y="4374538"/>
            <a:ext cx="315487" cy="378446"/>
          </a:xfrm>
          <a:prstGeom prst="rect">
            <a:avLst/>
          </a:prstGeom>
          <a:noFill/>
          <a:ln>
            <a:noFill/>
          </a:ln>
        </p:spPr>
      </p:pic>
      <p:pic>
        <p:nvPicPr>
          <p:cNvPr descr="Polemonium reptans Transparent" id="873" name="Google Shape;873;g2628a8c5124_0_21"/>
          <p:cNvPicPr preferRelativeResize="0"/>
          <p:nvPr/>
        </p:nvPicPr>
        <p:blipFill rotWithShape="1">
          <a:blip r:embed="rId6">
            <a:alphaModFix/>
          </a:blip>
          <a:srcRect b="0" l="0" r="0" t="0"/>
          <a:stretch/>
        </p:blipFill>
        <p:spPr>
          <a:xfrm>
            <a:off x="5412741" y="4905016"/>
            <a:ext cx="342529" cy="289138"/>
          </a:xfrm>
          <a:prstGeom prst="rect">
            <a:avLst/>
          </a:prstGeom>
          <a:noFill/>
          <a:ln>
            <a:noFill/>
          </a:ln>
        </p:spPr>
      </p:pic>
      <p:pic>
        <p:nvPicPr>
          <p:cNvPr descr="Polemonium reptans Transparent" id="874" name="Google Shape;874;g2628a8c5124_0_21"/>
          <p:cNvPicPr preferRelativeResize="0"/>
          <p:nvPr/>
        </p:nvPicPr>
        <p:blipFill rotWithShape="1">
          <a:blip r:embed="rId6">
            <a:alphaModFix/>
          </a:blip>
          <a:srcRect b="0" l="0" r="0" t="0"/>
          <a:stretch/>
        </p:blipFill>
        <p:spPr>
          <a:xfrm>
            <a:off x="6697566" y="4948379"/>
            <a:ext cx="342529" cy="289138"/>
          </a:xfrm>
          <a:prstGeom prst="rect">
            <a:avLst/>
          </a:prstGeom>
          <a:noFill/>
          <a:ln>
            <a:noFill/>
          </a:ln>
        </p:spPr>
      </p:pic>
      <p:pic>
        <p:nvPicPr>
          <p:cNvPr descr="Polemonium reptans Transparent" id="875" name="Google Shape;875;g2628a8c5124_0_21"/>
          <p:cNvPicPr preferRelativeResize="0"/>
          <p:nvPr/>
        </p:nvPicPr>
        <p:blipFill rotWithShape="1">
          <a:blip r:embed="rId6">
            <a:alphaModFix/>
          </a:blip>
          <a:srcRect b="0" l="0" r="0" t="0"/>
          <a:stretch/>
        </p:blipFill>
        <p:spPr>
          <a:xfrm>
            <a:off x="6055153" y="5011504"/>
            <a:ext cx="342529" cy="289138"/>
          </a:xfrm>
          <a:prstGeom prst="rect">
            <a:avLst/>
          </a:prstGeom>
          <a:noFill/>
          <a:ln>
            <a:noFill/>
          </a:ln>
        </p:spPr>
      </p:pic>
      <p:pic>
        <p:nvPicPr>
          <p:cNvPr descr="Polemonium reptans Transparent" id="876" name="Google Shape;876;g2628a8c5124_0_21"/>
          <p:cNvPicPr preferRelativeResize="0"/>
          <p:nvPr/>
        </p:nvPicPr>
        <p:blipFill rotWithShape="1">
          <a:blip r:embed="rId6">
            <a:alphaModFix/>
          </a:blip>
          <a:srcRect b="0" l="0" r="0" t="0"/>
          <a:stretch/>
        </p:blipFill>
        <p:spPr>
          <a:xfrm>
            <a:off x="6457278" y="4384954"/>
            <a:ext cx="342529" cy="289138"/>
          </a:xfrm>
          <a:prstGeom prst="rect">
            <a:avLst/>
          </a:prstGeom>
          <a:noFill/>
          <a:ln>
            <a:noFill/>
          </a:ln>
        </p:spPr>
      </p:pic>
      <p:pic>
        <p:nvPicPr>
          <p:cNvPr descr="Polemonium reptans Transparent" id="877" name="Google Shape;877;g2628a8c5124_0_21"/>
          <p:cNvPicPr preferRelativeResize="0"/>
          <p:nvPr/>
        </p:nvPicPr>
        <p:blipFill rotWithShape="1">
          <a:blip r:embed="rId6">
            <a:alphaModFix/>
          </a:blip>
          <a:srcRect b="0" l="0" r="0" t="0"/>
          <a:stretch/>
        </p:blipFill>
        <p:spPr>
          <a:xfrm>
            <a:off x="5250903" y="3433566"/>
            <a:ext cx="342529" cy="289138"/>
          </a:xfrm>
          <a:prstGeom prst="rect">
            <a:avLst/>
          </a:prstGeom>
          <a:noFill/>
          <a:ln>
            <a:noFill/>
          </a:ln>
        </p:spPr>
      </p:pic>
      <p:pic>
        <p:nvPicPr>
          <p:cNvPr descr="Polemonium reptans Transparent" id="878" name="Google Shape;878;g2628a8c5124_0_21"/>
          <p:cNvPicPr preferRelativeResize="0"/>
          <p:nvPr/>
        </p:nvPicPr>
        <p:blipFill rotWithShape="1">
          <a:blip r:embed="rId6">
            <a:alphaModFix/>
          </a:blip>
          <a:srcRect b="0" l="0" r="0" t="0"/>
          <a:stretch/>
        </p:blipFill>
        <p:spPr>
          <a:xfrm>
            <a:off x="6043578" y="3906979"/>
            <a:ext cx="342529" cy="289138"/>
          </a:xfrm>
          <a:prstGeom prst="rect">
            <a:avLst/>
          </a:prstGeom>
          <a:noFill/>
          <a:ln>
            <a:noFill/>
          </a:ln>
        </p:spPr>
      </p:pic>
      <p:pic>
        <p:nvPicPr>
          <p:cNvPr descr="Polemonium reptans Transparent" id="879" name="Google Shape;879;g2628a8c5124_0_21"/>
          <p:cNvPicPr preferRelativeResize="0"/>
          <p:nvPr/>
        </p:nvPicPr>
        <p:blipFill rotWithShape="1">
          <a:blip r:embed="rId6">
            <a:alphaModFix/>
          </a:blip>
          <a:srcRect b="0" l="0" r="0" t="0"/>
          <a:stretch/>
        </p:blipFill>
        <p:spPr>
          <a:xfrm>
            <a:off x="2627878" y="3717279"/>
            <a:ext cx="342529" cy="289138"/>
          </a:xfrm>
          <a:prstGeom prst="rect">
            <a:avLst/>
          </a:prstGeom>
          <a:noFill/>
          <a:ln>
            <a:noFill/>
          </a:ln>
        </p:spPr>
      </p:pic>
      <p:pic>
        <p:nvPicPr>
          <p:cNvPr descr="Polemonium reptans Transparent" id="880" name="Google Shape;880;g2628a8c5124_0_21"/>
          <p:cNvPicPr preferRelativeResize="0"/>
          <p:nvPr/>
        </p:nvPicPr>
        <p:blipFill rotWithShape="1">
          <a:blip r:embed="rId6">
            <a:alphaModFix/>
          </a:blip>
          <a:srcRect b="0" l="0" r="0" t="0"/>
          <a:stretch/>
        </p:blipFill>
        <p:spPr>
          <a:xfrm>
            <a:off x="3180028" y="3433566"/>
            <a:ext cx="342529" cy="289138"/>
          </a:xfrm>
          <a:prstGeom prst="rect">
            <a:avLst/>
          </a:prstGeom>
          <a:noFill/>
          <a:ln>
            <a:noFill/>
          </a:ln>
        </p:spPr>
      </p:pic>
      <p:pic>
        <p:nvPicPr>
          <p:cNvPr descr="Polemonium reptans Transparent" id="881" name="Google Shape;881;g2628a8c5124_0_21"/>
          <p:cNvPicPr preferRelativeResize="0"/>
          <p:nvPr/>
        </p:nvPicPr>
        <p:blipFill rotWithShape="1">
          <a:blip r:embed="rId6">
            <a:alphaModFix/>
          </a:blip>
          <a:srcRect b="0" l="0" r="0" t="0"/>
          <a:stretch/>
        </p:blipFill>
        <p:spPr>
          <a:xfrm>
            <a:off x="1976453" y="4241304"/>
            <a:ext cx="342529" cy="289138"/>
          </a:xfrm>
          <a:prstGeom prst="rect">
            <a:avLst/>
          </a:prstGeom>
          <a:noFill/>
          <a:ln>
            <a:noFill/>
          </a:ln>
        </p:spPr>
      </p:pic>
      <p:pic>
        <p:nvPicPr>
          <p:cNvPr descr="Polemonium reptans Transparent" id="882" name="Google Shape;882;g2628a8c5124_0_21"/>
          <p:cNvPicPr preferRelativeResize="0"/>
          <p:nvPr/>
        </p:nvPicPr>
        <p:blipFill rotWithShape="1">
          <a:blip r:embed="rId6">
            <a:alphaModFix/>
          </a:blip>
          <a:srcRect b="0" l="0" r="0" t="0"/>
          <a:stretch/>
        </p:blipFill>
        <p:spPr>
          <a:xfrm>
            <a:off x="1781828" y="4711429"/>
            <a:ext cx="342529" cy="289138"/>
          </a:xfrm>
          <a:prstGeom prst="rect">
            <a:avLst/>
          </a:prstGeom>
          <a:noFill/>
          <a:ln>
            <a:noFill/>
          </a:ln>
        </p:spPr>
      </p:pic>
      <p:pic>
        <p:nvPicPr>
          <p:cNvPr descr="Monarda bradburiana Transparent" id="883" name="Google Shape;883;g2628a8c5124_0_21"/>
          <p:cNvPicPr preferRelativeResize="0"/>
          <p:nvPr/>
        </p:nvPicPr>
        <p:blipFill rotWithShape="1">
          <a:blip r:embed="rId21">
            <a:alphaModFix/>
          </a:blip>
          <a:srcRect b="0" l="0" r="0" t="0"/>
          <a:stretch/>
        </p:blipFill>
        <p:spPr>
          <a:xfrm>
            <a:off x="2822198" y="3919441"/>
            <a:ext cx="541354" cy="420246"/>
          </a:xfrm>
          <a:prstGeom prst="rect">
            <a:avLst/>
          </a:prstGeom>
          <a:noFill/>
          <a:ln>
            <a:noFill/>
          </a:ln>
        </p:spPr>
      </p:pic>
      <p:pic>
        <p:nvPicPr>
          <p:cNvPr descr="Monarda bradburiana Transparent" id="884" name="Google Shape;884;g2628a8c5124_0_21"/>
          <p:cNvPicPr preferRelativeResize="0"/>
          <p:nvPr/>
        </p:nvPicPr>
        <p:blipFill rotWithShape="1">
          <a:blip r:embed="rId21">
            <a:alphaModFix/>
          </a:blip>
          <a:srcRect b="0" l="0" r="0" t="0"/>
          <a:stretch/>
        </p:blipFill>
        <p:spPr>
          <a:xfrm>
            <a:off x="5633298" y="3960566"/>
            <a:ext cx="541354" cy="420246"/>
          </a:xfrm>
          <a:prstGeom prst="rect">
            <a:avLst/>
          </a:prstGeom>
          <a:noFill/>
          <a:ln>
            <a:noFill/>
          </a:ln>
        </p:spPr>
      </p:pic>
      <p:pic>
        <p:nvPicPr>
          <p:cNvPr descr="Monarda bradburiana Transparent" id="885" name="Google Shape;885;g2628a8c5124_0_21"/>
          <p:cNvPicPr preferRelativeResize="0"/>
          <p:nvPr/>
        </p:nvPicPr>
        <p:blipFill rotWithShape="1">
          <a:blip r:embed="rId21">
            <a:alphaModFix/>
          </a:blip>
          <a:srcRect b="0" l="0" r="0" t="0"/>
          <a:stretch/>
        </p:blipFill>
        <p:spPr>
          <a:xfrm>
            <a:off x="6096648" y="4077991"/>
            <a:ext cx="541354" cy="420246"/>
          </a:xfrm>
          <a:prstGeom prst="rect">
            <a:avLst/>
          </a:prstGeom>
          <a:noFill/>
          <a:ln>
            <a:noFill/>
          </a:ln>
        </p:spPr>
      </p:pic>
      <p:pic>
        <p:nvPicPr>
          <p:cNvPr descr="Monarda bradburiana Transparent" id="886" name="Google Shape;886;g2628a8c5124_0_21"/>
          <p:cNvPicPr preferRelativeResize="0"/>
          <p:nvPr/>
        </p:nvPicPr>
        <p:blipFill rotWithShape="1">
          <a:blip r:embed="rId21">
            <a:alphaModFix/>
          </a:blip>
          <a:srcRect b="0" l="0" r="0" t="0"/>
          <a:stretch/>
        </p:blipFill>
        <p:spPr>
          <a:xfrm>
            <a:off x="2747448" y="3368016"/>
            <a:ext cx="541354" cy="420246"/>
          </a:xfrm>
          <a:prstGeom prst="rect">
            <a:avLst/>
          </a:prstGeom>
          <a:noFill/>
          <a:ln>
            <a:noFill/>
          </a:ln>
        </p:spPr>
      </p:pic>
      <p:grpSp>
        <p:nvGrpSpPr>
          <p:cNvPr id="887" name="Google Shape;887;g2628a8c5124_0_21"/>
          <p:cNvGrpSpPr/>
          <p:nvPr/>
        </p:nvGrpSpPr>
        <p:grpSpPr>
          <a:xfrm>
            <a:off x="2158784" y="1737728"/>
            <a:ext cx="4620877" cy="345238"/>
            <a:chOff x="2351527" y="737561"/>
            <a:chExt cx="4268709" cy="261742"/>
          </a:xfrm>
        </p:grpSpPr>
        <p:cxnSp>
          <p:nvCxnSpPr>
            <p:cNvPr id="888" name="Google Shape;888;g2628a8c5124_0_21"/>
            <p:cNvCxnSpPr/>
            <p:nvPr/>
          </p:nvCxnSpPr>
          <p:spPr>
            <a:xfrm>
              <a:off x="2351535" y="955501"/>
              <a:ext cx="4268700" cy="0"/>
            </a:xfrm>
            <a:prstGeom prst="straightConnector1">
              <a:avLst/>
            </a:prstGeom>
            <a:noFill/>
            <a:ln cap="flat" cmpd="sng" w="9525">
              <a:solidFill>
                <a:schemeClr val="dk2"/>
              </a:solidFill>
              <a:prstDash val="solid"/>
              <a:round/>
              <a:headEnd len="med" w="med" type="none"/>
              <a:tailEnd len="med" w="med" type="none"/>
            </a:ln>
          </p:spPr>
        </p:cxnSp>
        <p:sp>
          <p:nvSpPr>
            <p:cNvPr id="889" name="Google Shape;889;g2628a8c5124_0_21"/>
            <p:cNvSpPr txBox="1"/>
            <p:nvPr/>
          </p:nvSpPr>
          <p:spPr>
            <a:xfrm>
              <a:off x="4293930" y="737561"/>
              <a:ext cx="384000" cy="25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15ft</a:t>
              </a:r>
              <a:endParaRPr sz="1000">
                <a:latin typeface="Calibri"/>
                <a:ea typeface="Calibri"/>
                <a:cs typeface="Calibri"/>
                <a:sym typeface="Calibri"/>
              </a:endParaRPr>
            </a:p>
          </p:txBody>
        </p:sp>
        <p:cxnSp>
          <p:nvCxnSpPr>
            <p:cNvPr id="890" name="Google Shape;890;g2628a8c5124_0_21"/>
            <p:cNvCxnSpPr/>
            <p:nvPr/>
          </p:nvCxnSpPr>
          <p:spPr>
            <a:xfrm>
              <a:off x="2351527" y="911703"/>
              <a:ext cx="0" cy="87600"/>
            </a:xfrm>
            <a:prstGeom prst="straightConnector1">
              <a:avLst/>
            </a:prstGeom>
            <a:noFill/>
            <a:ln cap="flat" cmpd="sng" w="9525">
              <a:solidFill>
                <a:schemeClr val="dk2"/>
              </a:solidFill>
              <a:prstDash val="solid"/>
              <a:round/>
              <a:headEnd len="med" w="med" type="none"/>
              <a:tailEnd len="med" w="med" type="none"/>
            </a:ln>
          </p:spPr>
        </p:cxnSp>
        <p:cxnSp>
          <p:nvCxnSpPr>
            <p:cNvPr id="891" name="Google Shape;891;g2628a8c5124_0_21"/>
            <p:cNvCxnSpPr/>
            <p:nvPr/>
          </p:nvCxnSpPr>
          <p:spPr>
            <a:xfrm>
              <a:off x="6620193" y="911703"/>
              <a:ext cx="0" cy="87600"/>
            </a:xfrm>
            <a:prstGeom prst="straightConnector1">
              <a:avLst/>
            </a:prstGeom>
            <a:noFill/>
            <a:ln cap="flat" cmpd="sng" w="9525">
              <a:solidFill>
                <a:schemeClr val="dk2"/>
              </a:solidFill>
              <a:prstDash val="solid"/>
              <a:round/>
              <a:headEnd len="med" w="med" type="none"/>
              <a:tailEnd len="med" w="med" type="none"/>
            </a:ln>
          </p:spPr>
        </p:cxnSp>
      </p:grpSp>
      <p:sp>
        <p:nvSpPr>
          <p:cNvPr id="892" name="Google Shape;892;g2628a8c5124_0_21"/>
          <p:cNvSpPr txBox="1"/>
          <p:nvPr/>
        </p:nvSpPr>
        <p:spPr>
          <a:xfrm>
            <a:off x="149150" y="5495175"/>
            <a:ext cx="1975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Plants next to sidewalks need to be VERY short. Even 2ft tall plants will flop over and obstruct paths!</a:t>
            </a:r>
            <a:endParaRPr sz="1000">
              <a:solidFill>
                <a:schemeClr val="dk1"/>
              </a:solidFill>
              <a:latin typeface="Calibri"/>
              <a:ea typeface="Calibri"/>
              <a:cs typeface="Calibri"/>
              <a:sym typeface="Calibri"/>
            </a:endParaRPr>
          </a:p>
        </p:txBody>
      </p:sp>
      <p:cxnSp>
        <p:nvCxnSpPr>
          <p:cNvPr id="893" name="Google Shape;893;g2628a8c5124_0_21"/>
          <p:cNvCxnSpPr/>
          <p:nvPr/>
        </p:nvCxnSpPr>
        <p:spPr>
          <a:xfrm flipH="1" rot="10800000">
            <a:off x="1975338" y="5324600"/>
            <a:ext cx="678300" cy="308400"/>
          </a:xfrm>
          <a:prstGeom prst="straightConnector1">
            <a:avLst/>
          </a:prstGeom>
          <a:noFill/>
          <a:ln cap="flat" cmpd="sng" w="9525">
            <a:solidFill>
              <a:schemeClr val="dk1"/>
            </a:solidFill>
            <a:prstDash val="solid"/>
            <a:round/>
            <a:headEnd len="med" w="med" type="none"/>
            <a:tailEnd len="med" w="med" type="triangle"/>
          </a:ln>
        </p:spPr>
      </p:cxnSp>
      <p:sp>
        <p:nvSpPr>
          <p:cNvPr id="894" name="Google Shape;894;g2628a8c5124_0_21"/>
          <p:cNvSpPr txBox="1"/>
          <p:nvPr/>
        </p:nvSpPr>
        <p:spPr>
          <a:xfrm>
            <a:off x="6457725" y="3348150"/>
            <a:ext cx="1367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Taller plants in the middle of the garden</a:t>
            </a:r>
            <a:endParaRPr sz="1000">
              <a:solidFill>
                <a:schemeClr val="dk1"/>
              </a:solidFill>
              <a:latin typeface="Calibri"/>
              <a:ea typeface="Calibri"/>
              <a:cs typeface="Calibri"/>
              <a:sym typeface="Calibri"/>
            </a:endParaRPr>
          </a:p>
        </p:txBody>
      </p:sp>
      <p:cxnSp>
        <p:nvCxnSpPr>
          <p:cNvPr id="895" name="Google Shape;895;g2628a8c5124_0_21"/>
          <p:cNvCxnSpPr>
            <a:endCxn id="884" idx="1"/>
          </p:cNvCxnSpPr>
          <p:nvPr/>
        </p:nvCxnSpPr>
        <p:spPr>
          <a:xfrm flipH="1">
            <a:off x="5633298" y="3612389"/>
            <a:ext cx="882300" cy="558300"/>
          </a:xfrm>
          <a:prstGeom prst="straightConnector1">
            <a:avLst/>
          </a:prstGeom>
          <a:noFill/>
          <a:ln cap="flat" cmpd="sng" w="9525">
            <a:solidFill>
              <a:schemeClr val="dk1"/>
            </a:solidFill>
            <a:prstDash val="solid"/>
            <a:round/>
            <a:headEnd len="med" w="med" type="none"/>
            <a:tailEnd len="med" w="med" type="triangle"/>
          </a:ln>
        </p:spPr>
      </p:cxnSp>
      <p:pic>
        <p:nvPicPr>
          <p:cNvPr descr="Pedicularis canadensis Transparent" id="896" name="Google Shape;896;g2628a8c5124_0_21"/>
          <p:cNvPicPr preferRelativeResize="0"/>
          <p:nvPr/>
        </p:nvPicPr>
        <p:blipFill rotWithShape="1">
          <a:blip r:embed="rId22">
            <a:alphaModFix/>
          </a:blip>
          <a:srcRect b="0" l="0" r="0" t="0"/>
          <a:stretch/>
        </p:blipFill>
        <p:spPr>
          <a:xfrm>
            <a:off x="2830363" y="4933639"/>
            <a:ext cx="270072" cy="2870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g262c67fe1f1_1_4"/>
          <p:cNvSpPr/>
          <p:nvPr/>
        </p:nvSpPr>
        <p:spPr>
          <a:xfrm>
            <a:off x="100" y="0"/>
            <a:ext cx="9144000" cy="6858000"/>
          </a:xfrm>
          <a:prstGeom prst="rect">
            <a:avLst/>
          </a:prstGeom>
          <a:solidFill>
            <a:srgbClr val="C0DC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2" name="Google Shape;902;g262c67fe1f1_1_4"/>
          <p:cNvPicPr preferRelativeResize="0"/>
          <p:nvPr/>
        </p:nvPicPr>
        <p:blipFill rotWithShape="1">
          <a:blip r:embed="rId3">
            <a:alphaModFix/>
          </a:blip>
          <a:srcRect b="0" l="45598" r="0" t="0"/>
          <a:stretch/>
        </p:blipFill>
        <p:spPr>
          <a:xfrm rot="-5400000">
            <a:off x="3577950" y="1294324"/>
            <a:ext cx="1978601" cy="9148751"/>
          </a:xfrm>
          <a:prstGeom prst="rect">
            <a:avLst/>
          </a:prstGeom>
          <a:noFill/>
          <a:ln>
            <a:noFill/>
          </a:ln>
        </p:spPr>
      </p:pic>
      <p:sp>
        <p:nvSpPr>
          <p:cNvPr id="903" name="Google Shape;903;g262c67fe1f1_1_4"/>
          <p:cNvSpPr txBox="1"/>
          <p:nvPr>
            <p:ph type="title"/>
          </p:nvPr>
        </p:nvSpPr>
        <p:spPr>
          <a:xfrm>
            <a:off x="457200" y="-30150"/>
            <a:ext cx="8229600" cy="882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3160">
                <a:solidFill>
                  <a:srgbClr val="000000"/>
                </a:solidFill>
              </a:rPr>
              <a:t>Example: </a:t>
            </a:r>
            <a:r>
              <a:rPr lang="en-US" sz="3160">
                <a:solidFill>
                  <a:srgbClr val="000000"/>
                </a:solidFill>
              </a:rPr>
              <a:t>Backyard Wild Sunny Garden</a:t>
            </a:r>
            <a:endParaRPr/>
          </a:p>
        </p:txBody>
      </p:sp>
      <p:grpSp>
        <p:nvGrpSpPr>
          <p:cNvPr id="904" name="Google Shape;904;g262c67fe1f1_1_4"/>
          <p:cNvGrpSpPr/>
          <p:nvPr/>
        </p:nvGrpSpPr>
        <p:grpSpPr>
          <a:xfrm rot="5400000">
            <a:off x="1226067" y="2108407"/>
            <a:ext cx="2224570" cy="3689542"/>
            <a:chOff x="203600" y="4681734"/>
            <a:chExt cx="1025100" cy="1591967"/>
          </a:xfrm>
        </p:grpSpPr>
        <p:pic>
          <p:nvPicPr>
            <p:cNvPr id="905" name="Google Shape;905;g262c67fe1f1_1_4"/>
            <p:cNvPicPr preferRelativeResize="0"/>
            <p:nvPr/>
          </p:nvPicPr>
          <p:blipFill rotWithShape="1">
            <a:blip r:embed="rId4">
              <a:alphaModFix/>
            </a:blip>
            <a:srcRect b="9786" l="0" r="0" t="15847"/>
            <a:stretch/>
          </p:blipFill>
          <p:spPr>
            <a:xfrm rot="-5400000">
              <a:off x="-332917" y="5218250"/>
              <a:ext cx="1591967" cy="518933"/>
            </a:xfrm>
            <a:prstGeom prst="rect">
              <a:avLst/>
            </a:prstGeom>
            <a:noFill/>
            <a:ln>
              <a:noFill/>
            </a:ln>
          </p:spPr>
        </p:pic>
        <p:pic>
          <p:nvPicPr>
            <p:cNvPr id="906" name="Google Shape;906;g262c67fe1f1_1_4"/>
            <p:cNvPicPr preferRelativeResize="0"/>
            <p:nvPr/>
          </p:nvPicPr>
          <p:blipFill rotWithShape="1">
            <a:blip r:embed="rId4">
              <a:alphaModFix/>
            </a:blip>
            <a:srcRect b="9786" l="0" r="0" t="15847"/>
            <a:stretch/>
          </p:blipFill>
          <p:spPr>
            <a:xfrm rot="-5400000">
              <a:off x="173251" y="5218250"/>
              <a:ext cx="1591967" cy="518933"/>
            </a:xfrm>
            <a:prstGeom prst="rect">
              <a:avLst/>
            </a:prstGeom>
            <a:noFill/>
            <a:ln>
              <a:noFill/>
            </a:ln>
          </p:spPr>
        </p:pic>
      </p:grpSp>
      <p:sp>
        <p:nvSpPr>
          <p:cNvPr id="907" name="Google Shape;907;g262c67fe1f1_1_4"/>
          <p:cNvSpPr txBox="1"/>
          <p:nvPr/>
        </p:nvSpPr>
        <p:spPr>
          <a:xfrm>
            <a:off x="1877900" y="4430750"/>
            <a:ext cx="8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Deck</a:t>
            </a:r>
            <a:endParaRPr b="1" sz="1200">
              <a:latin typeface="Calibri"/>
              <a:ea typeface="Calibri"/>
              <a:cs typeface="Calibri"/>
              <a:sym typeface="Calibri"/>
            </a:endParaRPr>
          </a:p>
        </p:txBody>
      </p:sp>
      <p:sp>
        <p:nvSpPr>
          <p:cNvPr id="908" name="Google Shape;908;g262c67fe1f1_1_4"/>
          <p:cNvSpPr/>
          <p:nvPr/>
        </p:nvSpPr>
        <p:spPr>
          <a:xfrm>
            <a:off x="5245475" y="761300"/>
            <a:ext cx="3576000" cy="3260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262c67fe1f1_1_4"/>
          <p:cNvSpPr txBox="1"/>
          <p:nvPr/>
        </p:nvSpPr>
        <p:spPr>
          <a:xfrm>
            <a:off x="2097805" y="6464352"/>
            <a:ext cx="68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Culver’s Root</a:t>
            </a:r>
            <a:endParaRPr b="0" i="0" sz="1800" u="none" cap="none" strike="noStrike">
              <a:solidFill>
                <a:schemeClr val="dk1"/>
              </a:solidFill>
              <a:latin typeface="Arial"/>
              <a:ea typeface="Arial"/>
              <a:cs typeface="Arial"/>
              <a:sym typeface="Arial"/>
            </a:endParaRPr>
          </a:p>
        </p:txBody>
      </p:sp>
      <p:pic>
        <p:nvPicPr>
          <p:cNvPr descr="Veronicastrum virginicum Transparent" id="910" name="Google Shape;910;g262c67fe1f1_1_4"/>
          <p:cNvPicPr preferRelativeResize="0"/>
          <p:nvPr/>
        </p:nvPicPr>
        <p:blipFill rotWithShape="1">
          <a:blip r:embed="rId6">
            <a:alphaModFix/>
          </a:blip>
          <a:srcRect b="0" l="0" r="0" t="0"/>
          <a:stretch/>
        </p:blipFill>
        <p:spPr>
          <a:xfrm>
            <a:off x="2129674" y="5679194"/>
            <a:ext cx="576476" cy="783571"/>
          </a:xfrm>
          <a:prstGeom prst="rect">
            <a:avLst/>
          </a:prstGeom>
          <a:noFill/>
          <a:ln>
            <a:noFill/>
          </a:ln>
        </p:spPr>
      </p:pic>
      <p:sp>
        <p:nvSpPr>
          <p:cNvPr id="911" name="Google Shape;911;g262c67fe1f1_1_4"/>
          <p:cNvSpPr txBox="1"/>
          <p:nvPr/>
        </p:nvSpPr>
        <p:spPr>
          <a:xfrm>
            <a:off x="3348530" y="646481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Marsh Milkweed</a:t>
            </a:r>
            <a:endParaRPr b="0" i="0" sz="1800" u="none" cap="none" strike="noStrike">
              <a:solidFill>
                <a:schemeClr val="dk1"/>
              </a:solidFill>
              <a:latin typeface="Arial"/>
              <a:ea typeface="Arial"/>
              <a:cs typeface="Arial"/>
              <a:sym typeface="Arial"/>
            </a:endParaRPr>
          </a:p>
        </p:txBody>
      </p:sp>
      <p:pic>
        <p:nvPicPr>
          <p:cNvPr descr="Asclepias incarnata Transparent" id="912" name="Google Shape;912;g262c67fe1f1_1_4"/>
          <p:cNvPicPr preferRelativeResize="0"/>
          <p:nvPr/>
        </p:nvPicPr>
        <p:blipFill rotWithShape="1">
          <a:blip r:embed="rId8">
            <a:alphaModFix/>
          </a:blip>
          <a:srcRect b="0" l="0" r="0" t="0"/>
          <a:stretch/>
        </p:blipFill>
        <p:spPr>
          <a:xfrm>
            <a:off x="3484033" y="5712228"/>
            <a:ext cx="475955" cy="769037"/>
          </a:xfrm>
          <a:prstGeom prst="rect">
            <a:avLst/>
          </a:prstGeom>
          <a:noFill/>
          <a:ln>
            <a:noFill/>
          </a:ln>
        </p:spPr>
      </p:pic>
      <p:pic>
        <p:nvPicPr>
          <p:cNvPr descr="Solidago nemoralis Transparent" id="913" name="Google Shape;913;g262c67fe1f1_1_4"/>
          <p:cNvPicPr preferRelativeResize="0"/>
          <p:nvPr/>
        </p:nvPicPr>
        <p:blipFill rotWithShape="1">
          <a:blip r:embed="rId9">
            <a:alphaModFix/>
          </a:blip>
          <a:srcRect b="0" l="0" r="0" t="0"/>
          <a:stretch/>
        </p:blipFill>
        <p:spPr>
          <a:xfrm>
            <a:off x="1070592" y="5843789"/>
            <a:ext cx="451734" cy="599486"/>
          </a:xfrm>
          <a:prstGeom prst="rect">
            <a:avLst/>
          </a:prstGeom>
          <a:noFill/>
          <a:ln>
            <a:noFill/>
          </a:ln>
        </p:spPr>
      </p:pic>
      <p:sp>
        <p:nvSpPr>
          <p:cNvPr id="914" name="Google Shape;914;g262c67fe1f1_1_4"/>
          <p:cNvSpPr txBox="1"/>
          <p:nvPr/>
        </p:nvSpPr>
        <p:spPr>
          <a:xfrm>
            <a:off x="921913" y="6428987"/>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
                  <a:extLst>
                    <a:ext uri="{A12FA001-AC4F-418D-AE19-62706E023703}">
                      <ahyp:hlinkClr val="tx"/>
                    </a:ext>
                  </a:extLst>
                </a:hlinkClick>
              </a:rPr>
              <a:t>Grey Goldenrod</a:t>
            </a:r>
            <a:endParaRPr b="0" i="0" sz="1800" u="none" cap="none" strike="noStrike">
              <a:solidFill>
                <a:schemeClr val="dk1"/>
              </a:solidFill>
              <a:latin typeface="Arial"/>
              <a:ea typeface="Arial"/>
              <a:cs typeface="Arial"/>
              <a:sym typeface="Arial"/>
            </a:endParaRPr>
          </a:p>
        </p:txBody>
      </p:sp>
      <p:pic>
        <p:nvPicPr>
          <p:cNvPr descr="Aster novae angliae Transparent" id="915" name="Google Shape;915;g262c67fe1f1_1_4"/>
          <p:cNvPicPr preferRelativeResize="0"/>
          <p:nvPr/>
        </p:nvPicPr>
        <p:blipFill rotWithShape="1">
          <a:blip r:embed="rId11">
            <a:alphaModFix/>
          </a:blip>
          <a:srcRect b="0" l="0" r="0" t="0"/>
          <a:stretch/>
        </p:blipFill>
        <p:spPr>
          <a:xfrm>
            <a:off x="5467619" y="5578429"/>
            <a:ext cx="675782" cy="933710"/>
          </a:xfrm>
          <a:prstGeom prst="rect">
            <a:avLst/>
          </a:prstGeom>
          <a:noFill/>
          <a:ln>
            <a:noFill/>
          </a:ln>
        </p:spPr>
      </p:pic>
      <p:pic>
        <p:nvPicPr>
          <p:cNvPr descr="Liatris lugulistylis Transparent" id="916" name="Google Shape;916;g262c67fe1f1_1_4"/>
          <p:cNvPicPr preferRelativeResize="0"/>
          <p:nvPr/>
        </p:nvPicPr>
        <p:blipFill rotWithShape="1">
          <a:blip r:embed="rId12">
            <a:alphaModFix/>
          </a:blip>
          <a:srcRect b="0" l="0" r="0" t="0"/>
          <a:stretch/>
        </p:blipFill>
        <p:spPr>
          <a:xfrm>
            <a:off x="6262793" y="5562389"/>
            <a:ext cx="504257" cy="955634"/>
          </a:xfrm>
          <a:prstGeom prst="rect">
            <a:avLst/>
          </a:prstGeom>
          <a:noFill/>
          <a:ln>
            <a:noFill/>
          </a:ln>
        </p:spPr>
      </p:pic>
      <p:pic>
        <p:nvPicPr>
          <p:cNvPr descr="Monarda fistulosa Transparent" id="917" name="Google Shape;917;g262c67fe1f1_1_4"/>
          <p:cNvPicPr preferRelativeResize="0"/>
          <p:nvPr/>
        </p:nvPicPr>
        <p:blipFill rotWithShape="1">
          <a:blip r:embed="rId13">
            <a:alphaModFix/>
          </a:blip>
          <a:srcRect b="0" l="0" r="0" t="0"/>
          <a:stretch/>
        </p:blipFill>
        <p:spPr>
          <a:xfrm>
            <a:off x="4695891" y="5660209"/>
            <a:ext cx="753162" cy="873097"/>
          </a:xfrm>
          <a:prstGeom prst="rect">
            <a:avLst/>
          </a:prstGeom>
          <a:noFill/>
          <a:ln>
            <a:noFill/>
          </a:ln>
        </p:spPr>
      </p:pic>
      <p:pic>
        <p:nvPicPr>
          <p:cNvPr descr="Ratibida pinnata Transparent" id="918" name="Google Shape;918;g262c67fe1f1_1_4"/>
          <p:cNvPicPr preferRelativeResize="0"/>
          <p:nvPr/>
        </p:nvPicPr>
        <p:blipFill rotWithShape="1">
          <a:blip r:embed="rId14">
            <a:alphaModFix/>
          </a:blip>
          <a:srcRect b="0" l="0" r="0" t="0"/>
          <a:stretch/>
        </p:blipFill>
        <p:spPr>
          <a:xfrm>
            <a:off x="4056737" y="5670582"/>
            <a:ext cx="526181" cy="869227"/>
          </a:xfrm>
          <a:prstGeom prst="rect">
            <a:avLst/>
          </a:prstGeom>
          <a:noFill/>
          <a:ln>
            <a:noFill/>
          </a:ln>
        </p:spPr>
      </p:pic>
      <p:pic>
        <p:nvPicPr>
          <p:cNvPr descr="Silphium lacinatum Transparent" id="919" name="Google Shape;919;g262c67fe1f1_1_4"/>
          <p:cNvPicPr preferRelativeResize="0"/>
          <p:nvPr/>
        </p:nvPicPr>
        <p:blipFill rotWithShape="1">
          <a:blip r:embed="rId15">
            <a:alphaModFix/>
          </a:blip>
          <a:srcRect b="0" l="0" r="0" t="0"/>
          <a:stretch/>
        </p:blipFill>
        <p:spPr>
          <a:xfrm>
            <a:off x="7459198" y="5022603"/>
            <a:ext cx="641251" cy="1431847"/>
          </a:xfrm>
          <a:prstGeom prst="rect">
            <a:avLst/>
          </a:prstGeom>
          <a:noFill/>
          <a:ln>
            <a:noFill/>
          </a:ln>
        </p:spPr>
      </p:pic>
      <p:sp>
        <p:nvSpPr>
          <p:cNvPr id="920" name="Google Shape;920;g262c67fe1f1_1_4"/>
          <p:cNvSpPr txBox="1"/>
          <p:nvPr/>
        </p:nvSpPr>
        <p:spPr>
          <a:xfrm>
            <a:off x="3962392" y="645892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
                  <a:extLst>
                    <a:ext uri="{A12FA001-AC4F-418D-AE19-62706E023703}">
                      <ahyp:hlinkClr val="tx"/>
                    </a:ext>
                  </a:extLst>
                </a:hlinkClick>
              </a:rPr>
              <a:t>Yellow Coneflower</a:t>
            </a:r>
            <a:endParaRPr b="0" i="0" sz="1800" u="none" cap="none" strike="noStrike">
              <a:solidFill>
                <a:schemeClr val="dk1"/>
              </a:solidFill>
              <a:latin typeface="Arial"/>
              <a:ea typeface="Arial"/>
              <a:cs typeface="Arial"/>
              <a:sym typeface="Arial"/>
            </a:endParaRPr>
          </a:p>
        </p:txBody>
      </p:sp>
      <p:sp>
        <p:nvSpPr>
          <p:cNvPr id="921" name="Google Shape;921;g262c67fe1f1_1_4"/>
          <p:cNvSpPr txBox="1"/>
          <p:nvPr/>
        </p:nvSpPr>
        <p:spPr>
          <a:xfrm>
            <a:off x="4756305" y="646408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Wild Bergamot</a:t>
            </a:r>
            <a:endParaRPr b="0" i="0" sz="1800" u="none" cap="none" strike="noStrike">
              <a:solidFill>
                <a:schemeClr val="dk1"/>
              </a:solidFill>
              <a:latin typeface="Arial"/>
              <a:ea typeface="Arial"/>
              <a:cs typeface="Arial"/>
              <a:sym typeface="Arial"/>
            </a:endParaRPr>
          </a:p>
        </p:txBody>
      </p:sp>
      <p:sp>
        <p:nvSpPr>
          <p:cNvPr id="922" name="Google Shape;922;g262c67fe1f1_1_4"/>
          <p:cNvSpPr txBox="1"/>
          <p:nvPr/>
        </p:nvSpPr>
        <p:spPr>
          <a:xfrm>
            <a:off x="5400614" y="6460902"/>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8">
                  <a:extLst>
                    <a:ext uri="{A12FA001-AC4F-418D-AE19-62706E023703}">
                      <ahyp:hlinkClr val="tx"/>
                    </a:ext>
                  </a:extLst>
                </a:hlinkClick>
              </a:rPr>
              <a:t>New England Aster</a:t>
            </a:r>
            <a:endParaRPr b="0" i="0" sz="1800" u="none" cap="none" strike="noStrike">
              <a:solidFill>
                <a:schemeClr val="dk1"/>
              </a:solidFill>
              <a:latin typeface="Arial"/>
              <a:ea typeface="Arial"/>
              <a:cs typeface="Arial"/>
              <a:sym typeface="Arial"/>
            </a:endParaRPr>
          </a:p>
        </p:txBody>
      </p:sp>
      <p:sp>
        <p:nvSpPr>
          <p:cNvPr id="923" name="Google Shape;923;g262c67fe1f1_1_4"/>
          <p:cNvSpPr txBox="1"/>
          <p:nvPr/>
        </p:nvSpPr>
        <p:spPr>
          <a:xfrm>
            <a:off x="6200714" y="646090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Prairie Blazing Star</a:t>
            </a:r>
            <a:endParaRPr b="0" i="0" sz="1800" u="none" cap="none" strike="noStrike">
              <a:solidFill>
                <a:schemeClr val="dk1"/>
              </a:solidFill>
              <a:latin typeface="Arial"/>
              <a:ea typeface="Arial"/>
              <a:cs typeface="Arial"/>
              <a:sym typeface="Arial"/>
            </a:endParaRPr>
          </a:p>
        </p:txBody>
      </p:sp>
      <p:sp>
        <p:nvSpPr>
          <p:cNvPr id="924" name="Google Shape;924;g262c67fe1f1_1_4"/>
          <p:cNvSpPr txBox="1"/>
          <p:nvPr/>
        </p:nvSpPr>
        <p:spPr>
          <a:xfrm>
            <a:off x="7458577" y="643564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0">
                  <a:extLst>
                    <a:ext uri="{A12FA001-AC4F-418D-AE19-62706E023703}">
                      <ahyp:hlinkClr val="tx"/>
                    </a:ext>
                  </a:extLst>
                </a:hlinkClick>
              </a:rPr>
              <a:t>Compass Plant</a:t>
            </a:r>
            <a:endParaRPr b="0" i="0" sz="1800" u="none" cap="none" strike="noStrike">
              <a:solidFill>
                <a:schemeClr val="dk1"/>
              </a:solidFill>
              <a:latin typeface="Arial"/>
              <a:ea typeface="Arial"/>
              <a:cs typeface="Arial"/>
              <a:sym typeface="Arial"/>
            </a:endParaRPr>
          </a:p>
        </p:txBody>
      </p:sp>
      <p:pic>
        <p:nvPicPr>
          <p:cNvPr id="925" name="Google Shape;925;g262c67fe1f1_1_4"/>
          <p:cNvPicPr preferRelativeResize="0"/>
          <p:nvPr/>
        </p:nvPicPr>
        <p:blipFill>
          <a:blip r:embed="rId21">
            <a:alphaModFix/>
          </a:blip>
          <a:stretch>
            <a:fillRect/>
          </a:stretch>
        </p:blipFill>
        <p:spPr>
          <a:xfrm>
            <a:off x="2748500" y="5623262"/>
            <a:ext cx="639683" cy="876275"/>
          </a:xfrm>
          <a:prstGeom prst="rect">
            <a:avLst/>
          </a:prstGeom>
          <a:noFill/>
          <a:ln>
            <a:noFill/>
          </a:ln>
        </p:spPr>
      </p:pic>
      <p:pic>
        <p:nvPicPr>
          <p:cNvPr id="926" name="Google Shape;926;g262c67fe1f1_1_4"/>
          <p:cNvPicPr preferRelativeResize="0"/>
          <p:nvPr/>
        </p:nvPicPr>
        <p:blipFill>
          <a:blip r:embed="rId22">
            <a:alphaModFix/>
          </a:blip>
          <a:stretch>
            <a:fillRect/>
          </a:stretch>
        </p:blipFill>
        <p:spPr>
          <a:xfrm>
            <a:off x="6875074" y="5594044"/>
            <a:ext cx="563150" cy="877606"/>
          </a:xfrm>
          <a:prstGeom prst="rect">
            <a:avLst/>
          </a:prstGeom>
          <a:noFill/>
          <a:ln>
            <a:noFill/>
          </a:ln>
        </p:spPr>
      </p:pic>
      <p:pic>
        <p:nvPicPr>
          <p:cNvPr id="927" name="Google Shape;927;g262c67fe1f1_1_4"/>
          <p:cNvPicPr preferRelativeResize="0"/>
          <p:nvPr/>
        </p:nvPicPr>
        <p:blipFill>
          <a:blip r:embed="rId23">
            <a:alphaModFix/>
          </a:blip>
          <a:stretch>
            <a:fillRect/>
          </a:stretch>
        </p:blipFill>
        <p:spPr>
          <a:xfrm>
            <a:off x="1728850" y="5812161"/>
            <a:ext cx="427350" cy="569776"/>
          </a:xfrm>
          <a:prstGeom prst="rect">
            <a:avLst/>
          </a:prstGeom>
          <a:noFill/>
          <a:ln>
            <a:noFill/>
          </a:ln>
        </p:spPr>
      </p:pic>
      <p:sp>
        <p:nvSpPr>
          <p:cNvPr id="928" name="Google Shape;928;g262c67fe1f1_1_4"/>
          <p:cNvSpPr txBox="1"/>
          <p:nvPr/>
        </p:nvSpPr>
        <p:spPr>
          <a:xfrm>
            <a:off x="6845113" y="646603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4">
                  <a:extLst>
                    <a:ext uri="{A12FA001-AC4F-418D-AE19-62706E023703}">
                      <ahyp:hlinkClr val="tx"/>
                    </a:ext>
                  </a:extLst>
                </a:hlinkClick>
              </a:rPr>
              <a:t>Rattlesnake Master</a:t>
            </a:r>
            <a:endParaRPr b="0" i="0" sz="1800" u="none" cap="none" strike="noStrike">
              <a:solidFill>
                <a:schemeClr val="dk1"/>
              </a:solidFill>
              <a:latin typeface="Arial"/>
              <a:ea typeface="Arial"/>
              <a:cs typeface="Arial"/>
              <a:sym typeface="Arial"/>
            </a:endParaRPr>
          </a:p>
        </p:txBody>
      </p:sp>
      <p:sp>
        <p:nvSpPr>
          <p:cNvPr id="929" name="Google Shape;929;g262c67fe1f1_1_4"/>
          <p:cNvSpPr txBox="1"/>
          <p:nvPr/>
        </p:nvSpPr>
        <p:spPr>
          <a:xfrm>
            <a:off x="2695917" y="646603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5">
                  <a:extLst>
                    <a:ext uri="{A12FA001-AC4F-418D-AE19-62706E023703}">
                      <ahyp:hlinkClr val="tx"/>
                    </a:ext>
                  </a:extLst>
                </a:hlinkClick>
              </a:rPr>
              <a:t>White Wild Indigo</a:t>
            </a:r>
            <a:endParaRPr b="0" i="0" sz="1800" u="none" cap="none" strike="noStrike">
              <a:solidFill>
                <a:schemeClr val="dk1"/>
              </a:solidFill>
              <a:latin typeface="Arial"/>
              <a:ea typeface="Arial"/>
              <a:cs typeface="Arial"/>
              <a:sym typeface="Arial"/>
            </a:endParaRPr>
          </a:p>
        </p:txBody>
      </p:sp>
      <p:sp>
        <p:nvSpPr>
          <p:cNvPr id="930" name="Google Shape;930;g262c67fe1f1_1_4"/>
          <p:cNvSpPr txBox="1"/>
          <p:nvPr/>
        </p:nvSpPr>
        <p:spPr>
          <a:xfrm>
            <a:off x="1615514" y="6389688"/>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6">
                  <a:extLst>
                    <a:ext uri="{A12FA001-AC4F-418D-AE19-62706E023703}">
                      <ahyp:hlinkClr val="tx"/>
                    </a:ext>
                  </a:extLst>
                </a:hlinkClick>
              </a:rPr>
              <a:t>Heart Leaved Golden Alexanders</a:t>
            </a:r>
            <a:endParaRPr b="0" i="0" sz="1800" u="none" cap="none" strike="noStrike">
              <a:solidFill>
                <a:schemeClr val="dk1"/>
              </a:solidFill>
              <a:latin typeface="Arial"/>
              <a:ea typeface="Arial"/>
              <a:cs typeface="Arial"/>
              <a:sym typeface="Arial"/>
            </a:endParaRPr>
          </a:p>
        </p:txBody>
      </p:sp>
      <p:pic>
        <p:nvPicPr>
          <p:cNvPr descr="Veronicastrum virginicum Transparent" id="931" name="Google Shape;931;g262c67fe1f1_1_4"/>
          <p:cNvPicPr preferRelativeResize="0"/>
          <p:nvPr/>
        </p:nvPicPr>
        <p:blipFill rotWithShape="1">
          <a:blip r:embed="rId6">
            <a:alphaModFix/>
          </a:blip>
          <a:srcRect b="0" l="0" r="0" t="0"/>
          <a:stretch/>
        </p:blipFill>
        <p:spPr>
          <a:xfrm>
            <a:off x="5682688" y="2259090"/>
            <a:ext cx="459138" cy="624073"/>
          </a:xfrm>
          <a:prstGeom prst="rect">
            <a:avLst/>
          </a:prstGeom>
          <a:noFill/>
          <a:ln>
            <a:noFill/>
          </a:ln>
        </p:spPr>
      </p:pic>
      <p:pic>
        <p:nvPicPr>
          <p:cNvPr descr="Asclepias incarnata Transparent" id="932" name="Google Shape;932;g262c67fe1f1_1_4"/>
          <p:cNvPicPr preferRelativeResize="0"/>
          <p:nvPr/>
        </p:nvPicPr>
        <p:blipFill rotWithShape="1">
          <a:blip r:embed="rId8">
            <a:alphaModFix/>
          </a:blip>
          <a:srcRect b="0" l="0" r="0" t="0"/>
          <a:stretch/>
        </p:blipFill>
        <p:spPr>
          <a:xfrm>
            <a:off x="6192038" y="3027900"/>
            <a:ext cx="379077" cy="612498"/>
          </a:xfrm>
          <a:prstGeom prst="rect">
            <a:avLst/>
          </a:prstGeom>
          <a:noFill/>
          <a:ln>
            <a:noFill/>
          </a:ln>
        </p:spPr>
      </p:pic>
      <p:pic>
        <p:nvPicPr>
          <p:cNvPr descr="Aster novae angliae Transparent" id="933" name="Google Shape;933;g262c67fe1f1_1_4"/>
          <p:cNvPicPr preferRelativeResize="0"/>
          <p:nvPr/>
        </p:nvPicPr>
        <p:blipFill rotWithShape="1">
          <a:blip r:embed="rId11">
            <a:alphaModFix/>
          </a:blip>
          <a:srcRect b="0" l="0" r="0" t="0"/>
          <a:stretch/>
        </p:blipFill>
        <p:spPr>
          <a:xfrm>
            <a:off x="6983040" y="1754986"/>
            <a:ext cx="538231" cy="743651"/>
          </a:xfrm>
          <a:prstGeom prst="rect">
            <a:avLst/>
          </a:prstGeom>
          <a:noFill/>
          <a:ln>
            <a:noFill/>
          </a:ln>
        </p:spPr>
      </p:pic>
      <p:pic>
        <p:nvPicPr>
          <p:cNvPr descr="Liatris lugulistylis Transparent" id="934" name="Google Shape;934;g262c67fe1f1_1_4"/>
          <p:cNvPicPr preferRelativeResize="0"/>
          <p:nvPr/>
        </p:nvPicPr>
        <p:blipFill rotWithShape="1">
          <a:blip r:embed="rId12">
            <a:alphaModFix/>
          </a:blip>
          <a:srcRect b="0" l="0" r="0" t="0"/>
          <a:stretch/>
        </p:blipFill>
        <p:spPr>
          <a:xfrm>
            <a:off x="6577724" y="2485374"/>
            <a:ext cx="401619" cy="761112"/>
          </a:xfrm>
          <a:prstGeom prst="rect">
            <a:avLst/>
          </a:prstGeom>
          <a:noFill/>
          <a:ln>
            <a:noFill/>
          </a:ln>
        </p:spPr>
      </p:pic>
      <p:pic>
        <p:nvPicPr>
          <p:cNvPr descr="Monarda fistulosa Transparent" id="935" name="Google Shape;935;g262c67fe1f1_1_4"/>
          <p:cNvPicPr preferRelativeResize="0"/>
          <p:nvPr/>
        </p:nvPicPr>
        <p:blipFill rotWithShape="1">
          <a:blip r:embed="rId13">
            <a:alphaModFix/>
          </a:blip>
          <a:srcRect b="0" l="0" r="0" t="0"/>
          <a:stretch/>
        </p:blipFill>
        <p:spPr>
          <a:xfrm>
            <a:off x="7393568" y="1531420"/>
            <a:ext cx="599861" cy="695376"/>
          </a:xfrm>
          <a:prstGeom prst="rect">
            <a:avLst/>
          </a:prstGeom>
          <a:noFill/>
          <a:ln>
            <a:noFill/>
          </a:ln>
        </p:spPr>
      </p:pic>
      <p:pic>
        <p:nvPicPr>
          <p:cNvPr descr="Ratibida pinnata Transparent" id="936" name="Google Shape;936;g262c67fe1f1_1_4"/>
          <p:cNvPicPr preferRelativeResize="0"/>
          <p:nvPr/>
        </p:nvPicPr>
        <p:blipFill rotWithShape="1">
          <a:blip r:embed="rId14">
            <a:alphaModFix/>
          </a:blip>
          <a:srcRect b="0" l="0" r="0" t="0"/>
          <a:stretch/>
        </p:blipFill>
        <p:spPr>
          <a:xfrm>
            <a:off x="6098810" y="2377207"/>
            <a:ext cx="419080" cy="692294"/>
          </a:xfrm>
          <a:prstGeom prst="rect">
            <a:avLst/>
          </a:prstGeom>
          <a:noFill/>
          <a:ln>
            <a:noFill/>
          </a:ln>
        </p:spPr>
      </p:pic>
      <p:pic>
        <p:nvPicPr>
          <p:cNvPr id="937" name="Google Shape;937;g262c67fe1f1_1_4"/>
          <p:cNvPicPr preferRelativeResize="0"/>
          <p:nvPr/>
        </p:nvPicPr>
        <p:blipFill>
          <a:blip r:embed="rId21">
            <a:alphaModFix/>
          </a:blip>
          <a:stretch>
            <a:fillRect/>
          </a:stretch>
        </p:blipFill>
        <p:spPr>
          <a:xfrm>
            <a:off x="5853680" y="1530144"/>
            <a:ext cx="509479" cy="697907"/>
          </a:xfrm>
          <a:prstGeom prst="rect">
            <a:avLst/>
          </a:prstGeom>
          <a:noFill/>
          <a:ln>
            <a:noFill/>
          </a:ln>
        </p:spPr>
      </p:pic>
      <p:pic>
        <p:nvPicPr>
          <p:cNvPr id="938" name="Google Shape;938;g262c67fe1f1_1_4"/>
          <p:cNvPicPr preferRelativeResize="0"/>
          <p:nvPr/>
        </p:nvPicPr>
        <p:blipFill>
          <a:blip r:embed="rId22">
            <a:alphaModFix/>
          </a:blip>
          <a:stretch>
            <a:fillRect/>
          </a:stretch>
        </p:blipFill>
        <p:spPr>
          <a:xfrm>
            <a:off x="6913592" y="2431698"/>
            <a:ext cx="448524" cy="698967"/>
          </a:xfrm>
          <a:prstGeom prst="rect">
            <a:avLst/>
          </a:prstGeom>
          <a:noFill/>
          <a:ln>
            <a:noFill/>
          </a:ln>
        </p:spPr>
      </p:pic>
      <p:pic>
        <p:nvPicPr>
          <p:cNvPr id="939" name="Google Shape;939;g262c67fe1f1_1_4"/>
          <p:cNvPicPr preferRelativeResize="0"/>
          <p:nvPr/>
        </p:nvPicPr>
        <p:blipFill>
          <a:blip r:embed="rId23">
            <a:alphaModFix/>
          </a:blip>
          <a:stretch>
            <a:fillRect/>
          </a:stretch>
        </p:blipFill>
        <p:spPr>
          <a:xfrm>
            <a:off x="5845049" y="2982067"/>
            <a:ext cx="340365" cy="453797"/>
          </a:xfrm>
          <a:prstGeom prst="rect">
            <a:avLst/>
          </a:prstGeom>
          <a:noFill/>
          <a:ln>
            <a:noFill/>
          </a:ln>
        </p:spPr>
      </p:pic>
      <p:pic>
        <p:nvPicPr>
          <p:cNvPr descr="Liatris lugulistylis Transparent" id="940" name="Google Shape;940;g262c67fe1f1_1_4"/>
          <p:cNvPicPr preferRelativeResize="0"/>
          <p:nvPr/>
        </p:nvPicPr>
        <p:blipFill rotWithShape="1">
          <a:blip r:embed="rId12">
            <a:alphaModFix/>
          </a:blip>
          <a:srcRect b="0" l="0" r="0" t="0"/>
          <a:stretch/>
        </p:blipFill>
        <p:spPr>
          <a:xfrm>
            <a:off x="7106561" y="2790637"/>
            <a:ext cx="401619" cy="761112"/>
          </a:xfrm>
          <a:prstGeom prst="rect">
            <a:avLst/>
          </a:prstGeom>
          <a:noFill/>
          <a:ln>
            <a:noFill/>
          </a:ln>
        </p:spPr>
      </p:pic>
      <p:pic>
        <p:nvPicPr>
          <p:cNvPr descr="Liatris lugulistylis Transparent" id="941" name="Google Shape;941;g262c67fe1f1_1_4"/>
          <p:cNvPicPr preferRelativeResize="0"/>
          <p:nvPr/>
        </p:nvPicPr>
        <p:blipFill rotWithShape="1">
          <a:blip r:embed="rId12">
            <a:alphaModFix/>
          </a:blip>
          <a:srcRect b="0" l="0" r="0" t="0"/>
          <a:stretch/>
        </p:blipFill>
        <p:spPr>
          <a:xfrm>
            <a:off x="7707511" y="2038187"/>
            <a:ext cx="401619" cy="761112"/>
          </a:xfrm>
          <a:prstGeom prst="rect">
            <a:avLst/>
          </a:prstGeom>
          <a:noFill/>
          <a:ln>
            <a:noFill/>
          </a:ln>
        </p:spPr>
      </p:pic>
      <p:pic>
        <p:nvPicPr>
          <p:cNvPr descr="Aster novae angliae Transparent" id="942" name="Google Shape;942;g262c67fe1f1_1_4"/>
          <p:cNvPicPr preferRelativeResize="0"/>
          <p:nvPr/>
        </p:nvPicPr>
        <p:blipFill rotWithShape="1">
          <a:blip r:embed="rId11">
            <a:alphaModFix/>
          </a:blip>
          <a:srcRect b="0" l="0" r="0" t="0"/>
          <a:stretch/>
        </p:blipFill>
        <p:spPr>
          <a:xfrm>
            <a:off x="6258603" y="1688061"/>
            <a:ext cx="538231" cy="743651"/>
          </a:xfrm>
          <a:prstGeom prst="rect">
            <a:avLst/>
          </a:prstGeom>
          <a:noFill/>
          <a:ln>
            <a:noFill/>
          </a:ln>
        </p:spPr>
      </p:pic>
      <p:pic>
        <p:nvPicPr>
          <p:cNvPr descr="Ratibida pinnata Transparent" id="943" name="Google Shape;943;g262c67fe1f1_1_4"/>
          <p:cNvPicPr preferRelativeResize="0"/>
          <p:nvPr/>
        </p:nvPicPr>
        <p:blipFill rotWithShape="1">
          <a:blip r:embed="rId14">
            <a:alphaModFix/>
          </a:blip>
          <a:srcRect b="0" l="0" r="0" t="0"/>
          <a:stretch/>
        </p:blipFill>
        <p:spPr>
          <a:xfrm>
            <a:off x="7622185" y="2667582"/>
            <a:ext cx="419080" cy="692294"/>
          </a:xfrm>
          <a:prstGeom prst="rect">
            <a:avLst/>
          </a:prstGeom>
          <a:noFill/>
          <a:ln>
            <a:noFill/>
          </a:ln>
        </p:spPr>
      </p:pic>
      <p:pic>
        <p:nvPicPr>
          <p:cNvPr descr="Asclepias incarnata Transparent" id="944" name="Google Shape;944;g262c67fe1f1_1_4"/>
          <p:cNvPicPr preferRelativeResize="0"/>
          <p:nvPr/>
        </p:nvPicPr>
        <p:blipFill rotWithShape="1">
          <a:blip r:embed="rId8">
            <a:alphaModFix/>
          </a:blip>
          <a:srcRect b="0" l="0" r="0" t="0"/>
          <a:stretch/>
        </p:blipFill>
        <p:spPr>
          <a:xfrm>
            <a:off x="6823113" y="3059225"/>
            <a:ext cx="379077" cy="612498"/>
          </a:xfrm>
          <a:prstGeom prst="rect">
            <a:avLst/>
          </a:prstGeom>
          <a:noFill/>
          <a:ln>
            <a:noFill/>
          </a:ln>
        </p:spPr>
      </p:pic>
      <p:pic>
        <p:nvPicPr>
          <p:cNvPr descr="Asclepias incarnata Transparent" id="945" name="Google Shape;945;g262c67fe1f1_1_4"/>
          <p:cNvPicPr preferRelativeResize="0"/>
          <p:nvPr/>
        </p:nvPicPr>
        <p:blipFill rotWithShape="1">
          <a:blip r:embed="rId8">
            <a:alphaModFix/>
          </a:blip>
          <a:srcRect b="0" l="0" r="0" t="0"/>
          <a:stretch/>
        </p:blipFill>
        <p:spPr>
          <a:xfrm>
            <a:off x="7186113" y="1335825"/>
            <a:ext cx="379077" cy="612498"/>
          </a:xfrm>
          <a:prstGeom prst="rect">
            <a:avLst/>
          </a:prstGeom>
          <a:noFill/>
          <a:ln>
            <a:noFill/>
          </a:ln>
        </p:spPr>
      </p:pic>
      <p:pic>
        <p:nvPicPr>
          <p:cNvPr descr="Asclepias incarnata Transparent" id="946" name="Google Shape;946;g262c67fe1f1_1_4"/>
          <p:cNvPicPr preferRelativeResize="0"/>
          <p:nvPr/>
        </p:nvPicPr>
        <p:blipFill rotWithShape="1">
          <a:blip r:embed="rId8">
            <a:alphaModFix/>
          </a:blip>
          <a:srcRect b="0" l="0" r="0" t="0"/>
          <a:stretch/>
        </p:blipFill>
        <p:spPr>
          <a:xfrm>
            <a:off x="8041263" y="2038175"/>
            <a:ext cx="379077" cy="612498"/>
          </a:xfrm>
          <a:prstGeom prst="rect">
            <a:avLst/>
          </a:prstGeom>
          <a:noFill/>
          <a:ln>
            <a:noFill/>
          </a:ln>
        </p:spPr>
      </p:pic>
      <p:pic>
        <p:nvPicPr>
          <p:cNvPr id="947" name="Google Shape;947;g262c67fe1f1_1_4"/>
          <p:cNvPicPr preferRelativeResize="0"/>
          <p:nvPr/>
        </p:nvPicPr>
        <p:blipFill>
          <a:blip r:embed="rId21">
            <a:alphaModFix/>
          </a:blip>
          <a:stretch>
            <a:fillRect/>
          </a:stretch>
        </p:blipFill>
        <p:spPr>
          <a:xfrm>
            <a:off x="8072730" y="2588569"/>
            <a:ext cx="509479" cy="697907"/>
          </a:xfrm>
          <a:prstGeom prst="rect">
            <a:avLst/>
          </a:prstGeom>
          <a:noFill/>
          <a:ln>
            <a:noFill/>
          </a:ln>
        </p:spPr>
      </p:pic>
      <p:pic>
        <p:nvPicPr>
          <p:cNvPr descr="Veronicastrum virginicum Transparent" id="948" name="Google Shape;948;g262c67fe1f1_1_4"/>
          <p:cNvPicPr preferRelativeResize="0"/>
          <p:nvPr/>
        </p:nvPicPr>
        <p:blipFill rotWithShape="1">
          <a:blip r:embed="rId6">
            <a:alphaModFix/>
          </a:blip>
          <a:srcRect b="0" l="0" r="0" t="0"/>
          <a:stretch/>
        </p:blipFill>
        <p:spPr>
          <a:xfrm>
            <a:off x="7849900" y="1256715"/>
            <a:ext cx="459138" cy="624073"/>
          </a:xfrm>
          <a:prstGeom prst="rect">
            <a:avLst/>
          </a:prstGeom>
          <a:noFill/>
          <a:ln>
            <a:noFill/>
          </a:ln>
        </p:spPr>
      </p:pic>
      <p:pic>
        <p:nvPicPr>
          <p:cNvPr descr="Veronicastrum virginicum Transparent" id="949" name="Google Shape;949;g262c67fe1f1_1_4"/>
          <p:cNvPicPr preferRelativeResize="0"/>
          <p:nvPr/>
        </p:nvPicPr>
        <p:blipFill rotWithShape="1">
          <a:blip r:embed="rId6">
            <a:alphaModFix/>
          </a:blip>
          <a:srcRect b="0" l="0" r="0" t="0"/>
          <a:stretch/>
        </p:blipFill>
        <p:spPr>
          <a:xfrm>
            <a:off x="6298150" y="1125315"/>
            <a:ext cx="459138" cy="624073"/>
          </a:xfrm>
          <a:prstGeom prst="rect">
            <a:avLst/>
          </a:prstGeom>
          <a:noFill/>
          <a:ln>
            <a:noFill/>
          </a:ln>
        </p:spPr>
      </p:pic>
      <p:pic>
        <p:nvPicPr>
          <p:cNvPr id="950" name="Google Shape;950;g262c67fe1f1_1_4"/>
          <p:cNvPicPr preferRelativeResize="0"/>
          <p:nvPr/>
        </p:nvPicPr>
        <p:blipFill>
          <a:blip r:embed="rId23">
            <a:alphaModFix/>
          </a:blip>
          <a:stretch>
            <a:fillRect/>
          </a:stretch>
        </p:blipFill>
        <p:spPr>
          <a:xfrm>
            <a:off x="6517899" y="3495892"/>
            <a:ext cx="340365" cy="453797"/>
          </a:xfrm>
          <a:prstGeom prst="rect">
            <a:avLst/>
          </a:prstGeom>
          <a:noFill/>
          <a:ln>
            <a:noFill/>
          </a:ln>
        </p:spPr>
      </p:pic>
      <p:pic>
        <p:nvPicPr>
          <p:cNvPr id="951" name="Google Shape;951;g262c67fe1f1_1_4"/>
          <p:cNvPicPr preferRelativeResize="0"/>
          <p:nvPr/>
        </p:nvPicPr>
        <p:blipFill>
          <a:blip r:embed="rId23">
            <a:alphaModFix/>
          </a:blip>
          <a:stretch>
            <a:fillRect/>
          </a:stretch>
        </p:blipFill>
        <p:spPr>
          <a:xfrm>
            <a:off x="7509524" y="3301367"/>
            <a:ext cx="340365" cy="453797"/>
          </a:xfrm>
          <a:prstGeom prst="rect">
            <a:avLst/>
          </a:prstGeom>
          <a:noFill/>
          <a:ln>
            <a:noFill/>
          </a:ln>
        </p:spPr>
      </p:pic>
      <p:pic>
        <p:nvPicPr>
          <p:cNvPr id="952" name="Google Shape;952;g262c67fe1f1_1_4"/>
          <p:cNvPicPr preferRelativeResize="0"/>
          <p:nvPr/>
        </p:nvPicPr>
        <p:blipFill>
          <a:blip r:embed="rId23">
            <a:alphaModFix/>
          </a:blip>
          <a:stretch>
            <a:fillRect/>
          </a:stretch>
        </p:blipFill>
        <p:spPr>
          <a:xfrm>
            <a:off x="8420349" y="2240792"/>
            <a:ext cx="340365" cy="453797"/>
          </a:xfrm>
          <a:prstGeom prst="rect">
            <a:avLst/>
          </a:prstGeom>
          <a:noFill/>
          <a:ln>
            <a:noFill/>
          </a:ln>
        </p:spPr>
      </p:pic>
      <p:pic>
        <p:nvPicPr>
          <p:cNvPr id="953" name="Google Shape;953;g262c67fe1f1_1_4"/>
          <p:cNvPicPr preferRelativeResize="0"/>
          <p:nvPr/>
        </p:nvPicPr>
        <p:blipFill>
          <a:blip r:embed="rId23">
            <a:alphaModFix/>
          </a:blip>
          <a:stretch>
            <a:fillRect/>
          </a:stretch>
        </p:blipFill>
        <p:spPr>
          <a:xfrm>
            <a:off x="8253274" y="1579129"/>
            <a:ext cx="340365" cy="453797"/>
          </a:xfrm>
          <a:prstGeom prst="rect">
            <a:avLst/>
          </a:prstGeom>
          <a:noFill/>
          <a:ln>
            <a:noFill/>
          </a:ln>
        </p:spPr>
      </p:pic>
      <p:pic>
        <p:nvPicPr>
          <p:cNvPr id="954" name="Google Shape;954;g262c67fe1f1_1_4"/>
          <p:cNvPicPr preferRelativeResize="0"/>
          <p:nvPr/>
        </p:nvPicPr>
        <p:blipFill>
          <a:blip r:embed="rId23">
            <a:alphaModFix/>
          </a:blip>
          <a:stretch>
            <a:fillRect/>
          </a:stretch>
        </p:blipFill>
        <p:spPr>
          <a:xfrm>
            <a:off x="7523311" y="942367"/>
            <a:ext cx="340365" cy="453797"/>
          </a:xfrm>
          <a:prstGeom prst="rect">
            <a:avLst/>
          </a:prstGeom>
          <a:noFill/>
          <a:ln>
            <a:noFill/>
          </a:ln>
        </p:spPr>
      </p:pic>
      <p:pic>
        <p:nvPicPr>
          <p:cNvPr id="955" name="Google Shape;955;g262c67fe1f1_1_4"/>
          <p:cNvPicPr preferRelativeResize="0"/>
          <p:nvPr/>
        </p:nvPicPr>
        <p:blipFill>
          <a:blip r:embed="rId23">
            <a:alphaModFix/>
          </a:blip>
          <a:stretch>
            <a:fillRect/>
          </a:stretch>
        </p:blipFill>
        <p:spPr>
          <a:xfrm>
            <a:off x="7001949" y="808542"/>
            <a:ext cx="340365" cy="453797"/>
          </a:xfrm>
          <a:prstGeom prst="rect">
            <a:avLst/>
          </a:prstGeom>
          <a:noFill/>
          <a:ln>
            <a:noFill/>
          </a:ln>
        </p:spPr>
      </p:pic>
      <p:pic>
        <p:nvPicPr>
          <p:cNvPr id="956" name="Google Shape;956;g262c67fe1f1_1_4"/>
          <p:cNvPicPr preferRelativeResize="0"/>
          <p:nvPr/>
        </p:nvPicPr>
        <p:blipFill>
          <a:blip r:embed="rId23">
            <a:alphaModFix/>
          </a:blip>
          <a:stretch>
            <a:fillRect/>
          </a:stretch>
        </p:blipFill>
        <p:spPr>
          <a:xfrm>
            <a:off x="5938236" y="1125317"/>
            <a:ext cx="340365" cy="453797"/>
          </a:xfrm>
          <a:prstGeom prst="rect">
            <a:avLst/>
          </a:prstGeom>
          <a:noFill/>
          <a:ln>
            <a:noFill/>
          </a:ln>
        </p:spPr>
      </p:pic>
      <p:pic>
        <p:nvPicPr>
          <p:cNvPr id="957" name="Google Shape;957;g262c67fe1f1_1_4"/>
          <p:cNvPicPr preferRelativeResize="0"/>
          <p:nvPr/>
        </p:nvPicPr>
        <p:blipFill>
          <a:blip r:embed="rId23">
            <a:alphaModFix/>
          </a:blip>
          <a:stretch>
            <a:fillRect/>
          </a:stretch>
        </p:blipFill>
        <p:spPr>
          <a:xfrm>
            <a:off x="5608511" y="1880792"/>
            <a:ext cx="340365" cy="453797"/>
          </a:xfrm>
          <a:prstGeom prst="rect">
            <a:avLst/>
          </a:prstGeom>
          <a:noFill/>
          <a:ln>
            <a:noFill/>
          </a:ln>
        </p:spPr>
      </p:pic>
      <p:pic>
        <p:nvPicPr>
          <p:cNvPr descr="Solidago nemoralis Transparent" id="958" name="Google Shape;958;g262c67fe1f1_1_4"/>
          <p:cNvPicPr preferRelativeResize="0"/>
          <p:nvPr/>
        </p:nvPicPr>
        <p:blipFill rotWithShape="1">
          <a:blip r:embed="rId9">
            <a:alphaModFix/>
          </a:blip>
          <a:srcRect b="0" l="0" r="0" t="0"/>
          <a:stretch/>
        </p:blipFill>
        <p:spPr>
          <a:xfrm>
            <a:off x="5343325" y="2258094"/>
            <a:ext cx="359786" cy="477459"/>
          </a:xfrm>
          <a:prstGeom prst="rect">
            <a:avLst/>
          </a:prstGeom>
          <a:noFill/>
          <a:ln>
            <a:noFill/>
          </a:ln>
        </p:spPr>
      </p:pic>
      <p:pic>
        <p:nvPicPr>
          <p:cNvPr descr="Monarda fistulosa Transparent" id="959" name="Google Shape;959;g262c67fe1f1_1_4"/>
          <p:cNvPicPr preferRelativeResize="0"/>
          <p:nvPr/>
        </p:nvPicPr>
        <p:blipFill rotWithShape="1">
          <a:blip r:embed="rId13">
            <a:alphaModFix/>
          </a:blip>
          <a:srcRect b="0" l="0" r="0" t="0"/>
          <a:stretch/>
        </p:blipFill>
        <p:spPr>
          <a:xfrm>
            <a:off x="7226105" y="2147058"/>
            <a:ext cx="599861" cy="695376"/>
          </a:xfrm>
          <a:prstGeom prst="rect">
            <a:avLst/>
          </a:prstGeom>
          <a:noFill/>
          <a:ln>
            <a:noFill/>
          </a:ln>
        </p:spPr>
      </p:pic>
      <p:pic>
        <p:nvPicPr>
          <p:cNvPr descr="Liatris lugulistylis Transparent" id="960" name="Google Shape;960;g262c67fe1f1_1_4"/>
          <p:cNvPicPr preferRelativeResize="0"/>
          <p:nvPr/>
        </p:nvPicPr>
        <p:blipFill rotWithShape="1">
          <a:blip r:embed="rId12">
            <a:alphaModFix/>
          </a:blip>
          <a:srcRect b="0" l="0" r="0" t="0"/>
          <a:stretch/>
        </p:blipFill>
        <p:spPr>
          <a:xfrm>
            <a:off x="6127074" y="1122099"/>
            <a:ext cx="401619" cy="761112"/>
          </a:xfrm>
          <a:prstGeom prst="rect">
            <a:avLst/>
          </a:prstGeom>
          <a:noFill/>
          <a:ln>
            <a:noFill/>
          </a:ln>
        </p:spPr>
      </p:pic>
      <p:pic>
        <p:nvPicPr>
          <p:cNvPr descr="Liatris lugulistylis Transparent" id="961" name="Google Shape;961;g262c67fe1f1_1_4"/>
          <p:cNvPicPr preferRelativeResize="0"/>
          <p:nvPr/>
        </p:nvPicPr>
        <p:blipFill rotWithShape="1">
          <a:blip r:embed="rId12">
            <a:alphaModFix/>
          </a:blip>
          <a:srcRect b="0" l="0" r="0" t="0"/>
          <a:stretch/>
        </p:blipFill>
        <p:spPr>
          <a:xfrm>
            <a:off x="6656599" y="810099"/>
            <a:ext cx="401619" cy="761112"/>
          </a:xfrm>
          <a:prstGeom prst="rect">
            <a:avLst/>
          </a:prstGeom>
          <a:noFill/>
          <a:ln>
            <a:noFill/>
          </a:ln>
        </p:spPr>
      </p:pic>
      <p:pic>
        <p:nvPicPr>
          <p:cNvPr id="962" name="Google Shape;962;g262c67fe1f1_1_4"/>
          <p:cNvPicPr preferRelativeResize="0"/>
          <p:nvPr/>
        </p:nvPicPr>
        <p:blipFill>
          <a:blip r:embed="rId23">
            <a:alphaModFix/>
          </a:blip>
          <a:stretch>
            <a:fillRect/>
          </a:stretch>
        </p:blipFill>
        <p:spPr>
          <a:xfrm>
            <a:off x="8043611" y="3069492"/>
            <a:ext cx="340365" cy="453797"/>
          </a:xfrm>
          <a:prstGeom prst="rect">
            <a:avLst/>
          </a:prstGeom>
          <a:noFill/>
          <a:ln>
            <a:noFill/>
          </a:ln>
        </p:spPr>
      </p:pic>
      <p:pic>
        <p:nvPicPr>
          <p:cNvPr descr="Solidago nemoralis Transparent" id="963" name="Google Shape;963;g262c67fe1f1_1_4"/>
          <p:cNvPicPr preferRelativeResize="0"/>
          <p:nvPr/>
        </p:nvPicPr>
        <p:blipFill rotWithShape="1">
          <a:blip r:embed="rId9">
            <a:alphaModFix/>
          </a:blip>
          <a:srcRect b="0" l="0" r="0" t="0"/>
          <a:stretch/>
        </p:blipFill>
        <p:spPr>
          <a:xfrm>
            <a:off x="5639400" y="1316544"/>
            <a:ext cx="359786" cy="477459"/>
          </a:xfrm>
          <a:prstGeom prst="rect">
            <a:avLst/>
          </a:prstGeom>
          <a:noFill/>
          <a:ln>
            <a:noFill/>
          </a:ln>
        </p:spPr>
      </p:pic>
      <p:pic>
        <p:nvPicPr>
          <p:cNvPr descr="Solidago nemoralis Transparent" id="964" name="Google Shape;964;g262c67fe1f1_1_4"/>
          <p:cNvPicPr preferRelativeResize="0"/>
          <p:nvPr/>
        </p:nvPicPr>
        <p:blipFill rotWithShape="1">
          <a:blip r:embed="rId9">
            <a:alphaModFix/>
          </a:blip>
          <a:srcRect b="0" l="0" r="0" t="0"/>
          <a:stretch/>
        </p:blipFill>
        <p:spPr>
          <a:xfrm>
            <a:off x="7859738" y="1688044"/>
            <a:ext cx="359786" cy="477459"/>
          </a:xfrm>
          <a:prstGeom prst="rect">
            <a:avLst/>
          </a:prstGeom>
          <a:noFill/>
          <a:ln>
            <a:noFill/>
          </a:ln>
        </p:spPr>
      </p:pic>
      <p:pic>
        <p:nvPicPr>
          <p:cNvPr descr="Solidago nemoralis Transparent" id="965" name="Google Shape;965;g262c67fe1f1_1_4"/>
          <p:cNvPicPr preferRelativeResize="0"/>
          <p:nvPr/>
        </p:nvPicPr>
        <p:blipFill rotWithShape="1">
          <a:blip r:embed="rId9">
            <a:alphaModFix/>
          </a:blip>
          <a:srcRect b="0" l="0" r="0" t="0"/>
          <a:stretch/>
        </p:blipFill>
        <p:spPr>
          <a:xfrm>
            <a:off x="7228013" y="985519"/>
            <a:ext cx="359786" cy="477459"/>
          </a:xfrm>
          <a:prstGeom prst="rect">
            <a:avLst/>
          </a:prstGeom>
          <a:noFill/>
          <a:ln>
            <a:noFill/>
          </a:ln>
        </p:spPr>
      </p:pic>
      <p:pic>
        <p:nvPicPr>
          <p:cNvPr descr="Solidago nemoralis Transparent" id="966" name="Google Shape;966;g262c67fe1f1_1_4"/>
          <p:cNvPicPr preferRelativeResize="0"/>
          <p:nvPr/>
        </p:nvPicPr>
        <p:blipFill rotWithShape="1">
          <a:blip r:embed="rId9">
            <a:alphaModFix/>
          </a:blip>
          <a:srcRect b="0" l="0" r="0" t="0"/>
          <a:stretch/>
        </p:blipFill>
        <p:spPr>
          <a:xfrm>
            <a:off x="7058213" y="3476619"/>
            <a:ext cx="359786" cy="477459"/>
          </a:xfrm>
          <a:prstGeom prst="rect">
            <a:avLst/>
          </a:prstGeom>
          <a:noFill/>
          <a:ln>
            <a:noFill/>
          </a:ln>
        </p:spPr>
      </p:pic>
      <p:pic>
        <p:nvPicPr>
          <p:cNvPr descr="Solidago nemoralis Transparent" id="967" name="Google Shape;967;g262c67fe1f1_1_4"/>
          <p:cNvPicPr preferRelativeResize="0"/>
          <p:nvPr/>
        </p:nvPicPr>
        <p:blipFill rotWithShape="1">
          <a:blip r:embed="rId9">
            <a:alphaModFix/>
          </a:blip>
          <a:srcRect b="0" l="0" r="0" t="0"/>
          <a:stretch/>
        </p:blipFill>
        <p:spPr>
          <a:xfrm>
            <a:off x="5464938" y="2735544"/>
            <a:ext cx="359786" cy="477459"/>
          </a:xfrm>
          <a:prstGeom prst="rect">
            <a:avLst/>
          </a:prstGeom>
          <a:noFill/>
          <a:ln>
            <a:noFill/>
          </a:ln>
        </p:spPr>
      </p:pic>
      <p:cxnSp>
        <p:nvCxnSpPr>
          <p:cNvPr id="968" name="Google Shape;968;g262c67fe1f1_1_4"/>
          <p:cNvCxnSpPr/>
          <p:nvPr/>
        </p:nvCxnSpPr>
        <p:spPr>
          <a:xfrm>
            <a:off x="3070643" y="945789"/>
            <a:ext cx="2937000" cy="0"/>
          </a:xfrm>
          <a:prstGeom prst="straightConnector1">
            <a:avLst/>
          </a:prstGeom>
          <a:noFill/>
          <a:ln cap="flat" cmpd="sng" w="9525">
            <a:solidFill>
              <a:schemeClr val="dk2"/>
            </a:solidFill>
            <a:prstDash val="solid"/>
            <a:round/>
            <a:headEnd len="med" w="med" type="none"/>
            <a:tailEnd len="med" w="med" type="none"/>
          </a:ln>
        </p:spPr>
      </p:cxnSp>
      <p:sp>
        <p:nvSpPr>
          <p:cNvPr id="969" name="Google Shape;969;g262c67fe1f1_1_4"/>
          <p:cNvSpPr txBox="1"/>
          <p:nvPr/>
        </p:nvSpPr>
        <p:spPr>
          <a:xfrm>
            <a:off x="4330792" y="621925"/>
            <a:ext cx="476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15ft</a:t>
            </a:r>
            <a:endParaRPr sz="1000">
              <a:latin typeface="Calibri"/>
              <a:ea typeface="Calibri"/>
              <a:cs typeface="Calibri"/>
              <a:sym typeface="Calibri"/>
            </a:endParaRPr>
          </a:p>
        </p:txBody>
      </p:sp>
      <p:cxnSp>
        <p:nvCxnSpPr>
          <p:cNvPr id="970" name="Google Shape;970;g262c67fe1f1_1_4"/>
          <p:cNvCxnSpPr/>
          <p:nvPr/>
        </p:nvCxnSpPr>
        <p:spPr>
          <a:xfrm>
            <a:off x="3070637" y="911329"/>
            <a:ext cx="0" cy="69000"/>
          </a:xfrm>
          <a:prstGeom prst="straightConnector1">
            <a:avLst/>
          </a:prstGeom>
          <a:noFill/>
          <a:ln cap="flat" cmpd="sng" w="9525">
            <a:solidFill>
              <a:schemeClr val="dk2"/>
            </a:solidFill>
            <a:prstDash val="solid"/>
            <a:round/>
            <a:headEnd len="med" w="med" type="none"/>
            <a:tailEnd len="med" w="med" type="none"/>
          </a:ln>
        </p:spPr>
      </p:cxnSp>
      <p:cxnSp>
        <p:nvCxnSpPr>
          <p:cNvPr id="971" name="Google Shape;971;g262c67fe1f1_1_4"/>
          <p:cNvCxnSpPr/>
          <p:nvPr/>
        </p:nvCxnSpPr>
        <p:spPr>
          <a:xfrm>
            <a:off x="6007479" y="911329"/>
            <a:ext cx="0" cy="69000"/>
          </a:xfrm>
          <a:prstGeom prst="straightConnector1">
            <a:avLst/>
          </a:prstGeom>
          <a:noFill/>
          <a:ln cap="flat" cmpd="sng" w="9525">
            <a:solidFill>
              <a:schemeClr val="dk2"/>
            </a:solidFill>
            <a:prstDash val="solid"/>
            <a:round/>
            <a:headEnd len="med" w="med" type="none"/>
            <a:tailEnd len="med" w="med" type="none"/>
          </a:ln>
        </p:spPr>
      </p:cxnSp>
      <p:pic>
        <p:nvPicPr>
          <p:cNvPr descr="Silphium lacinatum Transparent" id="972" name="Google Shape;972;g262c67fe1f1_1_4"/>
          <p:cNvPicPr preferRelativeResize="0"/>
          <p:nvPr/>
        </p:nvPicPr>
        <p:blipFill rotWithShape="1">
          <a:blip r:embed="rId15">
            <a:alphaModFix/>
          </a:blip>
          <a:srcRect b="0" l="0" r="0" t="0"/>
          <a:stretch/>
        </p:blipFill>
        <p:spPr>
          <a:xfrm>
            <a:off x="6699196" y="1224275"/>
            <a:ext cx="510729" cy="1140392"/>
          </a:xfrm>
          <a:prstGeom prst="rect">
            <a:avLst/>
          </a:prstGeom>
          <a:noFill/>
          <a:ln>
            <a:noFill/>
          </a:ln>
        </p:spPr>
      </p:pic>
      <p:pic>
        <p:nvPicPr>
          <p:cNvPr descr="Monarda fistulosa Transparent" id="973" name="Google Shape;973;g262c67fe1f1_1_4"/>
          <p:cNvPicPr preferRelativeResize="0"/>
          <p:nvPr/>
        </p:nvPicPr>
        <p:blipFill rotWithShape="1">
          <a:blip r:embed="rId13">
            <a:alphaModFix/>
          </a:blip>
          <a:srcRect b="0" l="0" r="0" t="0"/>
          <a:stretch/>
        </p:blipFill>
        <p:spPr>
          <a:xfrm>
            <a:off x="6655805" y="2021795"/>
            <a:ext cx="599861" cy="695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g1d4b5e66761_2_108"/>
          <p:cNvSpPr txBox="1"/>
          <p:nvPr>
            <p:ph type="ctrTitle"/>
          </p:nvPr>
        </p:nvSpPr>
        <p:spPr>
          <a:xfrm>
            <a:off x="8299025" y="6644971"/>
            <a:ext cx="708900" cy="196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50">
                <a:solidFill>
                  <a:schemeClr val="lt1"/>
                </a:solidFill>
              </a:rPr>
              <a:t>Sun/Shade Plants</a:t>
            </a:r>
            <a:endParaRPr sz="250">
              <a:solidFill>
                <a:schemeClr val="lt1"/>
              </a:solidFill>
            </a:endParaRPr>
          </a:p>
        </p:txBody>
      </p:sp>
      <p:sp>
        <p:nvSpPr>
          <p:cNvPr id="979" name="Google Shape;979;g1d4b5e66761_2_108"/>
          <p:cNvSpPr txBox="1"/>
          <p:nvPr/>
        </p:nvSpPr>
        <p:spPr>
          <a:xfrm>
            <a:off x="1326077" y="4424102"/>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
                  <a:extLst>
                    <a:ext uri="{A12FA001-AC4F-418D-AE19-62706E023703}">
                      <ahyp:hlinkClr val="tx"/>
                    </a:ext>
                  </a:extLst>
                </a:hlinkClick>
              </a:rPr>
              <a:t>Meadow Blazing Star (Liatris ligulistylis)</a:t>
            </a:r>
            <a:endParaRPr b="0" i="0" sz="1800" u="none" cap="none" strike="noStrike">
              <a:solidFill>
                <a:schemeClr val="dk1"/>
              </a:solidFill>
              <a:latin typeface="Arial"/>
              <a:ea typeface="Arial"/>
              <a:cs typeface="Arial"/>
              <a:sym typeface="Arial"/>
            </a:endParaRPr>
          </a:p>
        </p:txBody>
      </p:sp>
      <p:pic>
        <p:nvPicPr>
          <p:cNvPr descr="Liatris ligulistylis Transparent" id="980" name="Google Shape;980;g1d4b5e66761_2_108"/>
          <p:cNvPicPr preferRelativeResize="0"/>
          <p:nvPr/>
        </p:nvPicPr>
        <p:blipFill rotWithShape="1">
          <a:blip r:embed="rId4">
            <a:alphaModFix/>
          </a:blip>
          <a:srcRect b="0" l="0" r="0" t="0"/>
          <a:stretch/>
        </p:blipFill>
        <p:spPr>
          <a:xfrm>
            <a:off x="1472111" y="3462095"/>
            <a:ext cx="448803" cy="991745"/>
          </a:xfrm>
          <a:prstGeom prst="rect">
            <a:avLst/>
          </a:prstGeom>
          <a:noFill/>
          <a:ln>
            <a:noFill/>
          </a:ln>
        </p:spPr>
      </p:pic>
      <p:sp>
        <p:nvSpPr>
          <p:cNvPr id="981" name="Google Shape;981;g1d4b5e66761_2_108"/>
          <p:cNvSpPr txBox="1"/>
          <p:nvPr/>
        </p:nvSpPr>
        <p:spPr>
          <a:xfrm>
            <a:off x="8028538" y="3139888"/>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
                  <a:extLst>
                    <a:ext uri="{A12FA001-AC4F-418D-AE19-62706E023703}">
                      <ahyp:hlinkClr val="tx"/>
                    </a:ext>
                  </a:extLst>
                </a:hlinkClick>
              </a:rPr>
              <a:t>Smoke (Geum trif</a:t>
            </a:r>
            <a:r>
              <a:rPr b="1" lang="en-US" sz="900" u="sng">
                <a:solidFill>
                  <a:schemeClr val="dk1"/>
                </a:solidFill>
                <a:latin typeface="Calibri"/>
                <a:ea typeface="Calibri"/>
                <a:cs typeface="Calibri"/>
                <a:sym typeface="Calibri"/>
                <a:hlinkClick r:id="rId7">
                  <a:extLst>
                    <a:ext uri="{A12FA001-AC4F-418D-AE19-62706E023703}">
                      <ahyp:hlinkClr val="tx"/>
                    </a:ext>
                  </a:extLst>
                </a:hlinkClick>
              </a:rPr>
              <a:t>lorum)</a:t>
            </a:r>
            <a:endParaRPr b="0" i="0" sz="1800" u="none" cap="none" strike="noStrike">
              <a:solidFill>
                <a:schemeClr val="dk1"/>
              </a:solidFill>
              <a:latin typeface="Arial"/>
              <a:ea typeface="Arial"/>
              <a:cs typeface="Arial"/>
              <a:sym typeface="Arial"/>
            </a:endParaRPr>
          </a:p>
        </p:txBody>
      </p:sp>
      <p:pic>
        <p:nvPicPr>
          <p:cNvPr descr="Geum triflorum Transparent" id="982" name="Google Shape;982;g1d4b5e66761_2_108"/>
          <p:cNvPicPr preferRelativeResize="0"/>
          <p:nvPr/>
        </p:nvPicPr>
        <p:blipFill rotWithShape="1">
          <a:blip r:embed="rId8">
            <a:alphaModFix/>
          </a:blip>
          <a:srcRect b="0" l="0" r="0" t="0"/>
          <a:stretch/>
        </p:blipFill>
        <p:spPr>
          <a:xfrm>
            <a:off x="8189245" y="2925586"/>
            <a:ext cx="267150" cy="245722"/>
          </a:xfrm>
          <a:prstGeom prst="rect">
            <a:avLst/>
          </a:prstGeom>
          <a:noFill/>
          <a:ln>
            <a:noFill/>
          </a:ln>
        </p:spPr>
      </p:pic>
      <p:sp>
        <p:nvSpPr>
          <p:cNvPr id="983" name="Google Shape;983;g1d4b5e66761_2_108"/>
          <p:cNvSpPr txBox="1"/>
          <p:nvPr/>
        </p:nvSpPr>
        <p:spPr>
          <a:xfrm>
            <a:off x="8386547" y="4416299"/>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
                  <a:extLst>
                    <a:ext uri="{A12FA001-AC4F-418D-AE19-62706E023703}">
                      <ahyp:hlinkClr val="tx"/>
                    </a:ext>
                  </a:extLst>
                </a:hlinkClick>
              </a:rPr>
              <a:t>Bradbury’s Monarda (Monarda bradburiana)</a:t>
            </a:r>
            <a:endParaRPr b="0" i="0" sz="1800" u="none" cap="none" strike="noStrike">
              <a:solidFill>
                <a:schemeClr val="dk1"/>
              </a:solidFill>
              <a:latin typeface="Arial"/>
              <a:ea typeface="Arial"/>
              <a:cs typeface="Arial"/>
              <a:sym typeface="Arial"/>
            </a:endParaRPr>
          </a:p>
        </p:txBody>
      </p:sp>
      <p:pic>
        <p:nvPicPr>
          <p:cNvPr descr="Monarda bradburiana Transparent" id="984" name="Google Shape;984;g1d4b5e66761_2_108"/>
          <p:cNvPicPr preferRelativeResize="0"/>
          <p:nvPr/>
        </p:nvPicPr>
        <p:blipFill rotWithShape="1">
          <a:blip r:embed="rId10">
            <a:alphaModFix/>
          </a:blip>
          <a:srcRect b="0" l="0" r="0" t="0"/>
          <a:stretch/>
        </p:blipFill>
        <p:spPr>
          <a:xfrm>
            <a:off x="8506260" y="4003991"/>
            <a:ext cx="541354" cy="420246"/>
          </a:xfrm>
          <a:prstGeom prst="rect">
            <a:avLst/>
          </a:prstGeom>
          <a:noFill/>
          <a:ln>
            <a:noFill/>
          </a:ln>
        </p:spPr>
      </p:pic>
      <p:sp>
        <p:nvSpPr>
          <p:cNvPr id="985" name="Google Shape;985;g1d4b5e66761_2_108"/>
          <p:cNvSpPr txBox="1"/>
          <p:nvPr/>
        </p:nvSpPr>
        <p:spPr>
          <a:xfrm>
            <a:off x="848850" y="1905880"/>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Aromatic Aster (Aster oblongifolius)</a:t>
            </a:r>
            <a:endParaRPr b="0" i="0" sz="1800" u="none" cap="none" strike="noStrike">
              <a:solidFill>
                <a:schemeClr val="dk1"/>
              </a:solidFill>
              <a:latin typeface="Arial"/>
              <a:ea typeface="Arial"/>
              <a:cs typeface="Arial"/>
              <a:sym typeface="Arial"/>
            </a:endParaRPr>
          </a:p>
        </p:txBody>
      </p:sp>
      <p:pic>
        <p:nvPicPr>
          <p:cNvPr descr="Aster oblongifolius 2 Transparent" id="986" name="Google Shape;986;g1d4b5e66761_2_108"/>
          <p:cNvPicPr preferRelativeResize="0"/>
          <p:nvPr/>
        </p:nvPicPr>
        <p:blipFill rotWithShape="1">
          <a:blip r:embed="rId12">
            <a:alphaModFix/>
          </a:blip>
          <a:srcRect b="0" l="0" r="0" t="0"/>
          <a:stretch/>
        </p:blipFill>
        <p:spPr>
          <a:xfrm>
            <a:off x="934555" y="1427088"/>
            <a:ext cx="632184" cy="502598"/>
          </a:xfrm>
          <a:prstGeom prst="rect">
            <a:avLst/>
          </a:prstGeom>
          <a:noFill/>
          <a:ln>
            <a:noFill/>
          </a:ln>
        </p:spPr>
      </p:pic>
      <p:sp>
        <p:nvSpPr>
          <p:cNvPr id="987" name="Google Shape;987;g1d4b5e66761_2_108"/>
          <p:cNvSpPr txBox="1"/>
          <p:nvPr/>
        </p:nvSpPr>
        <p:spPr>
          <a:xfrm>
            <a:off x="2010552" y="632211"/>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
                  <a:extLst>
                    <a:ext uri="{A12FA001-AC4F-418D-AE19-62706E023703}">
                      <ahyp:hlinkClr val="tx"/>
                    </a:ext>
                  </a:extLst>
                </a:hlinkClick>
              </a:rPr>
              <a:t>Nodding Onion </a:t>
            </a:r>
            <a:br>
              <a:rPr b="1" i="0" lang="en-US" sz="900" u="sng" cap="none" strike="noStrike">
                <a:solidFill>
                  <a:schemeClr val="dk1"/>
                </a:solidFill>
                <a:latin typeface="Calibri"/>
                <a:ea typeface="Calibri"/>
                <a:cs typeface="Calibri"/>
                <a:sym typeface="Calibri"/>
                <a:hlinkClick r:id="rId14">
                  <a:extLst>
                    <a:ext uri="{A12FA001-AC4F-418D-AE19-62706E023703}">
                      <ahyp:hlinkClr val="tx"/>
                    </a:ext>
                  </a:extLst>
                </a:hlinkClick>
              </a:rPr>
            </a:br>
            <a:r>
              <a:rPr b="1" i="0" lang="en-US" sz="900" u="sng" cap="none" strike="noStrike">
                <a:solidFill>
                  <a:schemeClr val="dk1"/>
                </a:solidFill>
                <a:latin typeface="Calibri"/>
                <a:ea typeface="Calibri"/>
                <a:cs typeface="Calibri"/>
                <a:sym typeface="Calibri"/>
                <a:hlinkClick r:id="rId15">
                  <a:extLst>
                    <a:ext uri="{A12FA001-AC4F-418D-AE19-62706E023703}">
                      <ahyp:hlinkClr val="tx"/>
                    </a:ext>
                  </a:extLst>
                </a:hlinkClick>
              </a:rPr>
              <a:t>(Allium cernuum)</a:t>
            </a:r>
            <a:endParaRPr sz="1800">
              <a:solidFill>
                <a:schemeClr val="dk1"/>
              </a:solidFill>
            </a:endParaRPr>
          </a:p>
        </p:txBody>
      </p:sp>
      <p:pic>
        <p:nvPicPr>
          <p:cNvPr descr="Allium cernuum Transparent" id="988" name="Google Shape;988;g1d4b5e66761_2_108"/>
          <p:cNvPicPr preferRelativeResize="0"/>
          <p:nvPr/>
        </p:nvPicPr>
        <p:blipFill rotWithShape="1">
          <a:blip r:embed="rId16">
            <a:alphaModFix/>
          </a:blip>
          <a:srcRect b="0" l="0" r="0" t="0"/>
          <a:stretch/>
        </p:blipFill>
        <p:spPr>
          <a:xfrm>
            <a:off x="2281311" y="258195"/>
            <a:ext cx="265320" cy="363022"/>
          </a:xfrm>
          <a:prstGeom prst="rect">
            <a:avLst/>
          </a:prstGeom>
          <a:noFill/>
          <a:ln>
            <a:noFill/>
          </a:ln>
        </p:spPr>
      </p:pic>
      <p:sp>
        <p:nvSpPr>
          <p:cNvPr id="989" name="Google Shape;989;g1d4b5e66761_2_108"/>
          <p:cNvSpPr txBox="1"/>
          <p:nvPr/>
        </p:nvSpPr>
        <p:spPr>
          <a:xfrm>
            <a:off x="5975875" y="4431993"/>
            <a:ext cx="7476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Great Blue Lobelia (Lobelia siphilitica)</a:t>
            </a:r>
            <a:endParaRPr b="0" i="0" sz="1800" u="none" cap="none" strike="noStrike">
              <a:solidFill>
                <a:schemeClr val="dk1"/>
              </a:solidFill>
              <a:latin typeface="Arial"/>
              <a:ea typeface="Arial"/>
              <a:cs typeface="Arial"/>
              <a:sym typeface="Arial"/>
            </a:endParaRPr>
          </a:p>
        </p:txBody>
      </p:sp>
      <p:pic>
        <p:nvPicPr>
          <p:cNvPr descr="Lobelia siphilitica Transparent" id="990" name="Google Shape;990;g1d4b5e66761_2_108"/>
          <p:cNvPicPr preferRelativeResize="0"/>
          <p:nvPr/>
        </p:nvPicPr>
        <p:blipFill rotWithShape="1">
          <a:blip r:embed="rId18">
            <a:alphaModFix/>
          </a:blip>
          <a:srcRect b="0" l="0" r="0" t="0"/>
          <a:stretch/>
        </p:blipFill>
        <p:spPr>
          <a:xfrm>
            <a:off x="6172163" y="3974953"/>
            <a:ext cx="288237" cy="460210"/>
          </a:xfrm>
          <a:prstGeom prst="rect">
            <a:avLst/>
          </a:prstGeom>
          <a:noFill/>
          <a:ln>
            <a:noFill/>
          </a:ln>
        </p:spPr>
      </p:pic>
      <p:sp>
        <p:nvSpPr>
          <p:cNvPr id="991" name="Google Shape;991;g1d4b5e66761_2_108"/>
          <p:cNvSpPr txBox="1"/>
          <p:nvPr/>
        </p:nvSpPr>
        <p:spPr>
          <a:xfrm>
            <a:off x="4244563" y="5596868"/>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Orange Coneflower (Rudbeckia fulgida)</a:t>
            </a:r>
            <a:endParaRPr b="0" i="0" sz="1800" u="none" cap="none" strike="noStrike">
              <a:solidFill>
                <a:schemeClr val="dk1"/>
              </a:solidFill>
              <a:latin typeface="Arial"/>
              <a:ea typeface="Arial"/>
              <a:cs typeface="Arial"/>
              <a:sym typeface="Arial"/>
            </a:endParaRPr>
          </a:p>
        </p:txBody>
      </p:sp>
      <p:pic>
        <p:nvPicPr>
          <p:cNvPr descr="Rudbeckia fulgida Transparent" id="992" name="Google Shape;992;g1d4b5e66761_2_108"/>
          <p:cNvPicPr preferRelativeResize="0"/>
          <p:nvPr/>
        </p:nvPicPr>
        <p:blipFill rotWithShape="1">
          <a:blip r:embed="rId20">
            <a:alphaModFix/>
          </a:blip>
          <a:srcRect b="0" l="0" r="0" t="0"/>
          <a:stretch/>
        </p:blipFill>
        <p:spPr>
          <a:xfrm>
            <a:off x="4382638" y="5054428"/>
            <a:ext cx="468689" cy="558309"/>
          </a:xfrm>
          <a:prstGeom prst="rect">
            <a:avLst/>
          </a:prstGeom>
          <a:noFill/>
          <a:ln>
            <a:noFill/>
          </a:ln>
        </p:spPr>
      </p:pic>
      <p:sp>
        <p:nvSpPr>
          <p:cNvPr id="993" name="Google Shape;993;g1d4b5e66761_2_108"/>
          <p:cNvSpPr txBox="1"/>
          <p:nvPr/>
        </p:nvSpPr>
        <p:spPr>
          <a:xfrm>
            <a:off x="5983092" y="641439"/>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1">
                  <a:extLst>
                    <a:ext uri="{A12FA001-AC4F-418D-AE19-62706E023703}">
                      <ahyp:hlinkClr val="tx"/>
                    </a:ext>
                  </a:extLst>
                </a:hlinkClick>
              </a:rPr>
              <a:t>Marsh Milkweed (A</a:t>
            </a:r>
            <a:r>
              <a:rPr b="1" lang="en-US" sz="900" u="sng">
                <a:solidFill>
                  <a:schemeClr val="dk1"/>
                </a:solidFill>
                <a:latin typeface="Calibri"/>
                <a:ea typeface="Calibri"/>
                <a:cs typeface="Calibri"/>
                <a:sym typeface="Calibri"/>
                <a:hlinkClick r:id="rId22">
                  <a:extLst>
                    <a:ext uri="{A12FA001-AC4F-418D-AE19-62706E023703}">
                      <ahyp:hlinkClr val="tx"/>
                    </a:ext>
                  </a:extLst>
                </a:hlinkClick>
              </a:rPr>
              <a:t>sclepias incarnata)</a:t>
            </a:r>
            <a:endParaRPr b="0" i="0" sz="1800" u="none" cap="none" strike="noStrike">
              <a:solidFill>
                <a:schemeClr val="dk1"/>
              </a:solidFill>
              <a:latin typeface="Arial"/>
              <a:ea typeface="Arial"/>
              <a:cs typeface="Arial"/>
              <a:sym typeface="Arial"/>
            </a:endParaRPr>
          </a:p>
        </p:txBody>
      </p:sp>
      <p:pic>
        <p:nvPicPr>
          <p:cNvPr descr="Asclepias incarnata Transparent" id="994" name="Google Shape;994;g1d4b5e66761_2_108"/>
          <p:cNvPicPr preferRelativeResize="0"/>
          <p:nvPr/>
        </p:nvPicPr>
        <p:blipFill rotWithShape="1">
          <a:blip r:embed="rId23">
            <a:alphaModFix/>
          </a:blip>
          <a:srcRect b="0" l="0" r="0" t="0"/>
          <a:stretch/>
        </p:blipFill>
        <p:spPr>
          <a:xfrm>
            <a:off x="6110720" y="-45047"/>
            <a:ext cx="475955" cy="769037"/>
          </a:xfrm>
          <a:prstGeom prst="rect">
            <a:avLst/>
          </a:prstGeom>
          <a:noFill/>
          <a:ln>
            <a:noFill/>
          </a:ln>
        </p:spPr>
      </p:pic>
      <p:sp>
        <p:nvSpPr>
          <p:cNvPr id="995" name="Google Shape;995;g1d4b5e66761_2_108"/>
          <p:cNvSpPr txBox="1"/>
          <p:nvPr/>
        </p:nvSpPr>
        <p:spPr>
          <a:xfrm>
            <a:off x="61901" y="4414052"/>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4">
                  <a:extLst>
                    <a:ext uri="{A12FA001-AC4F-418D-AE19-62706E023703}">
                      <ahyp:hlinkClr val="tx"/>
                    </a:ext>
                  </a:extLst>
                </a:hlinkClick>
              </a:rPr>
              <a:t>Blue Flag Iris (Iris ver</a:t>
            </a:r>
            <a:r>
              <a:rPr b="1" lang="en-US" sz="900" u="sng">
                <a:solidFill>
                  <a:schemeClr val="dk1"/>
                </a:solidFill>
                <a:latin typeface="Calibri"/>
                <a:ea typeface="Calibri"/>
                <a:cs typeface="Calibri"/>
                <a:sym typeface="Calibri"/>
                <a:hlinkClick r:id="rId25">
                  <a:extLst>
                    <a:ext uri="{A12FA001-AC4F-418D-AE19-62706E023703}">
                      <ahyp:hlinkClr val="tx"/>
                    </a:ext>
                  </a:extLst>
                </a:hlinkClick>
              </a:rPr>
              <a:t>sicolor)</a:t>
            </a:r>
            <a:endParaRPr b="0" i="0" sz="1800" u="none" cap="none" strike="noStrike">
              <a:solidFill>
                <a:schemeClr val="dk1"/>
              </a:solidFill>
              <a:latin typeface="Arial"/>
              <a:ea typeface="Arial"/>
              <a:cs typeface="Arial"/>
              <a:sym typeface="Arial"/>
            </a:endParaRPr>
          </a:p>
        </p:txBody>
      </p:sp>
      <p:pic>
        <p:nvPicPr>
          <p:cNvPr descr="Iris versicolor Transparent" id="996" name="Google Shape;996;g1d4b5e66761_2_108"/>
          <p:cNvPicPr preferRelativeResize="0"/>
          <p:nvPr/>
        </p:nvPicPr>
        <p:blipFill rotWithShape="1">
          <a:blip r:embed="rId26">
            <a:alphaModFix/>
          </a:blip>
          <a:srcRect b="0" l="0" r="0" t="0"/>
          <a:stretch/>
        </p:blipFill>
        <p:spPr>
          <a:xfrm>
            <a:off x="102423" y="3821372"/>
            <a:ext cx="702428" cy="595853"/>
          </a:xfrm>
          <a:prstGeom prst="rect">
            <a:avLst/>
          </a:prstGeom>
          <a:noFill/>
          <a:ln>
            <a:noFill/>
          </a:ln>
        </p:spPr>
      </p:pic>
      <p:sp>
        <p:nvSpPr>
          <p:cNvPr id="997" name="Google Shape;997;g1d4b5e66761_2_108"/>
          <p:cNvSpPr txBox="1"/>
          <p:nvPr/>
        </p:nvSpPr>
        <p:spPr>
          <a:xfrm>
            <a:off x="3370063" y="1907927"/>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7">
                  <a:extLst>
                    <a:ext uri="{A12FA001-AC4F-418D-AE19-62706E023703}">
                      <ahyp:hlinkClr val="tx"/>
                    </a:ext>
                  </a:extLst>
                </a:hlinkClick>
              </a:rPr>
              <a:t>Blue Wild Indigo (Baptisia australis)</a:t>
            </a:r>
            <a:endParaRPr b="0" i="0" sz="1800" u="none" cap="none" strike="noStrike">
              <a:solidFill>
                <a:schemeClr val="dk1"/>
              </a:solidFill>
              <a:latin typeface="Arial"/>
              <a:ea typeface="Arial"/>
              <a:cs typeface="Arial"/>
              <a:sym typeface="Arial"/>
            </a:endParaRPr>
          </a:p>
        </p:txBody>
      </p:sp>
      <p:pic>
        <p:nvPicPr>
          <p:cNvPr descr="Baptisia australis Transparent" id="998" name="Google Shape;998;g1d4b5e66761_2_108"/>
          <p:cNvPicPr preferRelativeResize="0"/>
          <p:nvPr/>
        </p:nvPicPr>
        <p:blipFill rotWithShape="1">
          <a:blip r:embed="rId28">
            <a:alphaModFix/>
          </a:blip>
          <a:srcRect b="0" l="0" r="0" t="0"/>
          <a:stretch/>
        </p:blipFill>
        <p:spPr>
          <a:xfrm>
            <a:off x="3513200" y="1268384"/>
            <a:ext cx="422675" cy="688578"/>
          </a:xfrm>
          <a:prstGeom prst="rect">
            <a:avLst/>
          </a:prstGeom>
          <a:noFill/>
          <a:ln>
            <a:noFill/>
          </a:ln>
        </p:spPr>
      </p:pic>
      <p:sp>
        <p:nvSpPr>
          <p:cNvPr id="999" name="Google Shape;999;g1d4b5e66761_2_108"/>
          <p:cNvSpPr txBox="1"/>
          <p:nvPr/>
        </p:nvSpPr>
        <p:spPr>
          <a:xfrm>
            <a:off x="7763567" y="4412449"/>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9">
                  <a:extLst>
                    <a:ext uri="{A12FA001-AC4F-418D-AE19-62706E023703}">
                      <ahyp:hlinkClr val="tx"/>
                    </a:ext>
                  </a:extLst>
                </a:hlinkClick>
              </a:rPr>
              <a:t>Prairie Loosestrife (Lysimachia quadriflora)</a:t>
            </a:r>
            <a:endParaRPr b="0" i="0" sz="1800" u="none" cap="none" strike="noStrike">
              <a:solidFill>
                <a:schemeClr val="dk1"/>
              </a:solidFill>
              <a:latin typeface="Arial"/>
              <a:ea typeface="Arial"/>
              <a:cs typeface="Arial"/>
              <a:sym typeface="Arial"/>
            </a:endParaRPr>
          </a:p>
        </p:txBody>
      </p:sp>
      <p:pic>
        <p:nvPicPr>
          <p:cNvPr descr="Lysimachia quadriflora Transparent" id="1000" name="Google Shape;1000;g1d4b5e66761_2_108"/>
          <p:cNvPicPr preferRelativeResize="0"/>
          <p:nvPr/>
        </p:nvPicPr>
        <p:blipFill rotWithShape="1">
          <a:blip r:embed="rId30">
            <a:alphaModFix/>
          </a:blip>
          <a:srcRect b="0" l="0" r="0" t="0"/>
          <a:stretch/>
        </p:blipFill>
        <p:spPr>
          <a:xfrm>
            <a:off x="7888119" y="3974954"/>
            <a:ext cx="517132" cy="431145"/>
          </a:xfrm>
          <a:prstGeom prst="rect">
            <a:avLst/>
          </a:prstGeom>
          <a:noFill/>
          <a:ln>
            <a:noFill/>
          </a:ln>
        </p:spPr>
      </p:pic>
      <p:sp>
        <p:nvSpPr>
          <p:cNvPr id="1001" name="Google Shape;1001;g1d4b5e66761_2_108"/>
          <p:cNvSpPr txBox="1"/>
          <p:nvPr/>
        </p:nvSpPr>
        <p:spPr>
          <a:xfrm>
            <a:off x="2599959" y="5596274"/>
            <a:ext cx="6573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1">
                  <a:extLst>
                    <a:ext uri="{A12FA001-AC4F-418D-AE19-62706E023703}">
                      <ahyp:hlinkClr val="tx"/>
                    </a:ext>
                  </a:extLst>
                </a:hlinkClick>
              </a:rPr>
              <a:t>Prairie Phlox (Phlox pilosa)</a:t>
            </a:r>
            <a:endParaRPr b="0" i="0" sz="1800" u="none" cap="none" strike="noStrike">
              <a:solidFill>
                <a:schemeClr val="dk1"/>
              </a:solidFill>
              <a:latin typeface="Arial"/>
              <a:ea typeface="Arial"/>
              <a:cs typeface="Arial"/>
              <a:sym typeface="Arial"/>
            </a:endParaRPr>
          </a:p>
        </p:txBody>
      </p:sp>
      <p:pic>
        <p:nvPicPr>
          <p:cNvPr descr="Phlox pilosa Transparent" id="1002" name="Google Shape;1002;g1d4b5e66761_2_108"/>
          <p:cNvPicPr preferRelativeResize="0"/>
          <p:nvPr/>
        </p:nvPicPr>
        <p:blipFill rotWithShape="1">
          <a:blip r:embed="rId32">
            <a:alphaModFix/>
          </a:blip>
          <a:srcRect b="0" l="0" r="0" t="0"/>
          <a:stretch/>
        </p:blipFill>
        <p:spPr>
          <a:xfrm>
            <a:off x="2672814" y="5143224"/>
            <a:ext cx="526200" cy="454652"/>
          </a:xfrm>
          <a:prstGeom prst="rect">
            <a:avLst/>
          </a:prstGeom>
          <a:noFill/>
          <a:ln>
            <a:noFill/>
          </a:ln>
        </p:spPr>
      </p:pic>
      <p:pic>
        <p:nvPicPr>
          <p:cNvPr descr="Campanula rotundifolia Transparent" id="1003" name="Google Shape;1003;g1d4b5e66761_2_108"/>
          <p:cNvPicPr preferRelativeResize="0"/>
          <p:nvPr/>
        </p:nvPicPr>
        <p:blipFill rotWithShape="1">
          <a:blip r:embed="rId33">
            <a:alphaModFix/>
          </a:blip>
          <a:srcRect b="0" l="0" r="0" t="0"/>
          <a:stretch/>
        </p:blipFill>
        <p:spPr>
          <a:xfrm>
            <a:off x="5537448" y="1586513"/>
            <a:ext cx="244639" cy="297926"/>
          </a:xfrm>
          <a:prstGeom prst="rect">
            <a:avLst/>
          </a:prstGeom>
          <a:noFill/>
          <a:ln>
            <a:noFill/>
          </a:ln>
        </p:spPr>
      </p:pic>
      <p:sp>
        <p:nvSpPr>
          <p:cNvPr id="1004" name="Google Shape;1004;g1d4b5e66761_2_108"/>
          <p:cNvSpPr txBox="1"/>
          <p:nvPr/>
        </p:nvSpPr>
        <p:spPr>
          <a:xfrm>
            <a:off x="5283988" y="1904638"/>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4">
                  <a:extLst>
                    <a:ext uri="{A12FA001-AC4F-418D-AE19-62706E023703}">
                      <ahyp:hlinkClr val="tx"/>
                    </a:ext>
                  </a:extLst>
                </a:hlinkClick>
              </a:rPr>
              <a:t>Harebell (Campanula rotundifolia)</a:t>
            </a:r>
            <a:endParaRPr>
              <a:solidFill>
                <a:schemeClr val="dk1"/>
              </a:solidFill>
            </a:endParaRPr>
          </a:p>
        </p:txBody>
      </p:sp>
      <p:pic>
        <p:nvPicPr>
          <p:cNvPr descr="Antennaria neglecta Transparent" id="1005" name="Google Shape;1005;g1d4b5e66761_2_108"/>
          <p:cNvPicPr preferRelativeResize="0"/>
          <p:nvPr/>
        </p:nvPicPr>
        <p:blipFill rotWithShape="1">
          <a:blip r:embed="rId35">
            <a:alphaModFix/>
          </a:blip>
          <a:srcRect b="0" l="0" r="0" t="0"/>
          <a:stretch/>
        </p:blipFill>
        <p:spPr>
          <a:xfrm>
            <a:off x="5590972" y="368885"/>
            <a:ext cx="348792" cy="285816"/>
          </a:xfrm>
          <a:prstGeom prst="rect">
            <a:avLst/>
          </a:prstGeom>
          <a:noFill/>
          <a:ln>
            <a:noFill/>
          </a:ln>
        </p:spPr>
      </p:pic>
      <p:pic>
        <p:nvPicPr>
          <p:cNvPr descr="Asclepias tuberosa Transparent" id="1006" name="Google Shape;1006;g1d4b5e66761_2_108"/>
          <p:cNvPicPr preferRelativeResize="0"/>
          <p:nvPr/>
        </p:nvPicPr>
        <p:blipFill rotWithShape="1">
          <a:blip r:embed="rId36">
            <a:alphaModFix/>
          </a:blip>
          <a:srcRect b="0" l="0" r="0" t="0"/>
          <a:stretch/>
        </p:blipFill>
        <p:spPr>
          <a:xfrm>
            <a:off x="7950598" y="229516"/>
            <a:ext cx="434779" cy="421457"/>
          </a:xfrm>
          <a:prstGeom prst="rect">
            <a:avLst/>
          </a:prstGeom>
          <a:noFill/>
          <a:ln>
            <a:noFill/>
          </a:ln>
        </p:spPr>
      </p:pic>
      <p:pic>
        <p:nvPicPr>
          <p:cNvPr descr="Coreopsis lanceolata Transparent" id="1007" name="Google Shape;1007;g1d4b5e66761_2_108"/>
          <p:cNvPicPr preferRelativeResize="0"/>
          <p:nvPr/>
        </p:nvPicPr>
        <p:blipFill rotWithShape="1">
          <a:blip r:embed="rId37">
            <a:alphaModFix/>
          </a:blip>
          <a:srcRect b="0" l="0" r="0" t="0"/>
          <a:stretch/>
        </p:blipFill>
        <p:spPr>
          <a:xfrm>
            <a:off x="7257070" y="1331615"/>
            <a:ext cx="508655" cy="569209"/>
          </a:xfrm>
          <a:prstGeom prst="rect">
            <a:avLst/>
          </a:prstGeom>
          <a:noFill/>
          <a:ln>
            <a:noFill/>
          </a:ln>
        </p:spPr>
      </p:pic>
      <p:pic>
        <p:nvPicPr>
          <p:cNvPr descr="Dalea purpurea Transparent" id="1008" name="Google Shape;1008;g1d4b5e66761_2_108"/>
          <p:cNvPicPr preferRelativeResize="0"/>
          <p:nvPr/>
        </p:nvPicPr>
        <p:blipFill rotWithShape="1">
          <a:blip r:embed="rId38">
            <a:alphaModFix/>
          </a:blip>
          <a:srcRect b="0" l="0" r="0" t="0"/>
          <a:stretch/>
        </p:blipFill>
        <p:spPr>
          <a:xfrm>
            <a:off x="8588812" y="1459009"/>
            <a:ext cx="383914" cy="434779"/>
          </a:xfrm>
          <a:prstGeom prst="rect">
            <a:avLst/>
          </a:prstGeom>
          <a:noFill/>
          <a:ln>
            <a:noFill/>
          </a:ln>
        </p:spPr>
      </p:pic>
      <p:pic>
        <p:nvPicPr>
          <p:cNvPr descr="Gaillardia aristata Transparent" id="1009" name="Google Shape;1009;g1d4b5e66761_2_108"/>
          <p:cNvPicPr preferRelativeResize="0"/>
          <p:nvPr/>
        </p:nvPicPr>
        <p:blipFill rotWithShape="1">
          <a:blip r:embed="rId39">
            <a:alphaModFix/>
          </a:blip>
          <a:srcRect b="0" l="0" r="0" t="0"/>
          <a:stretch/>
        </p:blipFill>
        <p:spPr>
          <a:xfrm>
            <a:off x="5827427" y="2669893"/>
            <a:ext cx="544987" cy="518343"/>
          </a:xfrm>
          <a:prstGeom prst="rect">
            <a:avLst/>
          </a:prstGeom>
          <a:noFill/>
          <a:ln>
            <a:noFill/>
          </a:ln>
        </p:spPr>
      </p:pic>
      <p:pic>
        <p:nvPicPr>
          <p:cNvPr descr="Solidago nemoralis Transparent" id="1010" name="Google Shape;1010;g1d4b5e66761_2_108"/>
          <p:cNvPicPr preferRelativeResize="0"/>
          <p:nvPr/>
        </p:nvPicPr>
        <p:blipFill rotWithShape="1">
          <a:blip r:embed="rId40">
            <a:alphaModFix/>
          </a:blip>
          <a:srcRect b="0" l="0" r="0" t="0"/>
          <a:stretch/>
        </p:blipFill>
        <p:spPr>
          <a:xfrm>
            <a:off x="7281642" y="5006551"/>
            <a:ext cx="451734" cy="599486"/>
          </a:xfrm>
          <a:prstGeom prst="rect">
            <a:avLst/>
          </a:prstGeom>
          <a:noFill/>
          <a:ln>
            <a:noFill/>
          </a:ln>
        </p:spPr>
      </p:pic>
      <p:sp>
        <p:nvSpPr>
          <p:cNvPr id="1011" name="Google Shape;1011;g1d4b5e66761_2_108"/>
          <p:cNvSpPr txBox="1"/>
          <p:nvPr/>
        </p:nvSpPr>
        <p:spPr>
          <a:xfrm>
            <a:off x="5369050" y="638001"/>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Pussytoes (Antennaria neglecta)</a:t>
            </a:r>
            <a:endParaRPr b="0" i="0" sz="1800" u="none" cap="none" strike="noStrike">
              <a:solidFill>
                <a:schemeClr val="dk1"/>
              </a:solidFill>
              <a:latin typeface="Arial"/>
              <a:ea typeface="Arial"/>
              <a:cs typeface="Arial"/>
              <a:sym typeface="Arial"/>
            </a:endParaRPr>
          </a:p>
        </p:txBody>
      </p:sp>
      <p:sp>
        <p:nvSpPr>
          <p:cNvPr id="1012" name="Google Shape;1012;g1d4b5e66761_2_108"/>
          <p:cNvSpPr txBox="1"/>
          <p:nvPr/>
        </p:nvSpPr>
        <p:spPr>
          <a:xfrm>
            <a:off x="7819559" y="641449"/>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2">
                  <a:extLst>
                    <a:ext uri="{A12FA001-AC4F-418D-AE19-62706E023703}">
                      <ahyp:hlinkClr val="tx"/>
                    </a:ext>
                  </a:extLst>
                </a:hlinkClick>
              </a:rPr>
              <a:t>Butterfly Milkweed (Asclepias tuberosa)</a:t>
            </a:r>
            <a:endParaRPr b="0" i="0" sz="1800" u="none" cap="none" strike="noStrike">
              <a:solidFill>
                <a:schemeClr val="dk1"/>
              </a:solidFill>
              <a:latin typeface="Arial"/>
              <a:ea typeface="Arial"/>
              <a:cs typeface="Arial"/>
              <a:sym typeface="Arial"/>
            </a:endParaRPr>
          </a:p>
        </p:txBody>
      </p:sp>
      <p:sp>
        <p:nvSpPr>
          <p:cNvPr id="1013" name="Google Shape;1013;g1d4b5e66761_2_108"/>
          <p:cNvSpPr txBox="1"/>
          <p:nvPr/>
        </p:nvSpPr>
        <p:spPr>
          <a:xfrm>
            <a:off x="8408713" y="1906857"/>
            <a:ext cx="7476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3">
                  <a:extLst>
                    <a:ext uri="{A12FA001-AC4F-418D-AE19-62706E023703}">
                      <ahyp:hlinkClr val="tx"/>
                    </a:ext>
                  </a:extLst>
                </a:hlinkClick>
              </a:rPr>
              <a:t>Purple Prairie Clover (Dalea purpurea)</a:t>
            </a:r>
            <a:endParaRPr b="0" i="0" sz="1800" u="none" cap="none" strike="noStrike">
              <a:solidFill>
                <a:schemeClr val="dk1"/>
              </a:solidFill>
              <a:latin typeface="Arial"/>
              <a:ea typeface="Arial"/>
              <a:cs typeface="Arial"/>
              <a:sym typeface="Arial"/>
            </a:endParaRPr>
          </a:p>
        </p:txBody>
      </p:sp>
      <p:sp>
        <p:nvSpPr>
          <p:cNvPr id="1014" name="Google Shape;1014;g1d4b5e66761_2_108"/>
          <p:cNvSpPr txBox="1"/>
          <p:nvPr/>
        </p:nvSpPr>
        <p:spPr>
          <a:xfrm>
            <a:off x="7116100" y="1897650"/>
            <a:ext cx="7461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4">
                  <a:extLst>
                    <a:ext uri="{A12FA001-AC4F-418D-AE19-62706E023703}">
                      <ahyp:hlinkClr val="tx"/>
                    </a:ext>
                  </a:extLst>
                </a:hlinkClick>
              </a:rPr>
              <a:t>Lance Leaf Coreopsis (Coreopsis lanceolata)</a:t>
            </a:r>
            <a:endParaRPr b="0" i="0" sz="1800" u="none" cap="none" strike="noStrike">
              <a:solidFill>
                <a:schemeClr val="dk1"/>
              </a:solidFill>
              <a:latin typeface="Arial"/>
              <a:ea typeface="Arial"/>
              <a:cs typeface="Arial"/>
              <a:sym typeface="Arial"/>
            </a:endParaRPr>
          </a:p>
        </p:txBody>
      </p:sp>
      <p:sp>
        <p:nvSpPr>
          <p:cNvPr id="1015" name="Google Shape;1015;g1d4b5e66761_2_108"/>
          <p:cNvSpPr txBox="1"/>
          <p:nvPr/>
        </p:nvSpPr>
        <p:spPr>
          <a:xfrm>
            <a:off x="7132963" y="5591750"/>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5">
                  <a:extLst>
                    <a:ext uri="{A12FA001-AC4F-418D-AE19-62706E023703}">
                      <ahyp:hlinkClr val="tx"/>
                    </a:ext>
                  </a:extLst>
                </a:hlinkClick>
              </a:rPr>
              <a:t>Grey Goldenrod (Solidago nemoralis)</a:t>
            </a:r>
            <a:endParaRPr b="0" i="0" sz="1800" u="none" cap="none" strike="noStrike">
              <a:solidFill>
                <a:schemeClr val="dk1"/>
              </a:solidFill>
              <a:latin typeface="Arial"/>
              <a:ea typeface="Arial"/>
              <a:cs typeface="Arial"/>
              <a:sym typeface="Arial"/>
            </a:endParaRPr>
          </a:p>
        </p:txBody>
      </p:sp>
      <p:sp>
        <p:nvSpPr>
          <p:cNvPr id="1016" name="Google Shape;1016;g1d4b5e66761_2_108"/>
          <p:cNvSpPr txBox="1"/>
          <p:nvPr/>
        </p:nvSpPr>
        <p:spPr>
          <a:xfrm>
            <a:off x="5716443" y="3141939"/>
            <a:ext cx="747600" cy="3537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6">
                  <a:extLst>
                    <a:ext uri="{A12FA001-AC4F-418D-AE19-62706E023703}">
                      <ahyp:hlinkClr val="tx"/>
                    </a:ext>
                  </a:extLst>
                </a:hlinkClick>
              </a:rPr>
              <a:t>Blanket Flowe</a:t>
            </a:r>
            <a:r>
              <a:rPr b="1" lang="en-US" sz="900" u="sng">
                <a:solidFill>
                  <a:schemeClr val="dk1"/>
                </a:solidFill>
                <a:latin typeface="Calibri"/>
                <a:ea typeface="Calibri"/>
                <a:cs typeface="Calibri"/>
                <a:sym typeface="Calibri"/>
                <a:hlinkClick r:id="rId47">
                  <a:extLst>
                    <a:ext uri="{A12FA001-AC4F-418D-AE19-62706E023703}">
                      <ahyp:hlinkClr val="tx"/>
                    </a:ext>
                  </a:extLst>
                </a:hlinkClick>
              </a:rPr>
              <a:t>r (Gaillardia aristata)</a:t>
            </a:r>
            <a:endParaRPr b="0" i="0" sz="1800" u="none" cap="none" strike="noStrike">
              <a:solidFill>
                <a:schemeClr val="dk1"/>
              </a:solidFill>
              <a:latin typeface="Arial"/>
              <a:ea typeface="Arial"/>
              <a:cs typeface="Arial"/>
              <a:sym typeface="Arial"/>
            </a:endParaRPr>
          </a:p>
        </p:txBody>
      </p:sp>
      <p:pic>
        <p:nvPicPr>
          <p:cNvPr descr="Echinacea pallida Transparent" id="1017" name="Google Shape;1017;g1d4b5e66761_2_108"/>
          <p:cNvPicPr preferRelativeResize="0"/>
          <p:nvPr/>
        </p:nvPicPr>
        <p:blipFill rotWithShape="1">
          <a:blip r:embed="rId48">
            <a:alphaModFix/>
          </a:blip>
          <a:srcRect b="0" l="0" r="0" t="0"/>
          <a:stretch/>
        </p:blipFill>
        <p:spPr>
          <a:xfrm>
            <a:off x="3442482" y="2569688"/>
            <a:ext cx="369381" cy="588587"/>
          </a:xfrm>
          <a:prstGeom prst="rect">
            <a:avLst/>
          </a:prstGeom>
          <a:noFill/>
          <a:ln>
            <a:noFill/>
          </a:ln>
        </p:spPr>
      </p:pic>
      <p:sp>
        <p:nvSpPr>
          <p:cNvPr id="1018" name="Google Shape;1018;g1d4b5e66761_2_108"/>
          <p:cNvSpPr txBox="1"/>
          <p:nvPr/>
        </p:nvSpPr>
        <p:spPr>
          <a:xfrm>
            <a:off x="3207026" y="3158277"/>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9">
                  <a:extLst>
                    <a:ext uri="{A12FA001-AC4F-418D-AE19-62706E023703}">
                      <ahyp:hlinkClr val="tx"/>
                    </a:ext>
                  </a:extLst>
                </a:hlinkClick>
              </a:rPr>
              <a:t>Pale Purple Coneflower (Echinacea pallida)</a:t>
            </a:r>
            <a:endParaRPr b="0" i="0" sz="1800" u="none" cap="none" strike="noStrike">
              <a:solidFill>
                <a:schemeClr val="dk1"/>
              </a:solidFill>
              <a:latin typeface="Arial"/>
              <a:ea typeface="Arial"/>
              <a:cs typeface="Arial"/>
              <a:sym typeface="Arial"/>
            </a:endParaRPr>
          </a:p>
        </p:txBody>
      </p:sp>
      <p:pic>
        <p:nvPicPr>
          <p:cNvPr descr="Amorpha canescens Transparent" id="1019" name="Google Shape;1019;g1d4b5e66761_2_108"/>
          <p:cNvPicPr preferRelativeResize="0"/>
          <p:nvPr/>
        </p:nvPicPr>
        <p:blipFill rotWithShape="1">
          <a:blip r:embed="rId50">
            <a:alphaModFix/>
          </a:blip>
          <a:srcRect b="0" l="0" r="0" t="0"/>
          <a:stretch/>
        </p:blipFill>
        <p:spPr>
          <a:xfrm>
            <a:off x="3470912" y="2246"/>
            <a:ext cx="595725" cy="671992"/>
          </a:xfrm>
          <a:prstGeom prst="rect">
            <a:avLst/>
          </a:prstGeom>
          <a:noFill/>
          <a:ln>
            <a:noFill/>
          </a:ln>
        </p:spPr>
      </p:pic>
      <p:pic>
        <p:nvPicPr>
          <p:cNvPr descr="Anemone patens Transparent" id="1020" name="Google Shape;1020;g1d4b5e66761_2_108"/>
          <p:cNvPicPr preferRelativeResize="0"/>
          <p:nvPr/>
        </p:nvPicPr>
        <p:blipFill rotWithShape="1">
          <a:blip r:embed="rId51">
            <a:alphaModFix/>
          </a:blip>
          <a:srcRect b="0" l="0" r="0" t="0"/>
          <a:stretch/>
        </p:blipFill>
        <p:spPr>
          <a:xfrm>
            <a:off x="5119128" y="450663"/>
            <a:ext cx="215573" cy="234950"/>
          </a:xfrm>
          <a:prstGeom prst="rect">
            <a:avLst/>
          </a:prstGeom>
          <a:noFill/>
          <a:ln>
            <a:noFill/>
          </a:ln>
        </p:spPr>
      </p:pic>
      <p:pic>
        <p:nvPicPr>
          <p:cNvPr descr="Aster novae angliae Transparent" id="1021" name="Google Shape;1021;g1d4b5e66761_2_108"/>
          <p:cNvPicPr preferRelativeResize="0"/>
          <p:nvPr/>
        </p:nvPicPr>
        <p:blipFill rotWithShape="1">
          <a:blip r:embed="rId52">
            <a:alphaModFix/>
          </a:blip>
          <a:srcRect b="0" l="0" r="0" t="0"/>
          <a:stretch/>
        </p:blipFill>
        <p:spPr>
          <a:xfrm>
            <a:off x="156444" y="971566"/>
            <a:ext cx="675782" cy="933710"/>
          </a:xfrm>
          <a:prstGeom prst="rect">
            <a:avLst/>
          </a:prstGeom>
          <a:noFill/>
          <a:ln>
            <a:noFill/>
          </a:ln>
        </p:spPr>
      </p:pic>
      <p:pic>
        <p:nvPicPr>
          <p:cNvPr descr="Baptisia bracteata Transparent" id="1022" name="Google Shape;1022;g1d4b5e66761_2_108"/>
          <p:cNvPicPr preferRelativeResize="0"/>
          <p:nvPr/>
        </p:nvPicPr>
        <p:blipFill rotWithShape="1">
          <a:blip r:embed="rId53">
            <a:alphaModFix/>
          </a:blip>
          <a:srcRect b="0" l="0" r="0" t="0"/>
          <a:stretch/>
        </p:blipFill>
        <p:spPr>
          <a:xfrm>
            <a:off x="4115737" y="1459004"/>
            <a:ext cx="617652" cy="451734"/>
          </a:xfrm>
          <a:prstGeom prst="rect">
            <a:avLst/>
          </a:prstGeom>
          <a:noFill/>
          <a:ln>
            <a:noFill/>
          </a:ln>
        </p:spPr>
      </p:pic>
      <p:pic>
        <p:nvPicPr>
          <p:cNvPr descr="Dodecatheon meadia Transparent" id="1023" name="Google Shape;1023;g1d4b5e66761_2_108"/>
          <p:cNvPicPr preferRelativeResize="0"/>
          <p:nvPr/>
        </p:nvPicPr>
        <p:blipFill rotWithShape="1">
          <a:blip r:embed="rId54">
            <a:alphaModFix/>
          </a:blip>
          <a:srcRect b="0" l="0" r="0" t="0"/>
          <a:stretch/>
        </p:blipFill>
        <p:spPr>
          <a:xfrm>
            <a:off x="1519548" y="2779282"/>
            <a:ext cx="340314" cy="379069"/>
          </a:xfrm>
          <a:prstGeom prst="rect">
            <a:avLst/>
          </a:prstGeom>
          <a:noFill/>
          <a:ln>
            <a:noFill/>
          </a:ln>
        </p:spPr>
      </p:pic>
      <p:pic>
        <p:nvPicPr>
          <p:cNvPr descr="Echinacea angustifolia Transparent" id="1024" name="Google Shape;1024;g1d4b5e66761_2_108"/>
          <p:cNvPicPr preferRelativeResize="0"/>
          <p:nvPr/>
        </p:nvPicPr>
        <p:blipFill rotWithShape="1">
          <a:blip r:embed="rId55">
            <a:alphaModFix/>
          </a:blip>
          <a:srcRect b="0" l="0" r="0" t="0"/>
          <a:stretch/>
        </p:blipFill>
        <p:spPr>
          <a:xfrm>
            <a:off x="2093261" y="2667189"/>
            <a:ext cx="435989" cy="502599"/>
          </a:xfrm>
          <a:prstGeom prst="rect">
            <a:avLst/>
          </a:prstGeom>
          <a:noFill/>
          <a:ln>
            <a:noFill/>
          </a:ln>
        </p:spPr>
      </p:pic>
      <p:pic>
        <p:nvPicPr>
          <p:cNvPr descr="Liatris lugulistylis Transparent" id="1025" name="Google Shape;1025;g1d4b5e66761_2_108"/>
          <p:cNvPicPr preferRelativeResize="0"/>
          <p:nvPr/>
        </p:nvPicPr>
        <p:blipFill rotWithShape="1">
          <a:blip r:embed="rId56">
            <a:alphaModFix/>
          </a:blip>
          <a:srcRect b="0" l="0" r="0" t="0"/>
          <a:stretch/>
        </p:blipFill>
        <p:spPr>
          <a:xfrm>
            <a:off x="2712643" y="3512527"/>
            <a:ext cx="504257" cy="955634"/>
          </a:xfrm>
          <a:prstGeom prst="rect">
            <a:avLst/>
          </a:prstGeom>
          <a:noFill/>
          <a:ln>
            <a:noFill/>
          </a:ln>
        </p:spPr>
      </p:pic>
      <p:pic>
        <p:nvPicPr>
          <p:cNvPr descr="Liatris punctata Transparent" id="1026" name="Google Shape;1026;g1d4b5e66761_2_108"/>
          <p:cNvPicPr preferRelativeResize="0"/>
          <p:nvPr/>
        </p:nvPicPr>
        <p:blipFill rotWithShape="1">
          <a:blip r:embed="rId57">
            <a:alphaModFix/>
          </a:blip>
          <a:srcRect b="0" l="0" r="0" t="0"/>
          <a:stretch/>
        </p:blipFill>
        <p:spPr>
          <a:xfrm>
            <a:off x="2146434" y="4123669"/>
            <a:ext cx="370591" cy="335470"/>
          </a:xfrm>
          <a:prstGeom prst="rect">
            <a:avLst/>
          </a:prstGeom>
          <a:noFill/>
          <a:ln>
            <a:noFill/>
          </a:ln>
        </p:spPr>
      </p:pic>
      <p:pic>
        <p:nvPicPr>
          <p:cNvPr descr="Lilium michiganense Transparent" id="1027" name="Google Shape;1027;g1d4b5e66761_2_108"/>
          <p:cNvPicPr preferRelativeResize="0"/>
          <p:nvPr/>
        </p:nvPicPr>
        <p:blipFill rotWithShape="1">
          <a:blip r:embed="rId58">
            <a:alphaModFix/>
          </a:blip>
          <a:srcRect b="0" l="0" r="0" t="0"/>
          <a:stretch/>
        </p:blipFill>
        <p:spPr>
          <a:xfrm>
            <a:off x="3534275" y="3765668"/>
            <a:ext cx="414200" cy="712045"/>
          </a:xfrm>
          <a:prstGeom prst="rect">
            <a:avLst/>
          </a:prstGeom>
          <a:noFill/>
          <a:ln>
            <a:noFill/>
          </a:ln>
        </p:spPr>
      </p:pic>
      <p:pic>
        <p:nvPicPr>
          <p:cNvPr descr="Lilium philadelphicum Transparent" id="1028" name="Google Shape;1028;g1d4b5e66761_2_108"/>
          <p:cNvPicPr preferRelativeResize="0"/>
          <p:nvPr/>
        </p:nvPicPr>
        <p:blipFill rotWithShape="1">
          <a:blip r:embed="rId59">
            <a:alphaModFix/>
          </a:blip>
          <a:srcRect b="0" l="0" r="0" t="0"/>
          <a:stretch/>
        </p:blipFill>
        <p:spPr>
          <a:xfrm>
            <a:off x="4271773" y="4087297"/>
            <a:ext cx="276127" cy="337892"/>
          </a:xfrm>
          <a:prstGeom prst="rect">
            <a:avLst/>
          </a:prstGeom>
          <a:noFill/>
          <a:ln>
            <a:noFill/>
          </a:ln>
        </p:spPr>
      </p:pic>
      <p:pic>
        <p:nvPicPr>
          <p:cNvPr descr="Lithospermum canescens 2 Transparent" id="1029" name="Google Shape;1029;g1d4b5e66761_2_108"/>
          <p:cNvPicPr preferRelativeResize="0"/>
          <p:nvPr/>
        </p:nvPicPr>
        <p:blipFill rotWithShape="1">
          <a:blip r:embed="rId60">
            <a:alphaModFix/>
          </a:blip>
          <a:srcRect b="0" l="0" r="0" t="0"/>
          <a:stretch/>
        </p:blipFill>
        <p:spPr>
          <a:xfrm>
            <a:off x="4947391" y="4124920"/>
            <a:ext cx="248272" cy="336681"/>
          </a:xfrm>
          <a:prstGeom prst="rect">
            <a:avLst/>
          </a:prstGeom>
          <a:noFill/>
          <a:ln>
            <a:noFill/>
          </a:ln>
        </p:spPr>
      </p:pic>
      <p:pic>
        <p:nvPicPr>
          <p:cNvPr descr="Lithospermum incisum Transparent" id="1030" name="Google Shape;1030;g1d4b5e66761_2_108"/>
          <p:cNvPicPr preferRelativeResize="0"/>
          <p:nvPr/>
        </p:nvPicPr>
        <p:blipFill rotWithShape="1">
          <a:blip r:embed="rId61">
            <a:alphaModFix/>
          </a:blip>
          <a:srcRect b="0" l="0" r="0" t="0"/>
          <a:stretch/>
        </p:blipFill>
        <p:spPr>
          <a:xfrm>
            <a:off x="5636105" y="4112486"/>
            <a:ext cx="259171" cy="329414"/>
          </a:xfrm>
          <a:prstGeom prst="rect">
            <a:avLst/>
          </a:prstGeom>
          <a:noFill/>
          <a:ln>
            <a:noFill/>
          </a:ln>
        </p:spPr>
      </p:pic>
      <p:pic>
        <p:nvPicPr>
          <p:cNvPr descr="Lobelia spicata Transparent" id="1031" name="Google Shape;1031;g1d4b5e66761_2_108"/>
          <p:cNvPicPr preferRelativeResize="0"/>
          <p:nvPr/>
        </p:nvPicPr>
        <p:blipFill rotWithShape="1">
          <a:blip r:embed="rId62">
            <a:alphaModFix/>
          </a:blip>
          <a:srcRect b="0" l="0" r="0" t="0"/>
          <a:stretch/>
        </p:blipFill>
        <p:spPr>
          <a:xfrm>
            <a:off x="6895336" y="3974952"/>
            <a:ext cx="274916" cy="482011"/>
          </a:xfrm>
          <a:prstGeom prst="rect">
            <a:avLst/>
          </a:prstGeom>
          <a:noFill/>
          <a:ln>
            <a:noFill/>
          </a:ln>
        </p:spPr>
      </p:pic>
      <p:pic>
        <p:nvPicPr>
          <p:cNvPr descr="Monarda fistulosa Transparent" id="1032" name="Google Shape;1032;g1d4b5e66761_2_108"/>
          <p:cNvPicPr preferRelativeResize="0"/>
          <p:nvPr/>
        </p:nvPicPr>
        <p:blipFill rotWithShape="1">
          <a:blip r:embed="rId63">
            <a:alphaModFix/>
          </a:blip>
          <a:srcRect b="0" l="0" r="0" t="0"/>
          <a:stretch/>
        </p:blipFill>
        <p:spPr>
          <a:xfrm>
            <a:off x="56791" y="4794884"/>
            <a:ext cx="753162" cy="873097"/>
          </a:xfrm>
          <a:prstGeom prst="rect">
            <a:avLst/>
          </a:prstGeom>
          <a:noFill/>
          <a:ln>
            <a:noFill/>
          </a:ln>
        </p:spPr>
      </p:pic>
      <p:pic>
        <p:nvPicPr>
          <p:cNvPr descr="Pedicularis canadensis Transparent" id="1033" name="Google Shape;1033;g1d4b5e66761_2_108"/>
          <p:cNvPicPr preferRelativeResize="0"/>
          <p:nvPr/>
        </p:nvPicPr>
        <p:blipFill rotWithShape="1">
          <a:blip r:embed="rId64">
            <a:alphaModFix/>
          </a:blip>
          <a:srcRect b="0" l="0" r="0" t="0"/>
          <a:stretch/>
        </p:blipFill>
        <p:spPr>
          <a:xfrm>
            <a:off x="896380" y="5322774"/>
            <a:ext cx="270072" cy="287027"/>
          </a:xfrm>
          <a:prstGeom prst="rect">
            <a:avLst/>
          </a:prstGeom>
          <a:noFill/>
          <a:ln>
            <a:noFill/>
          </a:ln>
        </p:spPr>
      </p:pic>
      <p:pic>
        <p:nvPicPr>
          <p:cNvPr descr="Polygala senega Transparent" id="1034" name="Google Shape;1034;g1d4b5e66761_2_108"/>
          <p:cNvPicPr preferRelativeResize="0"/>
          <p:nvPr/>
        </p:nvPicPr>
        <p:blipFill rotWithShape="1">
          <a:blip r:embed="rId65">
            <a:alphaModFix/>
          </a:blip>
          <a:srcRect b="0" l="0" r="0" t="0"/>
          <a:stretch/>
        </p:blipFill>
        <p:spPr>
          <a:xfrm>
            <a:off x="3302177" y="5295078"/>
            <a:ext cx="299137" cy="342736"/>
          </a:xfrm>
          <a:prstGeom prst="rect">
            <a:avLst/>
          </a:prstGeom>
          <a:noFill/>
          <a:ln>
            <a:noFill/>
          </a:ln>
        </p:spPr>
      </p:pic>
      <p:pic>
        <p:nvPicPr>
          <p:cNvPr descr="Ratibida pinnata Transparent" id="1035" name="Google Shape;1035;g1d4b5e66761_2_108"/>
          <p:cNvPicPr preferRelativeResize="0"/>
          <p:nvPr/>
        </p:nvPicPr>
        <p:blipFill rotWithShape="1">
          <a:blip r:embed="rId66">
            <a:alphaModFix/>
          </a:blip>
          <a:srcRect b="0" l="0" r="0" t="0"/>
          <a:stretch/>
        </p:blipFill>
        <p:spPr>
          <a:xfrm>
            <a:off x="3749075" y="4800882"/>
            <a:ext cx="526181" cy="869227"/>
          </a:xfrm>
          <a:prstGeom prst="rect">
            <a:avLst/>
          </a:prstGeom>
          <a:noFill/>
          <a:ln>
            <a:noFill/>
          </a:ln>
        </p:spPr>
      </p:pic>
      <p:pic>
        <p:nvPicPr>
          <p:cNvPr descr="Silene regia Transparent" id="1036" name="Google Shape;1036;g1d4b5e66761_2_108"/>
          <p:cNvPicPr preferRelativeResize="0"/>
          <p:nvPr/>
        </p:nvPicPr>
        <p:blipFill rotWithShape="1">
          <a:blip r:embed="rId67">
            <a:alphaModFix/>
          </a:blip>
          <a:srcRect b="0" l="0" r="0" t="0"/>
          <a:stretch/>
        </p:blipFill>
        <p:spPr>
          <a:xfrm>
            <a:off x="5605183" y="4835860"/>
            <a:ext cx="422668" cy="809003"/>
          </a:xfrm>
          <a:prstGeom prst="rect">
            <a:avLst/>
          </a:prstGeom>
          <a:noFill/>
          <a:ln>
            <a:noFill/>
          </a:ln>
        </p:spPr>
      </p:pic>
      <p:pic>
        <p:nvPicPr>
          <p:cNvPr descr="Silphium lacinatum Transparent" id="1037" name="Google Shape;1037;g1d4b5e66761_2_108"/>
          <p:cNvPicPr preferRelativeResize="0"/>
          <p:nvPr/>
        </p:nvPicPr>
        <p:blipFill rotWithShape="1">
          <a:blip r:embed="rId68">
            <a:alphaModFix/>
          </a:blip>
          <a:srcRect b="0" l="0" r="0" t="0"/>
          <a:stretch/>
        </p:blipFill>
        <p:spPr>
          <a:xfrm>
            <a:off x="6079586" y="4763278"/>
            <a:ext cx="641251" cy="1431847"/>
          </a:xfrm>
          <a:prstGeom prst="rect">
            <a:avLst/>
          </a:prstGeom>
          <a:noFill/>
          <a:ln>
            <a:noFill/>
          </a:ln>
        </p:spPr>
      </p:pic>
      <p:sp>
        <p:nvSpPr>
          <p:cNvPr id="1038" name="Google Shape;1038;g1d4b5e66761_2_108"/>
          <p:cNvSpPr txBox="1"/>
          <p:nvPr/>
        </p:nvSpPr>
        <p:spPr>
          <a:xfrm>
            <a:off x="3402339" y="636014"/>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9">
                  <a:extLst>
                    <a:ext uri="{A12FA001-AC4F-418D-AE19-62706E023703}">
                      <ahyp:hlinkClr val="tx"/>
                    </a:ext>
                  </a:extLst>
                </a:hlinkClick>
              </a:rPr>
              <a:t>Lead Plant (Amorpha canescens</a:t>
            </a:r>
            <a:r>
              <a:rPr b="1" lang="en-US" sz="900" u="sng">
                <a:solidFill>
                  <a:schemeClr val="dk1"/>
                </a:solidFill>
                <a:latin typeface="Calibri"/>
                <a:ea typeface="Calibri"/>
                <a:cs typeface="Calibri"/>
                <a:sym typeface="Calibri"/>
                <a:hlinkClick r:id="rId70">
                  <a:extLst>
                    <a:ext uri="{A12FA001-AC4F-418D-AE19-62706E023703}">
                      <ahyp:hlinkClr val="tx"/>
                    </a:ext>
                  </a:extLst>
                </a:hlinkClick>
              </a:rPr>
              <a:t>)</a:t>
            </a:r>
            <a:endParaRPr b="0" i="0" sz="1800" u="none" cap="none" strike="noStrike">
              <a:solidFill>
                <a:schemeClr val="dk1"/>
              </a:solidFill>
              <a:latin typeface="Arial"/>
              <a:ea typeface="Arial"/>
              <a:cs typeface="Arial"/>
              <a:sym typeface="Arial"/>
            </a:endParaRPr>
          </a:p>
        </p:txBody>
      </p:sp>
      <p:sp>
        <p:nvSpPr>
          <p:cNvPr id="1039" name="Google Shape;1039;g1d4b5e66761_2_108"/>
          <p:cNvSpPr txBox="1"/>
          <p:nvPr/>
        </p:nvSpPr>
        <p:spPr>
          <a:xfrm>
            <a:off x="4831526" y="632351"/>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1">
                  <a:extLst>
                    <a:ext uri="{A12FA001-AC4F-418D-AE19-62706E023703}">
                      <ahyp:hlinkClr val="tx"/>
                    </a:ext>
                  </a:extLst>
                </a:hlinkClick>
              </a:rPr>
              <a:t>Pasque Flower (Anemone patens)</a:t>
            </a:r>
            <a:endParaRPr b="0" i="0" sz="1800" u="none" cap="none" strike="noStrike">
              <a:solidFill>
                <a:schemeClr val="dk1"/>
              </a:solidFill>
              <a:latin typeface="Arial"/>
              <a:ea typeface="Arial"/>
              <a:cs typeface="Arial"/>
              <a:sym typeface="Arial"/>
            </a:endParaRPr>
          </a:p>
        </p:txBody>
      </p:sp>
      <p:sp>
        <p:nvSpPr>
          <p:cNvPr id="1040" name="Google Shape;1040;g1d4b5e66761_2_108"/>
          <p:cNvSpPr txBox="1"/>
          <p:nvPr/>
        </p:nvSpPr>
        <p:spPr>
          <a:xfrm>
            <a:off x="3048450" y="5601188"/>
            <a:ext cx="747600" cy="234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2">
                  <a:extLst>
                    <a:ext uri="{A12FA001-AC4F-418D-AE19-62706E023703}">
                      <ahyp:hlinkClr val="tx"/>
                    </a:ext>
                  </a:extLst>
                </a:hlinkClick>
              </a:rPr>
              <a:t>Snakeroot (Polygala senega)</a:t>
            </a:r>
            <a:endParaRPr b="0" i="0" sz="1800" u="none" cap="none" strike="noStrike">
              <a:solidFill>
                <a:schemeClr val="dk1"/>
              </a:solidFill>
              <a:latin typeface="Arial"/>
              <a:ea typeface="Arial"/>
              <a:cs typeface="Arial"/>
              <a:sym typeface="Arial"/>
            </a:endParaRPr>
          </a:p>
        </p:txBody>
      </p:sp>
      <p:sp>
        <p:nvSpPr>
          <p:cNvPr id="1041" name="Google Shape;1041;g1d4b5e66761_2_108"/>
          <p:cNvSpPr txBox="1"/>
          <p:nvPr/>
        </p:nvSpPr>
        <p:spPr>
          <a:xfrm>
            <a:off x="709275" y="5598401"/>
            <a:ext cx="654000" cy="3366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3">
                  <a:extLst>
                    <a:ext uri="{A12FA001-AC4F-418D-AE19-62706E023703}">
                      <ahyp:hlinkClr val="tx"/>
                    </a:ext>
                  </a:extLst>
                </a:hlinkClick>
              </a:rPr>
              <a:t>Wood Betony (Pedicularis canadensis)</a:t>
            </a:r>
            <a:endParaRPr b="0" i="0" sz="1800" u="none" cap="none" strike="noStrike">
              <a:solidFill>
                <a:schemeClr val="dk1"/>
              </a:solidFill>
              <a:latin typeface="Arial"/>
              <a:ea typeface="Arial"/>
              <a:cs typeface="Arial"/>
              <a:sym typeface="Arial"/>
            </a:endParaRPr>
          </a:p>
        </p:txBody>
      </p:sp>
      <p:sp>
        <p:nvSpPr>
          <p:cNvPr id="1042" name="Google Shape;1042;g1d4b5e66761_2_108"/>
          <p:cNvSpPr txBox="1"/>
          <p:nvPr/>
        </p:nvSpPr>
        <p:spPr>
          <a:xfrm>
            <a:off x="4078190" y="4421050"/>
            <a:ext cx="663300" cy="3081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4">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5">
                  <a:extLst>
                    <a:ext uri="{A12FA001-AC4F-418D-AE19-62706E023703}">
                      <ahyp:hlinkClr val="tx"/>
                    </a:ext>
                  </a:extLst>
                </a:hlinkClick>
              </a:rPr>
              <a:t>Lily (Lilium philadelphicum)</a:t>
            </a:r>
            <a:endParaRPr b="0" i="0" sz="1800" u="none" cap="none" strike="noStrike">
              <a:solidFill>
                <a:schemeClr val="dk1"/>
              </a:solidFill>
              <a:latin typeface="Arial"/>
              <a:ea typeface="Arial"/>
              <a:cs typeface="Arial"/>
              <a:sym typeface="Arial"/>
            </a:endParaRPr>
          </a:p>
        </p:txBody>
      </p:sp>
      <p:sp>
        <p:nvSpPr>
          <p:cNvPr id="1043" name="Google Shape;1043;g1d4b5e66761_2_108"/>
          <p:cNvSpPr txBox="1"/>
          <p:nvPr/>
        </p:nvSpPr>
        <p:spPr>
          <a:xfrm>
            <a:off x="5395201" y="4417563"/>
            <a:ext cx="697500" cy="342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6">
                  <a:extLst>
                    <a:ext uri="{A12FA001-AC4F-418D-AE19-62706E023703}">
                      <ahyp:hlinkClr val="tx"/>
                    </a:ext>
                  </a:extLst>
                </a:hlinkClick>
              </a:rPr>
              <a:t>Fringed Puccoon (Lithospermum incisum)</a:t>
            </a:r>
            <a:endParaRPr b="0" i="0" sz="1800" u="none" cap="none" strike="noStrike">
              <a:solidFill>
                <a:schemeClr val="dk1"/>
              </a:solidFill>
              <a:latin typeface="Arial"/>
              <a:ea typeface="Arial"/>
              <a:cs typeface="Arial"/>
              <a:sym typeface="Arial"/>
            </a:endParaRPr>
          </a:p>
        </p:txBody>
      </p:sp>
      <p:sp>
        <p:nvSpPr>
          <p:cNvPr id="1044" name="Google Shape;1044;g1d4b5e66761_2_108"/>
          <p:cNvSpPr txBox="1"/>
          <p:nvPr/>
        </p:nvSpPr>
        <p:spPr>
          <a:xfrm>
            <a:off x="2011463" y="4418463"/>
            <a:ext cx="6540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7">
                  <a:extLst>
                    <a:ext uri="{A12FA001-AC4F-418D-AE19-62706E023703}">
                      <ahyp:hlinkClr val="tx"/>
                    </a:ext>
                  </a:extLst>
                </a:hlinkClick>
              </a:rPr>
              <a:t>Dotted Blazing Star (Liatris punctata)</a:t>
            </a:r>
            <a:endParaRPr b="0" i="0" sz="1800" u="none" cap="none" strike="noStrike">
              <a:solidFill>
                <a:schemeClr val="dk1"/>
              </a:solidFill>
              <a:latin typeface="Arial"/>
              <a:ea typeface="Arial"/>
              <a:cs typeface="Arial"/>
              <a:sym typeface="Arial"/>
            </a:endParaRPr>
          </a:p>
        </p:txBody>
      </p:sp>
      <p:sp>
        <p:nvSpPr>
          <p:cNvPr id="1045" name="Google Shape;1045;g1d4b5e66761_2_108"/>
          <p:cNvSpPr txBox="1"/>
          <p:nvPr/>
        </p:nvSpPr>
        <p:spPr>
          <a:xfrm>
            <a:off x="4708825" y="4422975"/>
            <a:ext cx="823200" cy="297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8">
                  <a:extLst>
                    <a:ext uri="{A12FA001-AC4F-418D-AE19-62706E023703}">
                      <ahyp:hlinkClr val="tx"/>
                    </a:ext>
                  </a:extLst>
                </a:hlinkClick>
              </a:rPr>
              <a:t>Hoary Puccoon (Lithospermum canescens)</a:t>
            </a:r>
            <a:endParaRPr b="0" i="0" sz="1800" u="none" cap="none" strike="noStrike">
              <a:solidFill>
                <a:schemeClr val="dk1"/>
              </a:solidFill>
              <a:latin typeface="Arial"/>
              <a:ea typeface="Arial"/>
              <a:cs typeface="Arial"/>
              <a:sym typeface="Arial"/>
            </a:endParaRPr>
          </a:p>
        </p:txBody>
      </p:sp>
      <p:sp>
        <p:nvSpPr>
          <p:cNvPr id="1046" name="Google Shape;1046;g1d4b5e66761_2_108"/>
          <p:cNvSpPr txBox="1"/>
          <p:nvPr/>
        </p:nvSpPr>
        <p:spPr>
          <a:xfrm>
            <a:off x="1382025" y="3147950"/>
            <a:ext cx="6540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9">
                  <a:extLst>
                    <a:ext uri="{A12FA001-AC4F-418D-AE19-62706E023703}">
                      <ahyp:hlinkClr val="tx"/>
                    </a:ext>
                  </a:extLst>
                </a:hlinkClick>
              </a:rPr>
              <a:t>Shooting Star (Dodecatheon meadia)</a:t>
            </a:r>
            <a:endParaRPr b="0" i="0" sz="1800" u="none" cap="none" strike="noStrike">
              <a:solidFill>
                <a:schemeClr val="dk1"/>
              </a:solidFill>
              <a:latin typeface="Arial"/>
              <a:ea typeface="Arial"/>
              <a:cs typeface="Arial"/>
              <a:sym typeface="Arial"/>
            </a:endParaRPr>
          </a:p>
        </p:txBody>
      </p:sp>
      <p:sp>
        <p:nvSpPr>
          <p:cNvPr id="1047" name="Google Shape;1047;g1d4b5e66761_2_108"/>
          <p:cNvSpPr txBox="1"/>
          <p:nvPr/>
        </p:nvSpPr>
        <p:spPr>
          <a:xfrm>
            <a:off x="6670189" y="4426801"/>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0">
                  <a:extLst>
                    <a:ext uri="{A12FA001-AC4F-418D-AE19-62706E023703}">
                      <ahyp:hlinkClr val="tx"/>
                    </a:ext>
                  </a:extLst>
                </a:hlinkClick>
              </a:rPr>
              <a:t>Pale Spiked Lobelia (Lobelia spicata)</a:t>
            </a:r>
            <a:endParaRPr b="0" i="0" sz="1800" u="none" cap="none" strike="noStrike">
              <a:solidFill>
                <a:schemeClr val="dk1"/>
              </a:solidFill>
              <a:latin typeface="Arial"/>
              <a:ea typeface="Arial"/>
              <a:cs typeface="Arial"/>
              <a:sym typeface="Arial"/>
            </a:endParaRPr>
          </a:p>
        </p:txBody>
      </p:sp>
      <p:sp>
        <p:nvSpPr>
          <p:cNvPr id="1048" name="Google Shape;1048;g1d4b5e66761_2_108"/>
          <p:cNvSpPr txBox="1"/>
          <p:nvPr/>
        </p:nvSpPr>
        <p:spPr>
          <a:xfrm>
            <a:off x="1941875" y="3149151"/>
            <a:ext cx="7272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1">
                  <a:extLst>
                    <a:ext uri="{A12FA001-AC4F-418D-AE19-62706E023703}">
                      <ahyp:hlinkClr val="tx"/>
                    </a:ext>
                  </a:extLst>
                </a:hlinkClick>
              </a:rPr>
              <a:t>Narrow Leaf Coneflower (Echinacea angustifolia)</a:t>
            </a:r>
            <a:endParaRPr b="0" i="0" sz="1800" u="none" cap="none" strike="noStrike">
              <a:solidFill>
                <a:schemeClr val="dk1"/>
              </a:solidFill>
              <a:latin typeface="Arial"/>
              <a:ea typeface="Arial"/>
              <a:cs typeface="Arial"/>
              <a:sym typeface="Arial"/>
            </a:endParaRPr>
          </a:p>
        </p:txBody>
      </p:sp>
      <p:sp>
        <p:nvSpPr>
          <p:cNvPr id="1049" name="Google Shape;1049;g1d4b5e66761_2_108"/>
          <p:cNvSpPr txBox="1"/>
          <p:nvPr/>
        </p:nvSpPr>
        <p:spPr>
          <a:xfrm>
            <a:off x="4072650" y="1915494"/>
            <a:ext cx="6540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2">
                  <a:extLst>
                    <a:ext uri="{A12FA001-AC4F-418D-AE19-62706E023703}">
                      <ahyp:hlinkClr val="tx"/>
                    </a:ext>
                  </a:extLst>
                </a:hlinkClick>
              </a:rPr>
              <a:t>Cream Wild Indigo (Baptisia bracteata)</a:t>
            </a:r>
            <a:endParaRPr b="0" i="0" sz="1800" u="none" cap="none" strike="noStrike">
              <a:solidFill>
                <a:schemeClr val="dk1"/>
              </a:solidFill>
              <a:latin typeface="Arial"/>
              <a:ea typeface="Arial"/>
              <a:cs typeface="Arial"/>
              <a:sym typeface="Arial"/>
            </a:endParaRPr>
          </a:p>
        </p:txBody>
      </p:sp>
      <p:sp>
        <p:nvSpPr>
          <p:cNvPr id="1050" name="Google Shape;1050;g1d4b5e66761_2_108"/>
          <p:cNvSpPr txBox="1"/>
          <p:nvPr/>
        </p:nvSpPr>
        <p:spPr>
          <a:xfrm>
            <a:off x="3352063" y="4431100"/>
            <a:ext cx="7875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3">
                  <a:extLst>
                    <a:ext uri="{A12FA001-AC4F-418D-AE19-62706E023703}">
                      <ahyp:hlinkClr val="tx"/>
                    </a:ext>
                  </a:extLst>
                </a:hlinkClick>
              </a:rPr>
              <a:t>Michigan Lily (Lilium michiganense)</a:t>
            </a:r>
            <a:endParaRPr b="0" i="0" sz="1800" u="none" cap="none" strike="noStrike">
              <a:solidFill>
                <a:schemeClr val="dk1"/>
              </a:solidFill>
              <a:latin typeface="Arial"/>
              <a:ea typeface="Arial"/>
              <a:cs typeface="Arial"/>
              <a:sym typeface="Arial"/>
            </a:endParaRPr>
          </a:p>
        </p:txBody>
      </p:sp>
      <p:sp>
        <p:nvSpPr>
          <p:cNvPr id="1051" name="Google Shape;1051;g1d4b5e66761_2_108"/>
          <p:cNvSpPr txBox="1"/>
          <p:nvPr/>
        </p:nvSpPr>
        <p:spPr>
          <a:xfrm>
            <a:off x="5481230" y="5597714"/>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4">
                  <a:extLst>
                    <a:ext uri="{A12FA001-AC4F-418D-AE19-62706E023703}">
                      <ahyp:hlinkClr val="tx"/>
                    </a:ext>
                  </a:extLst>
                </a:hlinkClick>
              </a:rPr>
              <a:t>Royal Catchfly (Silene re</a:t>
            </a:r>
            <a:r>
              <a:rPr b="1" lang="en-US" sz="900" u="sng">
                <a:solidFill>
                  <a:schemeClr val="dk1"/>
                </a:solidFill>
                <a:latin typeface="Calibri"/>
                <a:ea typeface="Calibri"/>
                <a:cs typeface="Calibri"/>
                <a:sym typeface="Calibri"/>
                <a:hlinkClick r:id="rId85">
                  <a:extLst>
                    <a:ext uri="{A12FA001-AC4F-418D-AE19-62706E023703}">
                      <ahyp:hlinkClr val="tx"/>
                    </a:ext>
                  </a:extLst>
                </a:hlinkClick>
              </a:rPr>
              <a:t>gia)</a:t>
            </a:r>
            <a:endParaRPr b="0" i="0" sz="1800" u="none" cap="none" strike="noStrike">
              <a:solidFill>
                <a:schemeClr val="dk1"/>
              </a:solidFill>
              <a:latin typeface="Arial"/>
              <a:ea typeface="Arial"/>
              <a:cs typeface="Arial"/>
              <a:sym typeface="Arial"/>
            </a:endParaRPr>
          </a:p>
        </p:txBody>
      </p:sp>
      <p:sp>
        <p:nvSpPr>
          <p:cNvPr id="1052" name="Google Shape;1052;g1d4b5e66761_2_108"/>
          <p:cNvSpPr txBox="1"/>
          <p:nvPr/>
        </p:nvSpPr>
        <p:spPr>
          <a:xfrm>
            <a:off x="3654730" y="5589227"/>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6">
                  <a:extLst>
                    <a:ext uri="{A12FA001-AC4F-418D-AE19-62706E023703}">
                      <ahyp:hlinkClr val="tx"/>
                    </a:ext>
                  </a:extLst>
                </a:hlinkClick>
              </a:rPr>
              <a:t>Yellow Coneflower (Ratibida pinnata)</a:t>
            </a:r>
            <a:endParaRPr b="0" i="0" sz="1800" u="none" cap="none" strike="noStrike">
              <a:solidFill>
                <a:schemeClr val="dk1"/>
              </a:solidFill>
              <a:latin typeface="Arial"/>
              <a:ea typeface="Arial"/>
              <a:cs typeface="Arial"/>
              <a:sym typeface="Arial"/>
            </a:endParaRPr>
          </a:p>
        </p:txBody>
      </p:sp>
      <p:sp>
        <p:nvSpPr>
          <p:cNvPr id="1053" name="Google Shape;1053;g1d4b5e66761_2_108"/>
          <p:cNvSpPr txBox="1"/>
          <p:nvPr/>
        </p:nvSpPr>
        <p:spPr>
          <a:xfrm>
            <a:off x="117205" y="5598764"/>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7">
                  <a:extLst>
                    <a:ext uri="{A12FA001-AC4F-418D-AE19-62706E023703}">
                      <ahyp:hlinkClr val="tx"/>
                    </a:ext>
                  </a:extLst>
                </a:hlinkClick>
              </a:rPr>
              <a:t>Wild Bergamot (Monarda fist</a:t>
            </a:r>
            <a:r>
              <a:rPr b="1" lang="en-US" sz="900" u="sng">
                <a:solidFill>
                  <a:schemeClr val="dk1"/>
                </a:solidFill>
                <a:latin typeface="Calibri"/>
                <a:ea typeface="Calibri"/>
                <a:cs typeface="Calibri"/>
                <a:sym typeface="Calibri"/>
                <a:hlinkClick r:id="rId88">
                  <a:extLst>
                    <a:ext uri="{A12FA001-AC4F-418D-AE19-62706E023703}">
                      <ahyp:hlinkClr val="tx"/>
                    </a:ext>
                  </a:extLst>
                </a:hlinkClick>
              </a:rPr>
              <a:t>ulosa)</a:t>
            </a:r>
            <a:endParaRPr b="0" i="0" sz="1800" u="none" cap="none" strike="noStrike">
              <a:solidFill>
                <a:schemeClr val="dk1"/>
              </a:solidFill>
              <a:latin typeface="Arial"/>
              <a:ea typeface="Arial"/>
              <a:cs typeface="Arial"/>
              <a:sym typeface="Arial"/>
            </a:endParaRPr>
          </a:p>
        </p:txBody>
      </p:sp>
      <p:sp>
        <p:nvSpPr>
          <p:cNvPr id="1054" name="Google Shape;1054;g1d4b5e66761_2_108"/>
          <p:cNvSpPr txBox="1"/>
          <p:nvPr/>
        </p:nvSpPr>
        <p:spPr>
          <a:xfrm>
            <a:off x="86226" y="1905513"/>
            <a:ext cx="8232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9">
                  <a:extLst>
                    <a:ext uri="{A12FA001-AC4F-418D-AE19-62706E023703}">
                      <ahyp:hlinkClr val="tx"/>
                    </a:ext>
                  </a:extLst>
                </a:hlinkClick>
              </a:rPr>
              <a:t>New England Aster (</a:t>
            </a:r>
            <a:r>
              <a:rPr b="1" lang="en-US" sz="900" u="sng">
                <a:solidFill>
                  <a:schemeClr val="dk1"/>
                </a:solidFill>
                <a:latin typeface="Calibri"/>
                <a:ea typeface="Calibri"/>
                <a:cs typeface="Calibri"/>
                <a:sym typeface="Calibri"/>
                <a:hlinkClick r:id="rId90">
                  <a:extLst>
                    <a:ext uri="{A12FA001-AC4F-418D-AE19-62706E023703}">
                      <ahyp:hlinkClr val="tx"/>
                    </a:ext>
                  </a:extLst>
                </a:hlinkClick>
              </a:rPr>
              <a:t>Aster novae-angliae)</a:t>
            </a:r>
            <a:endParaRPr b="0" i="0" sz="1800" u="none" cap="none" strike="noStrike">
              <a:solidFill>
                <a:schemeClr val="dk1"/>
              </a:solidFill>
              <a:latin typeface="Arial"/>
              <a:ea typeface="Arial"/>
              <a:cs typeface="Arial"/>
              <a:sym typeface="Arial"/>
            </a:endParaRPr>
          </a:p>
        </p:txBody>
      </p:sp>
      <p:sp>
        <p:nvSpPr>
          <p:cNvPr id="1055" name="Google Shape;1055;g1d4b5e66761_2_108"/>
          <p:cNvSpPr txBox="1"/>
          <p:nvPr/>
        </p:nvSpPr>
        <p:spPr>
          <a:xfrm>
            <a:off x="2589800" y="4422575"/>
            <a:ext cx="7875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1">
                  <a:extLst>
                    <a:ext uri="{A12FA001-AC4F-418D-AE19-62706E023703}">
                      <ahyp:hlinkClr val="tx"/>
                    </a:ext>
                  </a:extLst>
                </a:hlinkClick>
              </a:rPr>
              <a:t>Prairie Blazing Star (Liatris pycnostachya)</a:t>
            </a:r>
            <a:endParaRPr b="0" i="0" sz="1800" u="none" cap="none" strike="noStrike">
              <a:solidFill>
                <a:schemeClr val="dk1"/>
              </a:solidFill>
              <a:latin typeface="Arial"/>
              <a:ea typeface="Arial"/>
              <a:cs typeface="Arial"/>
              <a:sym typeface="Arial"/>
            </a:endParaRPr>
          </a:p>
        </p:txBody>
      </p:sp>
      <p:sp>
        <p:nvSpPr>
          <p:cNvPr id="1056" name="Google Shape;1056;g1d4b5e66761_2_108"/>
          <p:cNvSpPr txBox="1"/>
          <p:nvPr/>
        </p:nvSpPr>
        <p:spPr>
          <a:xfrm>
            <a:off x="6064764" y="6215440"/>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2">
                  <a:extLst>
                    <a:ext uri="{A12FA001-AC4F-418D-AE19-62706E023703}">
                      <ahyp:hlinkClr val="tx"/>
                    </a:ext>
                  </a:extLst>
                </a:hlinkClick>
              </a:rPr>
              <a:t>Compass Plant (Silphium laciniatum)</a:t>
            </a:r>
            <a:endParaRPr b="0" i="0" sz="1800" u="none" cap="none" strike="noStrike">
              <a:solidFill>
                <a:schemeClr val="dk1"/>
              </a:solidFill>
              <a:latin typeface="Arial"/>
              <a:ea typeface="Arial"/>
              <a:cs typeface="Arial"/>
              <a:sym typeface="Arial"/>
            </a:endParaRPr>
          </a:p>
        </p:txBody>
      </p:sp>
      <p:sp>
        <p:nvSpPr>
          <p:cNvPr id="1057" name="Google Shape;1057;g1d4b5e66761_2_108"/>
          <p:cNvSpPr txBox="1"/>
          <p:nvPr/>
        </p:nvSpPr>
        <p:spPr>
          <a:xfrm>
            <a:off x="0" y="-76200"/>
            <a:ext cx="2325600" cy="7842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Sun </a:t>
            </a:r>
            <a:r>
              <a:rPr b="1" lang="en-US" sz="3200">
                <a:solidFill>
                  <a:schemeClr val="dk1"/>
                </a:solidFill>
                <a:latin typeface="Calibri"/>
                <a:ea typeface="Calibri"/>
                <a:cs typeface="Calibri"/>
                <a:sym typeface="Calibri"/>
              </a:rPr>
              <a:t>P</a:t>
            </a:r>
            <a:r>
              <a:rPr b="1" i="0" lang="en-US" sz="3200" u="none" cap="none" strike="noStrike">
                <a:solidFill>
                  <a:schemeClr val="dk1"/>
                </a:solidFill>
                <a:latin typeface="Calibri"/>
                <a:ea typeface="Calibri"/>
                <a:cs typeface="Calibri"/>
                <a:sym typeface="Calibri"/>
              </a:rPr>
              <a:t>lants:</a:t>
            </a:r>
            <a:endParaRPr b="1"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Calibri"/>
              <a:buNone/>
            </a:pPr>
            <a:r>
              <a:rPr b="1" lang="en-US" sz="1243">
                <a:solidFill>
                  <a:schemeClr val="dk1"/>
                </a:solidFill>
                <a:latin typeface="Calibri"/>
                <a:ea typeface="Calibri"/>
                <a:cs typeface="Calibri"/>
                <a:sym typeface="Calibri"/>
              </a:rPr>
              <a:t>(in order by scientific name)</a:t>
            </a:r>
            <a:endParaRPr b="1" sz="1243">
              <a:solidFill>
                <a:schemeClr val="dk1"/>
              </a:solidFill>
              <a:latin typeface="Calibri"/>
              <a:ea typeface="Calibri"/>
              <a:cs typeface="Calibri"/>
              <a:sym typeface="Calibri"/>
            </a:endParaRPr>
          </a:p>
        </p:txBody>
      </p:sp>
      <p:pic>
        <p:nvPicPr>
          <p:cNvPr descr="C:\Users\dusti\Desktop\Blazing Star Gardens\Website\Garden Designs and Mini Illustrations\Individual Plant Illustrations\Edited Scans\Transparent Plant Images Small\Dodecatheon amethystinum.png" id="1058" name="Google Shape;1058;g1d4b5e66761_2_108"/>
          <p:cNvPicPr preferRelativeResize="0"/>
          <p:nvPr/>
        </p:nvPicPr>
        <p:blipFill rotWithShape="1">
          <a:blip r:embed="rId93">
            <a:alphaModFix/>
          </a:blip>
          <a:srcRect b="0" l="0" r="0" t="0"/>
          <a:stretch/>
        </p:blipFill>
        <p:spPr>
          <a:xfrm>
            <a:off x="850188" y="2792235"/>
            <a:ext cx="315475" cy="350853"/>
          </a:xfrm>
          <a:prstGeom prst="rect">
            <a:avLst/>
          </a:prstGeom>
          <a:noFill/>
          <a:ln>
            <a:noFill/>
          </a:ln>
        </p:spPr>
      </p:pic>
      <p:sp>
        <p:nvSpPr>
          <p:cNvPr id="1059" name="Google Shape;1059;g1d4b5e66761_2_108"/>
          <p:cNvSpPr txBox="1"/>
          <p:nvPr/>
        </p:nvSpPr>
        <p:spPr>
          <a:xfrm>
            <a:off x="624800" y="3154738"/>
            <a:ext cx="8232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4">
                  <a:extLst>
                    <a:ext uri="{A12FA001-AC4F-418D-AE19-62706E023703}">
                      <ahyp:hlinkClr val="tx"/>
                    </a:ext>
                  </a:extLst>
                </a:hlinkClick>
              </a:rPr>
              <a:t>Amethyst</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5">
                  <a:extLst>
                    <a:ext uri="{A12FA001-AC4F-418D-AE19-62706E023703}">
                      <ahyp:hlinkClr val="tx"/>
                    </a:ext>
                  </a:extLst>
                </a:hlinkClick>
              </a:rPr>
              <a:t>Shooting Star (Dodecatheon am</a:t>
            </a:r>
            <a:r>
              <a:rPr b="1" lang="en-US" sz="900" u="sng">
                <a:solidFill>
                  <a:schemeClr val="dk1"/>
                </a:solidFill>
                <a:latin typeface="Calibri"/>
                <a:ea typeface="Calibri"/>
                <a:cs typeface="Calibri"/>
                <a:sym typeface="Calibri"/>
                <a:hlinkClick r:id="rId96">
                  <a:extLst>
                    <a:ext uri="{A12FA001-AC4F-418D-AE19-62706E023703}">
                      <ahyp:hlinkClr val="tx"/>
                    </a:ext>
                  </a:extLst>
                </a:hlinkClick>
              </a:rPr>
              <a:t>ethystinum)</a:t>
            </a:r>
            <a:endParaRPr b="0" i="0" sz="1800" u="none" cap="none" strike="noStrike">
              <a:solidFill>
                <a:schemeClr val="dk1"/>
              </a:solidFill>
              <a:latin typeface="Arial"/>
              <a:ea typeface="Arial"/>
              <a:cs typeface="Arial"/>
              <a:sym typeface="Arial"/>
            </a:endParaRPr>
          </a:p>
        </p:txBody>
      </p:sp>
      <p:grpSp>
        <p:nvGrpSpPr>
          <p:cNvPr id="1060" name="Google Shape;1060;g1d4b5e66761_2_108"/>
          <p:cNvGrpSpPr/>
          <p:nvPr/>
        </p:nvGrpSpPr>
        <p:grpSpPr>
          <a:xfrm>
            <a:off x="2556600" y="326663"/>
            <a:ext cx="408000" cy="307950"/>
            <a:chOff x="9537475" y="927000"/>
            <a:chExt cx="408000" cy="307950"/>
          </a:xfrm>
        </p:grpSpPr>
        <p:cxnSp>
          <p:nvCxnSpPr>
            <p:cNvPr id="1061" name="Google Shape;1061;g1d4b5e66761_2_108"/>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1062" name="Google Shape;1062;g1d4b5e66761_2_108"/>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1063" name="Google Shape;1063;g1d4b5e66761_2_108"/>
            <p:cNvCxnSpPr>
              <a:stCxn id="1062"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1064" name="Google Shape;1064;g1d4b5e66761_2_108"/>
            <p:cNvCxnSpPr>
              <a:stCxn id="1062"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1065" name="Google Shape;1065;g1d4b5e66761_2_108"/>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1066" name="Google Shape;1066;g1d4b5e66761_2_108"/>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id="1067" name="Google Shape;1067;g1d4b5e66761_2_108"/>
          <p:cNvPicPr preferRelativeResize="0"/>
          <p:nvPr/>
        </p:nvPicPr>
        <p:blipFill>
          <a:blip r:embed="rId97">
            <a:alphaModFix/>
          </a:blip>
          <a:stretch>
            <a:fillRect/>
          </a:stretch>
        </p:blipFill>
        <p:spPr>
          <a:xfrm>
            <a:off x="4394025" y="194640"/>
            <a:ext cx="295000" cy="481010"/>
          </a:xfrm>
          <a:prstGeom prst="rect">
            <a:avLst/>
          </a:prstGeom>
          <a:noFill/>
          <a:ln>
            <a:noFill/>
          </a:ln>
        </p:spPr>
      </p:pic>
      <p:pic>
        <p:nvPicPr>
          <p:cNvPr id="1068" name="Google Shape;1068;g1d4b5e66761_2_108"/>
          <p:cNvPicPr preferRelativeResize="0"/>
          <p:nvPr/>
        </p:nvPicPr>
        <p:blipFill>
          <a:blip r:embed="rId98">
            <a:alphaModFix/>
          </a:blip>
          <a:stretch>
            <a:fillRect/>
          </a:stretch>
        </p:blipFill>
        <p:spPr>
          <a:xfrm>
            <a:off x="6723276" y="-105675"/>
            <a:ext cx="524632" cy="824036"/>
          </a:xfrm>
          <a:prstGeom prst="rect">
            <a:avLst/>
          </a:prstGeom>
          <a:noFill/>
          <a:ln>
            <a:noFill/>
          </a:ln>
        </p:spPr>
      </p:pic>
      <p:pic>
        <p:nvPicPr>
          <p:cNvPr id="1069" name="Google Shape;1069;g1d4b5e66761_2_108"/>
          <p:cNvPicPr preferRelativeResize="0"/>
          <p:nvPr/>
        </p:nvPicPr>
        <p:blipFill>
          <a:blip r:embed="rId99">
            <a:alphaModFix/>
          </a:blip>
          <a:stretch>
            <a:fillRect/>
          </a:stretch>
        </p:blipFill>
        <p:spPr>
          <a:xfrm flipH="1">
            <a:off x="7280550" y="-92236"/>
            <a:ext cx="524632" cy="824036"/>
          </a:xfrm>
          <a:prstGeom prst="rect">
            <a:avLst/>
          </a:prstGeom>
          <a:noFill/>
          <a:ln>
            <a:noFill/>
          </a:ln>
        </p:spPr>
      </p:pic>
      <p:pic>
        <p:nvPicPr>
          <p:cNvPr id="1070" name="Google Shape;1070;g1d4b5e66761_2_108"/>
          <p:cNvPicPr preferRelativeResize="0"/>
          <p:nvPr/>
        </p:nvPicPr>
        <p:blipFill>
          <a:blip r:embed="rId100">
            <a:alphaModFix/>
          </a:blip>
          <a:stretch>
            <a:fillRect/>
          </a:stretch>
        </p:blipFill>
        <p:spPr>
          <a:xfrm>
            <a:off x="8461725" y="-30170"/>
            <a:ext cx="595700" cy="850970"/>
          </a:xfrm>
          <a:prstGeom prst="rect">
            <a:avLst/>
          </a:prstGeom>
          <a:noFill/>
          <a:ln>
            <a:noFill/>
          </a:ln>
        </p:spPr>
      </p:pic>
      <p:pic>
        <p:nvPicPr>
          <p:cNvPr id="1071" name="Google Shape;1071;g1d4b5e66761_2_108"/>
          <p:cNvPicPr preferRelativeResize="0"/>
          <p:nvPr/>
        </p:nvPicPr>
        <p:blipFill>
          <a:blip r:embed="rId101">
            <a:alphaModFix/>
          </a:blip>
          <a:stretch>
            <a:fillRect/>
          </a:stretch>
        </p:blipFill>
        <p:spPr>
          <a:xfrm>
            <a:off x="1651177" y="1141687"/>
            <a:ext cx="545000" cy="764036"/>
          </a:xfrm>
          <a:prstGeom prst="rect">
            <a:avLst/>
          </a:prstGeom>
          <a:noFill/>
          <a:ln>
            <a:noFill/>
          </a:ln>
        </p:spPr>
      </p:pic>
      <p:pic>
        <p:nvPicPr>
          <p:cNvPr id="1072" name="Google Shape;1072;g1d4b5e66761_2_108"/>
          <p:cNvPicPr preferRelativeResize="0"/>
          <p:nvPr/>
        </p:nvPicPr>
        <p:blipFill rotWithShape="1">
          <a:blip r:embed="rId102">
            <a:alphaModFix/>
          </a:blip>
          <a:srcRect b="21625" l="13186" r="8135" t="29558"/>
          <a:stretch/>
        </p:blipFill>
        <p:spPr>
          <a:xfrm>
            <a:off x="2245550" y="1586525"/>
            <a:ext cx="468700" cy="415425"/>
          </a:xfrm>
          <a:prstGeom prst="rect">
            <a:avLst/>
          </a:prstGeom>
          <a:noFill/>
          <a:ln>
            <a:noFill/>
          </a:ln>
        </p:spPr>
      </p:pic>
      <p:pic>
        <p:nvPicPr>
          <p:cNvPr id="1073" name="Google Shape;1073;g1d4b5e66761_2_108"/>
          <p:cNvPicPr preferRelativeResize="0"/>
          <p:nvPr/>
        </p:nvPicPr>
        <p:blipFill>
          <a:blip r:embed="rId103">
            <a:alphaModFix/>
          </a:blip>
          <a:stretch>
            <a:fillRect/>
          </a:stretch>
        </p:blipFill>
        <p:spPr>
          <a:xfrm>
            <a:off x="2797513" y="1042937"/>
            <a:ext cx="639683" cy="876275"/>
          </a:xfrm>
          <a:prstGeom prst="rect">
            <a:avLst/>
          </a:prstGeom>
          <a:noFill/>
          <a:ln>
            <a:noFill/>
          </a:ln>
        </p:spPr>
      </p:pic>
      <p:pic>
        <p:nvPicPr>
          <p:cNvPr id="1074" name="Google Shape;1074;g1d4b5e66761_2_108"/>
          <p:cNvPicPr preferRelativeResize="0"/>
          <p:nvPr/>
        </p:nvPicPr>
        <p:blipFill>
          <a:blip r:embed="rId104">
            <a:alphaModFix/>
          </a:blip>
          <a:stretch>
            <a:fillRect/>
          </a:stretch>
        </p:blipFill>
        <p:spPr>
          <a:xfrm>
            <a:off x="4702163" y="1421151"/>
            <a:ext cx="708968" cy="557725"/>
          </a:xfrm>
          <a:prstGeom prst="rect">
            <a:avLst/>
          </a:prstGeom>
          <a:noFill/>
          <a:ln>
            <a:noFill/>
          </a:ln>
        </p:spPr>
      </p:pic>
      <p:pic>
        <p:nvPicPr>
          <p:cNvPr id="1075" name="Google Shape;1075;g1d4b5e66761_2_108"/>
          <p:cNvPicPr preferRelativeResize="0"/>
          <p:nvPr/>
        </p:nvPicPr>
        <p:blipFill>
          <a:blip r:embed="rId105">
            <a:alphaModFix/>
          </a:blip>
          <a:stretch>
            <a:fillRect/>
          </a:stretch>
        </p:blipFill>
        <p:spPr>
          <a:xfrm>
            <a:off x="5829223" y="1171667"/>
            <a:ext cx="663425" cy="786683"/>
          </a:xfrm>
          <a:prstGeom prst="rect">
            <a:avLst/>
          </a:prstGeom>
          <a:noFill/>
          <a:ln>
            <a:noFill/>
          </a:ln>
        </p:spPr>
      </p:pic>
      <p:pic>
        <p:nvPicPr>
          <p:cNvPr id="1076" name="Google Shape;1076;g1d4b5e66761_2_108"/>
          <p:cNvPicPr preferRelativeResize="0"/>
          <p:nvPr/>
        </p:nvPicPr>
        <p:blipFill>
          <a:blip r:embed="rId106">
            <a:alphaModFix/>
          </a:blip>
          <a:stretch>
            <a:fillRect/>
          </a:stretch>
        </p:blipFill>
        <p:spPr>
          <a:xfrm>
            <a:off x="7839126" y="1299721"/>
            <a:ext cx="545000" cy="603355"/>
          </a:xfrm>
          <a:prstGeom prst="rect">
            <a:avLst/>
          </a:prstGeom>
          <a:noFill/>
          <a:ln>
            <a:noFill/>
          </a:ln>
        </p:spPr>
      </p:pic>
      <p:pic>
        <p:nvPicPr>
          <p:cNvPr id="1077" name="Google Shape;1077;g1d4b5e66761_2_108"/>
          <p:cNvPicPr preferRelativeResize="0"/>
          <p:nvPr/>
        </p:nvPicPr>
        <p:blipFill>
          <a:blip r:embed="rId107">
            <a:alphaModFix/>
          </a:blip>
          <a:stretch>
            <a:fillRect/>
          </a:stretch>
        </p:blipFill>
        <p:spPr>
          <a:xfrm>
            <a:off x="161899" y="2370805"/>
            <a:ext cx="477350" cy="837471"/>
          </a:xfrm>
          <a:prstGeom prst="rect">
            <a:avLst/>
          </a:prstGeom>
          <a:noFill/>
          <a:ln>
            <a:noFill/>
          </a:ln>
        </p:spPr>
      </p:pic>
      <p:pic>
        <p:nvPicPr>
          <p:cNvPr id="1078" name="Google Shape;1078;g1d4b5e66761_2_108"/>
          <p:cNvPicPr preferRelativeResize="0"/>
          <p:nvPr/>
        </p:nvPicPr>
        <p:blipFill>
          <a:blip r:embed="rId108">
            <a:alphaModFix/>
          </a:blip>
          <a:stretch>
            <a:fillRect/>
          </a:stretch>
        </p:blipFill>
        <p:spPr>
          <a:xfrm>
            <a:off x="2671275" y="2482661"/>
            <a:ext cx="508650" cy="759174"/>
          </a:xfrm>
          <a:prstGeom prst="rect">
            <a:avLst/>
          </a:prstGeom>
          <a:noFill/>
          <a:ln>
            <a:noFill/>
          </a:ln>
        </p:spPr>
      </p:pic>
      <p:pic>
        <p:nvPicPr>
          <p:cNvPr id="1079" name="Google Shape;1079;g1d4b5e66761_2_108"/>
          <p:cNvPicPr preferRelativeResize="0"/>
          <p:nvPr/>
        </p:nvPicPr>
        <p:blipFill>
          <a:blip r:embed="rId109">
            <a:alphaModFix/>
          </a:blip>
          <a:stretch>
            <a:fillRect/>
          </a:stretch>
        </p:blipFill>
        <p:spPr>
          <a:xfrm>
            <a:off x="3920908" y="2401200"/>
            <a:ext cx="497326" cy="749742"/>
          </a:xfrm>
          <a:prstGeom prst="rect">
            <a:avLst/>
          </a:prstGeom>
          <a:noFill/>
          <a:ln>
            <a:noFill/>
          </a:ln>
        </p:spPr>
      </p:pic>
      <p:pic>
        <p:nvPicPr>
          <p:cNvPr id="1080" name="Google Shape;1080;g1d4b5e66761_2_108"/>
          <p:cNvPicPr preferRelativeResize="0"/>
          <p:nvPr/>
        </p:nvPicPr>
        <p:blipFill>
          <a:blip r:embed="rId110">
            <a:alphaModFix/>
          </a:blip>
          <a:stretch>
            <a:fillRect/>
          </a:stretch>
        </p:blipFill>
        <p:spPr>
          <a:xfrm>
            <a:off x="4403200" y="2157163"/>
            <a:ext cx="823225" cy="964725"/>
          </a:xfrm>
          <a:prstGeom prst="rect">
            <a:avLst/>
          </a:prstGeom>
          <a:noFill/>
          <a:ln>
            <a:noFill/>
          </a:ln>
        </p:spPr>
      </p:pic>
      <p:pic>
        <p:nvPicPr>
          <p:cNvPr id="1081" name="Google Shape;1081;g1d4b5e66761_2_108"/>
          <p:cNvPicPr preferRelativeResize="0"/>
          <p:nvPr/>
        </p:nvPicPr>
        <p:blipFill>
          <a:blip r:embed="rId111">
            <a:alphaModFix/>
          </a:blip>
          <a:stretch>
            <a:fillRect/>
          </a:stretch>
        </p:blipFill>
        <p:spPr>
          <a:xfrm>
            <a:off x="5274026" y="2827234"/>
            <a:ext cx="534825" cy="406465"/>
          </a:xfrm>
          <a:prstGeom prst="rect">
            <a:avLst/>
          </a:prstGeom>
          <a:noFill/>
          <a:ln>
            <a:noFill/>
          </a:ln>
        </p:spPr>
      </p:pic>
      <p:pic>
        <p:nvPicPr>
          <p:cNvPr id="1082" name="Google Shape;1082;g1d4b5e66761_2_108"/>
          <p:cNvPicPr preferRelativeResize="0"/>
          <p:nvPr/>
        </p:nvPicPr>
        <p:blipFill>
          <a:blip r:embed="rId112">
            <a:alphaModFix/>
          </a:blip>
          <a:stretch>
            <a:fillRect/>
          </a:stretch>
        </p:blipFill>
        <p:spPr>
          <a:xfrm>
            <a:off x="6430813" y="2612985"/>
            <a:ext cx="351803" cy="502575"/>
          </a:xfrm>
          <a:prstGeom prst="rect">
            <a:avLst/>
          </a:prstGeom>
          <a:noFill/>
          <a:ln>
            <a:noFill/>
          </a:ln>
        </p:spPr>
      </p:pic>
      <p:pic>
        <p:nvPicPr>
          <p:cNvPr id="1083" name="Google Shape;1083;g1d4b5e66761_2_108"/>
          <p:cNvPicPr preferRelativeResize="0"/>
          <p:nvPr/>
        </p:nvPicPr>
        <p:blipFill>
          <a:blip r:embed="rId113">
            <a:alphaModFix/>
          </a:blip>
          <a:stretch>
            <a:fillRect/>
          </a:stretch>
        </p:blipFill>
        <p:spPr>
          <a:xfrm>
            <a:off x="6954988" y="2604271"/>
            <a:ext cx="369400" cy="527714"/>
          </a:xfrm>
          <a:prstGeom prst="rect">
            <a:avLst/>
          </a:prstGeom>
          <a:noFill/>
          <a:ln>
            <a:noFill/>
          </a:ln>
        </p:spPr>
      </p:pic>
      <p:pic>
        <p:nvPicPr>
          <p:cNvPr id="1084" name="Google Shape;1084;g1d4b5e66761_2_108"/>
          <p:cNvPicPr preferRelativeResize="0"/>
          <p:nvPr/>
        </p:nvPicPr>
        <p:blipFill>
          <a:blip r:embed="rId114">
            <a:alphaModFix/>
          </a:blip>
          <a:stretch>
            <a:fillRect/>
          </a:stretch>
        </p:blipFill>
        <p:spPr>
          <a:xfrm>
            <a:off x="7588675" y="2729888"/>
            <a:ext cx="295010" cy="421450"/>
          </a:xfrm>
          <a:prstGeom prst="rect">
            <a:avLst/>
          </a:prstGeom>
          <a:noFill/>
          <a:ln>
            <a:noFill/>
          </a:ln>
        </p:spPr>
      </p:pic>
      <p:pic>
        <p:nvPicPr>
          <p:cNvPr id="1085" name="Google Shape;1085;g1d4b5e66761_2_108"/>
          <p:cNvPicPr preferRelativeResize="0"/>
          <p:nvPr/>
        </p:nvPicPr>
        <p:blipFill>
          <a:blip r:embed="rId115">
            <a:alphaModFix/>
          </a:blip>
          <a:stretch>
            <a:fillRect/>
          </a:stretch>
        </p:blipFill>
        <p:spPr>
          <a:xfrm>
            <a:off x="8717180" y="2915265"/>
            <a:ext cx="185935" cy="245725"/>
          </a:xfrm>
          <a:prstGeom prst="rect">
            <a:avLst/>
          </a:prstGeom>
          <a:noFill/>
          <a:ln>
            <a:noFill/>
          </a:ln>
        </p:spPr>
      </p:pic>
      <p:pic>
        <p:nvPicPr>
          <p:cNvPr id="1086" name="Google Shape;1086;g1d4b5e66761_2_108"/>
          <p:cNvPicPr preferRelativeResize="0"/>
          <p:nvPr/>
        </p:nvPicPr>
        <p:blipFill>
          <a:blip r:embed="rId116">
            <a:alphaModFix/>
          </a:blip>
          <a:stretch>
            <a:fillRect/>
          </a:stretch>
        </p:blipFill>
        <p:spPr>
          <a:xfrm>
            <a:off x="6756825" y="1584975"/>
            <a:ext cx="322450" cy="322450"/>
          </a:xfrm>
          <a:prstGeom prst="rect">
            <a:avLst/>
          </a:prstGeom>
          <a:noFill/>
          <a:ln>
            <a:noFill/>
          </a:ln>
        </p:spPr>
      </p:pic>
      <p:pic>
        <p:nvPicPr>
          <p:cNvPr id="1087" name="Google Shape;1087;g1d4b5e66761_2_108"/>
          <p:cNvPicPr preferRelativeResize="0"/>
          <p:nvPr/>
        </p:nvPicPr>
        <p:blipFill>
          <a:blip r:embed="rId117">
            <a:alphaModFix/>
          </a:blip>
          <a:stretch>
            <a:fillRect/>
          </a:stretch>
        </p:blipFill>
        <p:spPr>
          <a:xfrm>
            <a:off x="807688" y="3585952"/>
            <a:ext cx="517150" cy="871573"/>
          </a:xfrm>
          <a:prstGeom prst="rect">
            <a:avLst/>
          </a:prstGeom>
          <a:noFill/>
          <a:ln>
            <a:noFill/>
          </a:ln>
        </p:spPr>
      </p:pic>
      <p:pic>
        <p:nvPicPr>
          <p:cNvPr id="1088" name="Google Shape;1088;g1d4b5e66761_2_108"/>
          <p:cNvPicPr preferRelativeResize="0"/>
          <p:nvPr/>
        </p:nvPicPr>
        <p:blipFill>
          <a:blip r:embed="rId118">
            <a:alphaModFix/>
          </a:blip>
          <a:stretch>
            <a:fillRect/>
          </a:stretch>
        </p:blipFill>
        <p:spPr>
          <a:xfrm>
            <a:off x="7349200" y="3948851"/>
            <a:ext cx="393425" cy="475936"/>
          </a:xfrm>
          <a:prstGeom prst="rect">
            <a:avLst/>
          </a:prstGeom>
          <a:noFill/>
          <a:ln>
            <a:noFill/>
          </a:ln>
        </p:spPr>
      </p:pic>
      <p:pic>
        <p:nvPicPr>
          <p:cNvPr id="1089" name="Google Shape;1089;g1d4b5e66761_2_108"/>
          <p:cNvPicPr preferRelativeResize="0"/>
          <p:nvPr/>
        </p:nvPicPr>
        <p:blipFill>
          <a:blip r:embed="rId119">
            <a:alphaModFix/>
          </a:blip>
          <a:stretch>
            <a:fillRect/>
          </a:stretch>
        </p:blipFill>
        <p:spPr>
          <a:xfrm>
            <a:off x="1515500" y="4951134"/>
            <a:ext cx="435975" cy="657278"/>
          </a:xfrm>
          <a:prstGeom prst="rect">
            <a:avLst/>
          </a:prstGeom>
          <a:noFill/>
          <a:ln>
            <a:noFill/>
          </a:ln>
        </p:spPr>
      </p:pic>
      <p:pic>
        <p:nvPicPr>
          <p:cNvPr id="1090" name="Google Shape;1090;g1d4b5e66761_2_108"/>
          <p:cNvPicPr preferRelativeResize="0"/>
          <p:nvPr/>
        </p:nvPicPr>
        <p:blipFill>
          <a:blip r:embed="rId120">
            <a:alphaModFix/>
          </a:blip>
          <a:stretch>
            <a:fillRect/>
          </a:stretch>
        </p:blipFill>
        <p:spPr>
          <a:xfrm>
            <a:off x="2126574" y="4842195"/>
            <a:ext cx="571625" cy="816566"/>
          </a:xfrm>
          <a:prstGeom prst="rect">
            <a:avLst/>
          </a:prstGeom>
          <a:noFill/>
          <a:ln>
            <a:noFill/>
          </a:ln>
        </p:spPr>
      </p:pic>
      <p:pic>
        <p:nvPicPr>
          <p:cNvPr id="1091" name="Google Shape;1091;g1d4b5e66761_2_108"/>
          <p:cNvPicPr preferRelativeResize="0"/>
          <p:nvPr/>
        </p:nvPicPr>
        <p:blipFill>
          <a:blip r:embed="rId121">
            <a:alphaModFix/>
          </a:blip>
          <a:stretch>
            <a:fillRect/>
          </a:stretch>
        </p:blipFill>
        <p:spPr>
          <a:xfrm>
            <a:off x="5127815" y="5353251"/>
            <a:ext cx="295000" cy="276319"/>
          </a:xfrm>
          <a:prstGeom prst="rect">
            <a:avLst/>
          </a:prstGeom>
          <a:noFill/>
          <a:ln>
            <a:noFill/>
          </a:ln>
        </p:spPr>
      </p:pic>
      <p:pic>
        <p:nvPicPr>
          <p:cNvPr id="1092" name="Google Shape;1092;g1d4b5e66761_2_108"/>
          <p:cNvPicPr preferRelativeResize="0"/>
          <p:nvPr/>
        </p:nvPicPr>
        <p:blipFill>
          <a:blip r:embed="rId122">
            <a:alphaModFix/>
          </a:blip>
          <a:stretch>
            <a:fillRect/>
          </a:stretch>
        </p:blipFill>
        <p:spPr>
          <a:xfrm>
            <a:off x="6758588" y="5299950"/>
            <a:ext cx="266562" cy="322450"/>
          </a:xfrm>
          <a:prstGeom prst="rect">
            <a:avLst/>
          </a:prstGeom>
          <a:noFill/>
          <a:ln>
            <a:noFill/>
          </a:ln>
        </p:spPr>
      </p:pic>
      <p:pic>
        <p:nvPicPr>
          <p:cNvPr id="1093" name="Google Shape;1093;g1d4b5e66761_2_108"/>
          <p:cNvPicPr preferRelativeResize="0"/>
          <p:nvPr/>
        </p:nvPicPr>
        <p:blipFill>
          <a:blip r:embed="rId123">
            <a:alphaModFix/>
          </a:blip>
          <a:stretch>
            <a:fillRect/>
          </a:stretch>
        </p:blipFill>
        <p:spPr>
          <a:xfrm>
            <a:off x="7952188" y="5367106"/>
            <a:ext cx="295000" cy="269419"/>
          </a:xfrm>
          <a:prstGeom prst="rect">
            <a:avLst/>
          </a:prstGeom>
          <a:noFill/>
          <a:ln>
            <a:noFill/>
          </a:ln>
        </p:spPr>
      </p:pic>
      <p:pic>
        <p:nvPicPr>
          <p:cNvPr id="1094" name="Google Shape;1094;g1d4b5e66761_2_108"/>
          <p:cNvPicPr preferRelativeResize="0"/>
          <p:nvPr/>
        </p:nvPicPr>
        <p:blipFill>
          <a:blip r:embed="rId124">
            <a:alphaModFix/>
          </a:blip>
          <a:stretch>
            <a:fillRect/>
          </a:stretch>
        </p:blipFill>
        <p:spPr>
          <a:xfrm>
            <a:off x="8493587" y="5255464"/>
            <a:ext cx="459825" cy="366311"/>
          </a:xfrm>
          <a:prstGeom prst="rect">
            <a:avLst/>
          </a:prstGeom>
          <a:noFill/>
          <a:ln>
            <a:noFill/>
          </a:ln>
        </p:spPr>
      </p:pic>
      <p:sp>
        <p:nvSpPr>
          <p:cNvPr id="1095" name="Google Shape;1095;g1d4b5e66761_2_108"/>
          <p:cNvSpPr txBox="1"/>
          <p:nvPr/>
        </p:nvSpPr>
        <p:spPr>
          <a:xfrm>
            <a:off x="8408713" y="3148101"/>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25">
                  <a:extLst>
                    <a:ext uri="{A12FA001-AC4F-418D-AE19-62706E023703}">
                      <ahyp:hlinkClr val="tx"/>
                    </a:ext>
                  </a:extLst>
                </a:hlinkClick>
              </a:rPr>
              <a:t>Yellow Star Grass (Hypoxis hirsuta)</a:t>
            </a:r>
            <a:endParaRPr b="0" i="0" sz="1800" u="none" cap="none" strike="noStrike">
              <a:solidFill>
                <a:schemeClr val="dk1"/>
              </a:solidFill>
              <a:latin typeface="Arial"/>
              <a:ea typeface="Arial"/>
              <a:cs typeface="Arial"/>
              <a:sym typeface="Arial"/>
            </a:endParaRPr>
          </a:p>
        </p:txBody>
      </p:sp>
      <p:sp>
        <p:nvSpPr>
          <p:cNvPr id="1096" name="Google Shape;1096;g1d4b5e66761_2_108"/>
          <p:cNvSpPr txBox="1"/>
          <p:nvPr/>
        </p:nvSpPr>
        <p:spPr>
          <a:xfrm>
            <a:off x="6587425" y="1901463"/>
            <a:ext cx="6759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26">
                  <a:extLst>
                    <a:ext uri="{A12FA001-AC4F-418D-AE19-62706E023703}">
                      <ahyp:hlinkClr val="tx"/>
                    </a:ext>
                  </a:extLst>
                </a:hlinkClick>
              </a:rPr>
              <a:t>Bastard Toadflax (Comandra umbellata)</a:t>
            </a:r>
            <a:endParaRPr b="0" i="0" sz="1800" u="none" cap="none" strike="noStrike">
              <a:solidFill>
                <a:schemeClr val="dk1"/>
              </a:solidFill>
              <a:latin typeface="Arial"/>
              <a:ea typeface="Arial"/>
              <a:cs typeface="Arial"/>
              <a:sym typeface="Arial"/>
            </a:endParaRPr>
          </a:p>
        </p:txBody>
      </p:sp>
      <p:sp>
        <p:nvSpPr>
          <p:cNvPr id="1097" name="Google Shape;1097;g1d4b5e66761_2_108"/>
          <p:cNvSpPr txBox="1"/>
          <p:nvPr/>
        </p:nvSpPr>
        <p:spPr>
          <a:xfrm>
            <a:off x="2156875" y="1913475"/>
            <a:ext cx="7089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27">
                  <a:extLst>
                    <a:ext uri="{A12FA001-AC4F-418D-AE19-62706E023703}">
                      <ahyp:hlinkClr val="tx"/>
                    </a:ext>
                  </a:extLst>
                </a:hlinkClick>
              </a:rPr>
              <a:t>Ground Plum (Astragalus crassicarpus)</a:t>
            </a:r>
            <a:endParaRPr b="0" i="0" sz="1800" u="none" cap="none" strike="noStrike">
              <a:solidFill>
                <a:schemeClr val="dk1"/>
              </a:solidFill>
              <a:latin typeface="Arial"/>
              <a:ea typeface="Arial"/>
              <a:cs typeface="Arial"/>
              <a:sym typeface="Arial"/>
            </a:endParaRPr>
          </a:p>
        </p:txBody>
      </p:sp>
      <p:sp>
        <p:nvSpPr>
          <p:cNvPr id="1098" name="Google Shape;1098;g1d4b5e66761_2_108"/>
          <p:cNvSpPr txBox="1"/>
          <p:nvPr/>
        </p:nvSpPr>
        <p:spPr>
          <a:xfrm>
            <a:off x="6561250" y="5603825"/>
            <a:ext cx="746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28">
                  <a:extLst>
                    <a:ext uri="{A12FA001-AC4F-418D-AE19-62706E023703}">
                      <ahyp:hlinkClr val="tx"/>
                    </a:ext>
                  </a:extLst>
                </a:hlinkClick>
              </a:rPr>
              <a:t>Blue Eyed Grass (Sisyrinchium campestre)</a:t>
            </a:r>
            <a:endParaRPr b="0" i="0" sz="1800" u="none" cap="none" strike="noStrike">
              <a:solidFill>
                <a:schemeClr val="dk1"/>
              </a:solidFill>
              <a:latin typeface="Arial"/>
              <a:ea typeface="Arial"/>
              <a:cs typeface="Arial"/>
              <a:sym typeface="Arial"/>
            </a:endParaRPr>
          </a:p>
        </p:txBody>
      </p:sp>
      <p:sp>
        <p:nvSpPr>
          <p:cNvPr id="1099" name="Google Shape;1099;g1d4b5e66761_2_108"/>
          <p:cNvSpPr txBox="1"/>
          <p:nvPr/>
        </p:nvSpPr>
        <p:spPr>
          <a:xfrm>
            <a:off x="7733376" y="5607526"/>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29">
                  <a:extLst>
                    <a:ext uri="{A12FA001-AC4F-418D-AE19-62706E023703}">
                      <ahyp:hlinkClr val="tx"/>
                    </a:ext>
                  </a:extLst>
                </a:hlinkClick>
              </a:rPr>
              <a:t>Small Fame Flower (Talinum parviflorum)</a:t>
            </a:r>
            <a:endParaRPr b="0" i="0" sz="1800" u="none" cap="none" strike="noStrike">
              <a:solidFill>
                <a:schemeClr val="dk1"/>
              </a:solidFill>
              <a:latin typeface="Arial"/>
              <a:ea typeface="Arial"/>
              <a:cs typeface="Arial"/>
              <a:sym typeface="Arial"/>
            </a:endParaRPr>
          </a:p>
        </p:txBody>
      </p:sp>
      <p:sp>
        <p:nvSpPr>
          <p:cNvPr id="1100" name="Google Shape;1100;g1d4b5e66761_2_108"/>
          <p:cNvSpPr txBox="1"/>
          <p:nvPr/>
        </p:nvSpPr>
        <p:spPr>
          <a:xfrm>
            <a:off x="4901513" y="5605238"/>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0">
                  <a:extLst>
                    <a:ext uri="{A12FA001-AC4F-418D-AE19-62706E023703}">
                      <ahyp:hlinkClr val="tx"/>
                    </a:ext>
                  </a:extLst>
                </a:hlinkClick>
              </a:rPr>
              <a:t>Skullcap (Scutellaria leonardii)</a:t>
            </a:r>
            <a:endParaRPr b="0" i="0" sz="1800" u="none" cap="none" strike="noStrike">
              <a:solidFill>
                <a:schemeClr val="dk1"/>
              </a:solidFill>
              <a:latin typeface="Arial"/>
              <a:ea typeface="Arial"/>
              <a:cs typeface="Arial"/>
              <a:sym typeface="Arial"/>
            </a:endParaRPr>
          </a:p>
        </p:txBody>
      </p:sp>
      <p:sp>
        <p:nvSpPr>
          <p:cNvPr id="1101" name="Google Shape;1101;g1d4b5e66761_2_108"/>
          <p:cNvSpPr txBox="1"/>
          <p:nvPr/>
        </p:nvSpPr>
        <p:spPr>
          <a:xfrm>
            <a:off x="7409175" y="3154388"/>
            <a:ext cx="7089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1">
                  <a:extLst>
                    <a:ext uri="{A12FA001-AC4F-418D-AE19-62706E023703}">
                      <ahyp:hlinkClr val="tx"/>
                    </a:ext>
                  </a:extLst>
                </a:hlinkClick>
              </a:rPr>
              <a:t>Stiff Gentian (Gentianella quinquefolia)</a:t>
            </a:r>
            <a:endParaRPr b="0" i="0" sz="1800" u="none" cap="none" strike="noStrike">
              <a:solidFill>
                <a:schemeClr val="dk1"/>
              </a:solidFill>
              <a:latin typeface="Arial"/>
              <a:ea typeface="Arial"/>
              <a:cs typeface="Arial"/>
              <a:sym typeface="Arial"/>
            </a:endParaRPr>
          </a:p>
        </p:txBody>
      </p:sp>
      <p:sp>
        <p:nvSpPr>
          <p:cNvPr id="1102" name="Google Shape;1102;g1d4b5e66761_2_108"/>
          <p:cNvSpPr txBox="1"/>
          <p:nvPr/>
        </p:nvSpPr>
        <p:spPr>
          <a:xfrm>
            <a:off x="7229038" y="4414426"/>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2">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3">
                  <a:extLst>
                    <a:ext uri="{A12FA001-AC4F-418D-AE19-62706E023703}">
                      <ahyp:hlinkClr val="tx"/>
                    </a:ext>
                  </a:extLst>
                </a:hlinkClick>
              </a:rPr>
              <a:t>Lupine (Lupinus perennis)</a:t>
            </a:r>
            <a:endParaRPr b="0" i="0" sz="1800" u="none" cap="none" strike="noStrike">
              <a:solidFill>
                <a:schemeClr val="dk1"/>
              </a:solidFill>
              <a:latin typeface="Arial"/>
              <a:ea typeface="Arial"/>
              <a:cs typeface="Arial"/>
              <a:sym typeface="Arial"/>
            </a:endParaRPr>
          </a:p>
        </p:txBody>
      </p:sp>
      <p:sp>
        <p:nvSpPr>
          <p:cNvPr id="1103" name="Google Shape;1103;g1d4b5e66761_2_108"/>
          <p:cNvSpPr txBox="1"/>
          <p:nvPr/>
        </p:nvSpPr>
        <p:spPr>
          <a:xfrm>
            <a:off x="8396500" y="5602925"/>
            <a:ext cx="7272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4">
                  <a:extLst>
                    <a:ext uri="{A12FA001-AC4F-418D-AE19-62706E023703}">
                      <ahyp:hlinkClr val="tx"/>
                    </a:ext>
                  </a:extLst>
                </a:hlinkClick>
              </a:rPr>
              <a:t>Prairie Spiderwort (Tradescantia bracteata)</a:t>
            </a:r>
            <a:endParaRPr b="0" i="0" sz="1800" u="none" cap="none" strike="noStrike">
              <a:solidFill>
                <a:schemeClr val="dk1"/>
              </a:solidFill>
              <a:latin typeface="Arial"/>
              <a:ea typeface="Arial"/>
              <a:cs typeface="Arial"/>
              <a:sym typeface="Arial"/>
            </a:endParaRPr>
          </a:p>
        </p:txBody>
      </p:sp>
      <p:sp>
        <p:nvSpPr>
          <p:cNvPr id="1104" name="Google Shape;1104;g1d4b5e66761_2_108"/>
          <p:cNvSpPr txBox="1"/>
          <p:nvPr/>
        </p:nvSpPr>
        <p:spPr>
          <a:xfrm>
            <a:off x="5167650" y="3141401"/>
            <a:ext cx="7476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5">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6">
                  <a:extLst>
                    <a:ext uri="{A12FA001-AC4F-418D-AE19-62706E023703}">
                      <ahyp:hlinkClr val="tx"/>
                    </a:ext>
                  </a:extLst>
                </a:hlinkClick>
              </a:rPr>
              <a:t>Strawberry (Fragaria virginiana)</a:t>
            </a:r>
            <a:endParaRPr b="1" sz="900">
              <a:solidFill>
                <a:schemeClr val="dk1"/>
              </a:solidFill>
              <a:latin typeface="Calibri"/>
              <a:ea typeface="Calibri"/>
              <a:cs typeface="Calibri"/>
              <a:sym typeface="Calibri"/>
            </a:endParaRPr>
          </a:p>
        </p:txBody>
      </p:sp>
      <p:sp>
        <p:nvSpPr>
          <p:cNvPr id="1105" name="Google Shape;1105;g1d4b5e66761_2_108"/>
          <p:cNvSpPr txBox="1"/>
          <p:nvPr/>
        </p:nvSpPr>
        <p:spPr>
          <a:xfrm>
            <a:off x="4740764" y="1912188"/>
            <a:ext cx="654000" cy="7665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7">
                  <a:extLst>
                    <a:ext uri="{A12FA001-AC4F-418D-AE19-62706E023703}">
                      <ahyp:hlinkClr val="tx"/>
                    </a:ext>
                  </a:extLst>
                </a:hlinkClick>
              </a:rPr>
              <a:t>Purple Poppy Mallow (Callirhoe involucrata)</a:t>
            </a:r>
            <a:endParaRPr b="0" i="0" sz="1800" u="none" cap="none" strike="noStrike">
              <a:solidFill>
                <a:schemeClr val="dk1"/>
              </a:solidFill>
              <a:latin typeface="Arial"/>
              <a:ea typeface="Arial"/>
              <a:cs typeface="Arial"/>
              <a:sym typeface="Arial"/>
            </a:endParaRPr>
          </a:p>
        </p:txBody>
      </p:sp>
      <p:sp>
        <p:nvSpPr>
          <p:cNvPr id="1106" name="Google Shape;1106;g1d4b5e66761_2_108"/>
          <p:cNvSpPr txBox="1"/>
          <p:nvPr/>
        </p:nvSpPr>
        <p:spPr>
          <a:xfrm>
            <a:off x="3857438" y="3150950"/>
            <a:ext cx="7023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8">
                  <a:extLst>
                    <a:ext uri="{A12FA001-AC4F-418D-AE19-62706E023703}">
                      <ahyp:hlinkClr val="tx"/>
                    </a:ext>
                  </a:extLst>
                </a:hlinkClick>
              </a:rPr>
              <a:t>Rattlesnake Master (Eryngium yuccifolium)</a:t>
            </a:r>
            <a:endParaRPr b="0" i="0" sz="1800" u="none" cap="none" strike="noStrike">
              <a:solidFill>
                <a:schemeClr val="dk1"/>
              </a:solidFill>
              <a:latin typeface="Arial"/>
              <a:ea typeface="Arial"/>
              <a:cs typeface="Arial"/>
              <a:sym typeface="Arial"/>
            </a:endParaRPr>
          </a:p>
        </p:txBody>
      </p:sp>
      <p:sp>
        <p:nvSpPr>
          <p:cNvPr id="1107" name="Google Shape;1107;g1d4b5e66761_2_108"/>
          <p:cNvSpPr txBox="1"/>
          <p:nvPr/>
        </p:nvSpPr>
        <p:spPr>
          <a:xfrm>
            <a:off x="746776" y="4427902"/>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9">
                  <a:extLst>
                    <a:ext uri="{A12FA001-AC4F-418D-AE19-62706E023703}">
                      <ahyp:hlinkClr val="tx"/>
                    </a:ext>
                  </a:extLst>
                </a:hlinkClick>
              </a:rPr>
              <a:t>Rough Blazing Star (Liatris aspera)</a:t>
            </a:r>
            <a:endParaRPr b="0" i="0" sz="1800" u="none" cap="none" strike="noStrike">
              <a:solidFill>
                <a:schemeClr val="dk1"/>
              </a:solidFill>
              <a:latin typeface="Arial"/>
              <a:ea typeface="Arial"/>
              <a:cs typeface="Arial"/>
              <a:sym typeface="Arial"/>
            </a:endParaRPr>
          </a:p>
        </p:txBody>
      </p:sp>
      <p:sp>
        <p:nvSpPr>
          <p:cNvPr id="1108" name="Google Shape;1108;g1d4b5e66761_2_108"/>
          <p:cNvSpPr txBox="1"/>
          <p:nvPr/>
        </p:nvSpPr>
        <p:spPr>
          <a:xfrm>
            <a:off x="7283300" y="633988"/>
            <a:ext cx="595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0">
                  <a:extLst>
                    <a:ext uri="{A12FA001-AC4F-418D-AE19-62706E023703}">
                      <ahyp:hlinkClr val="tx"/>
                    </a:ext>
                  </a:extLst>
                </a:hlinkClick>
              </a:rPr>
              <a:t>Common Milkweed (Asclepias syriaca)</a:t>
            </a:r>
            <a:endParaRPr b="0" i="0" sz="1800" u="none" cap="none" strike="noStrike">
              <a:solidFill>
                <a:schemeClr val="dk1"/>
              </a:solidFill>
              <a:latin typeface="Arial"/>
              <a:ea typeface="Arial"/>
              <a:cs typeface="Arial"/>
              <a:sym typeface="Arial"/>
            </a:endParaRPr>
          </a:p>
        </p:txBody>
      </p:sp>
      <p:sp>
        <p:nvSpPr>
          <p:cNvPr id="1109" name="Google Shape;1109;g1d4b5e66761_2_108"/>
          <p:cNvSpPr txBox="1"/>
          <p:nvPr/>
        </p:nvSpPr>
        <p:spPr>
          <a:xfrm>
            <a:off x="6670200" y="637750"/>
            <a:ext cx="595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1">
                  <a:extLst>
                    <a:ext uri="{A12FA001-AC4F-418D-AE19-62706E023703}">
                      <ahyp:hlinkClr val="tx"/>
                    </a:ext>
                  </a:extLst>
                </a:hlinkClick>
              </a:rPr>
              <a:t>Prairie Milkweed (Asclepias sullivantii)</a:t>
            </a:r>
            <a:endParaRPr b="0" i="0" sz="1800" u="none" cap="none" strike="noStrike">
              <a:solidFill>
                <a:schemeClr val="dk1"/>
              </a:solidFill>
              <a:latin typeface="Arial"/>
              <a:ea typeface="Arial"/>
              <a:cs typeface="Arial"/>
              <a:sym typeface="Arial"/>
            </a:endParaRPr>
          </a:p>
        </p:txBody>
      </p:sp>
      <p:sp>
        <p:nvSpPr>
          <p:cNvPr id="1110" name="Google Shape;1110;g1d4b5e66761_2_108"/>
          <p:cNvSpPr txBox="1"/>
          <p:nvPr/>
        </p:nvSpPr>
        <p:spPr>
          <a:xfrm>
            <a:off x="49275" y="3150950"/>
            <a:ext cx="6975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2">
                  <a:extLst>
                    <a:ext uri="{A12FA001-AC4F-418D-AE19-62706E023703}">
                      <ahyp:hlinkClr val="tx"/>
                    </a:ext>
                  </a:extLst>
                </a:hlinkClick>
              </a:rPr>
              <a:t>Prairie Larkspur (Delphinium virescens)</a:t>
            </a:r>
            <a:endParaRPr b="0" i="0" sz="1800" u="none" cap="none" strike="noStrike">
              <a:solidFill>
                <a:schemeClr val="dk1"/>
              </a:solidFill>
              <a:latin typeface="Arial"/>
              <a:ea typeface="Arial"/>
              <a:cs typeface="Arial"/>
              <a:sym typeface="Arial"/>
            </a:endParaRPr>
          </a:p>
        </p:txBody>
      </p:sp>
      <p:sp>
        <p:nvSpPr>
          <p:cNvPr id="1111" name="Google Shape;1111;g1d4b5e66761_2_108"/>
          <p:cNvSpPr txBox="1"/>
          <p:nvPr/>
        </p:nvSpPr>
        <p:spPr>
          <a:xfrm>
            <a:off x="5843625" y="1924950"/>
            <a:ext cx="7875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3">
                  <a:extLst>
                    <a:ext uri="{A12FA001-AC4F-418D-AE19-62706E023703}">
                      <ahyp:hlinkClr val="tx"/>
                    </a:ext>
                  </a:extLst>
                </a:hlinkClick>
              </a:rPr>
              <a:t>New Jersey Tea (Ceanothus americanus)</a:t>
            </a:r>
            <a:endParaRPr b="0" i="0" sz="1800" u="none" cap="none" strike="noStrike">
              <a:solidFill>
                <a:schemeClr val="dk1"/>
              </a:solidFill>
              <a:latin typeface="Arial"/>
              <a:ea typeface="Arial"/>
              <a:cs typeface="Arial"/>
              <a:sym typeface="Arial"/>
            </a:endParaRPr>
          </a:p>
        </p:txBody>
      </p:sp>
      <p:sp>
        <p:nvSpPr>
          <p:cNvPr id="1112" name="Google Shape;1112;g1d4b5e66761_2_108"/>
          <p:cNvSpPr txBox="1"/>
          <p:nvPr/>
        </p:nvSpPr>
        <p:spPr>
          <a:xfrm>
            <a:off x="1407888" y="5596263"/>
            <a:ext cx="7089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4">
                  <a:extLst>
                    <a:ext uri="{A12FA001-AC4F-418D-AE19-62706E023703}">
                      <ahyp:hlinkClr val="tx"/>
                    </a:ext>
                  </a:extLst>
                </a:hlinkClick>
              </a:rPr>
              <a:t>Foxglove Beardtongue (Penstemon digitalis)</a:t>
            </a:r>
            <a:endParaRPr b="0" i="0" sz="1800" u="none" cap="none" strike="noStrike">
              <a:solidFill>
                <a:schemeClr val="dk1"/>
              </a:solidFill>
              <a:latin typeface="Arial"/>
              <a:ea typeface="Arial"/>
              <a:cs typeface="Arial"/>
              <a:sym typeface="Arial"/>
            </a:endParaRPr>
          </a:p>
        </p:txBody>
      </p:sp>
      <p:sp>
        <p:nvSpPr>
          <p:cNvPr id="1113" name="Google Shape;1113;g1d4b5e66761_2_108"/>
          <p:cNvSpPr txBox="1"/>
          <p:nvPr/>
        </p:nvSpPr>
        <p:spPr>
          <a:xfrm>
            <a:off x="1624275" y="1900688"/>
            <a:ext cx="595800" cy="7665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5">
                  <a:extLst>
                    <a:ext uri="{A12FA001-AC4F-418D-AE19-62706E023703}">
                      <ahyp:hlinkClr val="tx"/>
                    </a:ext>
                  </a:extLst>
                </a:hlinkClick>
              </a:rPr>
              <a:t>Sky Blue Aster (Aster oolentangiense)</a:t>
            </a:r>
            <a:endParaRPr b="0" i="0" sz="1800" u="none" cap="none" strike="noStrike">
              <a:solidFill>
                <a:schemeClr val="dk1"/>
              </a:solidFill>
              <a:latin typeface="Arial"/>
              <a:ea typeface="Arial"/>
              <a:cs typeface="Arial"/>
              <a:sym typeface="Arial"/>
            </a:endParaRPr>
          </a:p>
        </p:txBody>
      </p:sp>
      <p:sp>
        <p:nvSpPr>
          <p:cNvPr id="1114" name="Google Shape;1114;g1d4b5e66761_2_108"/>
          <p:cNvSpPr txBox="1"/>
          <p:nvPr/>
        </p:nvSpPr>
        <p:spPr>
          <a:xfrm>
            <a:off x="2579350" y="3152863"/>
            <a:ext cx="7089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6">
                  <a:extLst>
                    <a:ext uri="{A12FA001-AC4F-418D-AE19-62706E023703}">
                      <ahyp:hlinkClr val="tx"/>
                    </a:ext>
                  </a:extLst>
                </a:hlinkClick>
              </a:rPr>
              <a:t>Purple Coneflower (Echinacea purpurea)</a:t>
            </a:r>
            <a:endParaRPr b="0" i="0" sz="1800" u="none" cap="none" strike="noStrike">
              <a:solidFill>
                <a:schemeClr val="dk1"/>
              </a:solidFill>
              <a:latin typeface="Arial"/>
              <a:ea typeface="Arial"/>
              <a:cs typeface="Arial"/>
              <a:sym typeface="Arial"/>
            </a:endParaRPr>
          </a:p>
        </p:txBody>
      </p:sp>
      <p:sp>
        <p:nvSpPr>
          <p:cNvPr id="1115" name="Google Shape;1115;g1d4b5e66761_2_108"/>
          <p:cNvSpPr txBox="1"/>
          <p:nvPr/>
        </p:nvSpPr>
        <p:spPr>
          <a:xfrm>
            <a:off x="2054850" y="5598013"/>
            <a:ext cx="697500" cy="7665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7">
                  <a:extLst>
                    <a:ext uri="{A12FA001-AC4F-418D-AE19-62706E023703}">
                      <ahyp:hlinkClr val="tx"/>
                    </a:ext>
                  </a:extLst>
                </a:hlinkClick>
              </a:rPr>
              <a:t>Large Flowered Beardtongue (Penstemon grandiflorus)</a:t>
            </a:r>
            <a:endParaRPr b="0" i="0" sz="1800" u="none" cap="none" strike="noStrike">
              <a:solidFill>
                <a:schemeClr val="dk1"/>
              </a:solidFill>
              <a:latin typeface="Arial"/>
              <a:ea typeface="Arial"/>
              <a:cs typeface="Arial"/>
              <a:sym typeface="Arial"/>
            </a:endParaRPr>
          </a:p>
        </p:txBody>
      </p:sp>
      <p:sp>
        <p:nvSpPr>
          <p:cNvPr id="1116" name="Google Shape;1116;g1d4b5e66761_2_108"/>
          <p:cNvSpPr txBox="1"/>
          <p:nvPr/>
        </p:nvSpPr>
        <p:spPr>
          <a:xfrm>
            <a:off x="4497952" y="3150014"/>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8">
                  <a:extLst>
                    <a:ext uri="{A12FA001-AC4F-418D-AE19-62706E023703}">
                      <ahyp:hlinkClr val="tx"/>
                    </a:ext>
                  </a:extLst>
                </a:hlinkClick>
              </a:rPr>
              <a:t>Joe Pye Weed (Eupatorium maculatum)</a:t>
            </a:r>
            <a:endParaRPr b="0" i="0" sz="1800" u="none" cap="none" strike="noStrike">
              <a:solidFill>
                <a:schemeClr val="dk1"/>
              </a:solidFill>
              <a:latin typeface="Arial"/>
              <a:ea typeface="Arial"/>
              <a:cs typeface="Arial"/>
              <a:sym typeface="Arial"/>
            </a:endParaRPr>
          </a:p>
        </p:txBody>
      </p:sp>
      <p:sp>
        <p:nvSpPr>
          <p:cNvPr id="1117" name="Google Shape;1117;g1d4b5e66761_2_108"/>
          <p:cNvSpPr txBox="1"/>
          <p:nvPr/>
        </p:nvSpPr>
        <p:spPr>
          <a:xfrm>
            <a:off x="2764517" y="1917627"/>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9">
                  <a:extLst>
                    <a:ext uri="{A12FA001-AC4F-418D-AE19-62706E023703}">
                      <ahyp:hlinkClr val="tx"/>
                    </a:ext>
                  </a:extLst>
                </a:hlinkClick>
              </a:rPr>
              <a:t>White Wild Indigo (Baptisia alba)</a:t>
            </a:r>
            <a:endParaRPr b="0" i="0" sz="1800" u="none" cap="none" strike="noStrike">
              <a:solidFill>
                <a:schemeClr val="dk1"/>
              </a:solidFill>
              <a:latin typeface="Arial"/>
              <a:ea typeface="Arial"/>
              <a:cs typeface="Arial"/>
              <a:sym typeface="Arial"/>
            </a:endParaRPr>
          </a:p>
        </p:txBody>
      </p:sp>
      <p:sp>
        <p:nvSpPr>
          <p:cNvPr id="1118" name="Google Shape;1118;g1d4b5e66761_2_108"/>
          <p:cNvSpPr txBox="1"/>
          <p:nvPr/>
        </p:nvSpPr>
        <p:spPr>
          <a:xfrm>
            <a:off x="8458177" y="633201"/>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0">
                  <a:extLst>
                    <a:ext uri="{A12FA001-AC4F-418D-AE19-62706E023703}">
                      <ahyp:hlinkClr val="tx"/>
                    </a:ext>
                  </a:extLst>
                </a:hlinkClick>
              </a:rPr>
              <a:t>Whorled Milkweed (Asclepias verticillata)</a:t>
            </a:r>
            <a:endParaRPr b="0" i="0" sz="1800" u="none" cap="none" strike="noStrike">
              <a:solidFill>
                <a:schemeClr val="dk1"/>
              </a:solidFill>
              <a:latin typeface="Arial"/>
              <a:ea typeface="Arial"/>
              <a:cs typeface="Arial"/>
              <a:sym typeface="Arial"/>
            </a:endParaRPr>
          </a:p>
        </p:txBody>
      </p:sp>
      <p:sp>
        <p:nvSpPr>
          <p:cNvPr id="1119" name="Google Shape;1119;g1d4b5e66761_2_108"/>
          <p:cNvSpPr txBox="1"/>
          <p:nvPr/>
        </p:nvSpPr>
        <p:spPr>
          <a:xfrm>
            <a:off x="4154825" y="637200"/>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1">
                  <a:extLst>
                    <a:ext uri="{A12FA001-AC4F-418D-AE19-62706E023703}">
                      <ahyp:hlinkClr val="tx"/>
                    </a:ext>
                  </a:extLst>
                </a:hlinkClick>
              </a:rPr>
              <a:t>Thimbleweed (Anemone cylindrica)</a:t>
            </a:r>
            <a:endParaRPr b="0" i="0" sz="1800" u="none" cap="none" strike="noStrike">
              <a:solidFill>
                <a:schemeClr val="dk1"/>
              </a:solidFill>
              <a:latin typeface="Arial"/>
              <a:ea typeface="Arial"/>
              <a:cs typeface="Arial"/>
              <a:sym typeface="Arial"/>
            </a:endParaRPr>
          </a:p>
        </p:txBody>
      </p:sp>
      <p:sp>
        <p:nvSpPr>
          <p:cNvPr id="1120" name="Google Shape;1120;g1d4b5e66761_2_108"/>
          <p:cNvSpPr txBox="1"/>
          <p:nvPr/>
        </p:nvSpPr>
        <p:spPr>
          <a:xfrm>
            <a:off x="6815000" y="3141900"/>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2">
                  <a:extLst>
                    <a:ext uri="{A12FA001-AC4F-418D-AE19-62706E023703}">
                      <ahyp:hlinkClr val="tx"/>
                    </a:ext>
                  </a:extLst>
                </a:hlinkClick>
              </a:rPr>
              <a:t>Cream Gentian (Gentiana flavida)</a:t>
            </a:r>
            <a:endParaRPr b="0" i="0" sz="1800" u="none" cap="none" strike="noStrike">
              <a:solidFill>
                <a:schemeClr val="dk1"/>
              </a:solidFill>
              <a:latin typeface="Arial"/>
              <a:ea typeface="Arial"/>
              <a:cs typeface="Arial"/>
              <a:sym typeface="Arial"/>
            </a:endParaRPr>
          </a:p>
        </p:txBody>
      </p:sp>
      <p:sp>
        <p:nvSpPr>
          <p:cNvPr id="1121" name="Google Shape;1121;g1d4b5e66761_2_108"/>
          <p:cNvSpPr txBox="1"/>
          <p:nvPr/>
        </p:nvSpPr>
        <p:spPr>
          <a:xfrm>
            <a:off x="6277700" y="3144244"/>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3">
                  <a:extLst>
                    <a:ext uri="{A12FA001-AC4F-418D-AE19-62706E023703}">
                      <ahyp:hlinkClr val="tx"/>
                    </a:ext>
                  </a:extLst>
                </a:hlinkClick>
              </a:rPr>
              <a:t>Bottle Gentian (Gentiana andrewsii)</a:t>
            </a:r>
            <a:endParaRPr b="0" i="0" sz="1800" u="none" cap="none" strike="noStrike">
              <a:solidFill>
                <a:schemeClr val="dk1"/>
              </a:solidFill>
              <a:latin typeface="Arial"/>
              <a:ea typeface="Arial"/>
              <a:cs typeface="Arial"/>
              <a:sym typeface="Arial"/>
            </a:endParaRPr>
          </a:p>
        </p:txBody>
      </p:sp>
      <p:sp>
        <p:nvSpPr>
          <p:cNvPr id="1122" name="Google Shape;1122;g1d4b5e66761_2_108"/>
          <p:cNvSpPr txBox="1"/>
          <p:nvPr/>
        </p:nvSpPr>
        <p:spPr>
          <a:xfrm>
            <a:off x="7804164" y="1903038"/>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4">
                  <a:extLst>
                    <a:ext uri="{A12FA001-AC4F-418D-AE19-62706E023703}">
                      <ahyp:hlinkClr val="tx"/>
                    </a:ext>
                  </a:extLst>
                </a:hlinkClick>
              </a:rPr>
              <a:t>Prairie Coreopsis (Coreopsis palmata)</a:t>
            </a:r>
            <a:endParaRPr b="0" i="0" sz="1800" u="none" cap="none" strike="noStrike">
              <a:solidFill>
                <a:schemeClr val="dk1"/>
              </a:solidFill>
              <a:latin typeface="Arial"/>
              <a:ea typeface="Arial"/>
              <a:cs typeface="Arial"/>
              <a:sym typeface="Arial"/>
            </a:endParaRPr>
          </a:p>
        </p:txBody>
      </p:sp>
      <p:sp>
        <p:nvSpPr>
          <p:cNvPr id="1123" name="Google Shape;1123;g1d4b5e66761_2_108"/>
          <p:cNvSpPr txBox="1"/>
          <p:nvPr/>
        </p:nvSpPr>
        <p:spPr>
          <a:xfrm>
            <a:off x="2635139" y="636023"/>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latin typeface="Calibri"/>
                <a:ea typeface="Calibri"/>
                <a:cs typeface="Calibri"/>
                <a:sym typeface="Calibri"/>
              </a:rPr>
              <a:t>Prairie</a:t>
            </a:r>
            <a:r>
              <a:rPr b="1" lang="en-US" sz="900" u="sng">
                <a:solidFill>
                  <a:schemeClr val="dk1"/>
                </a:solidFill>
                <a:latin typeface="Calibri"/>
                <a:ea typeface="Calibri"/>
                <a:cs typeface="Calibri"/>
                <a:sym typeface="Calibri"/>
              </a:rPr>
              <a:t> </a:t>
            </a:r>
            <a:r>
              <a:rPr b="1" i="0" lang="en-US" sz="900" u="sng" cap="none" strike="noStrike">
                <a:solidFill>
                  <a:schemeClr val="dk1"/>
                </a:solidFill>
                <a:latin typeface="Calibri"/>
                <a:ea typeface="Calibri"/>
                <a:cs typeface="Calibri"/>
                <a:sym typeface="Calibri"/>
                <a:hlinkClick r:id="rId155">
                  <a:extLst>
                    <a:ext uri="{A12FA001-AC4F-418D-AE19-62706E023703}">
                      <ahyp:hlinkClr val="tx"/>
                    </a:ext>
                  </a:extLst>
                </a:hlinkClick>
              </a:rPr>
              <a:t>Onion </a:t>
            </a:r>
            <a:br>
              <a:rPr b="1" i="0" lang="en-US" sz="900" u="sng" cap="none" strike="noStrike">
                <a:solidFill>
                  <a:schemeClr val="dk1"/>
                </a:solidFill>
                <a:latin typeface="Calibri"/>
                <a:ea typeface="Calibri"/>
                <a:cs typeface="Calibri"/>
                <a:sym typeface="Calibri"/>
                <a:hlinkClick r:id="rId156">
                  <a:extLst>
                    <a:ext uri="{A12FA001-AC4F-418D-AE19-62706E023703}">
                      <ahyp:hlinkClr val="tx"/>
                    </a:ext>
                  </a:extLst>
                </a:hlinkClick>
              </a:rPr>
            </a:br>
            <a:r>
              <a:rPr b="1" i="0" lang="en-US" sz="900" u="sng" cap="none" strike="noStrike">
                <a:solidFill>
                  <a:schemeClr val="dk1"/>
                </a:solidFill>
                <a:latin typeface="Calibri"/>
                <a:ea typeface="Calibri"/>
                <a:cs typeface="Calibri"/>
                <a:sym typeface="Calibri"/>
                <a:hlinkClick r:id="rId157">
                  <a:extLst>
                    <a:ext uri="{A12FA001-AC4F-418D-AE19-62706E023703}">
                      <ahyp:hlinkClr val="tx"/>
                    </a:ext>
                  </a:extLst>
                </a:hlinkClick>
              </a:rPr>
              <a:t>(Allium </a:t>
            </a:r>
            <a:r>
              <a:rPr b="1" lang="en-US" sz="900" u="sng">
                <a:solidFill>
                  <a:schemeClr val="dk1"/>
                </a:solidFill>
                <a:latin typeface="Calibri"/>
                <a:ea typeface="Calibri"/>
                <a:cs typeface="Calibri"/>
                <a:sym typeface="Calibri"/>
                <a:hlinkClick r:id="rId158">
                  <a:extLst>
                    <a:ext uri="{A12FA001-AC4F-418D-AE19-62706E023703}">
                      <ahyp:hlinkClr val="tx"/>
                    </a:ext>
                  </a:extLst>
                </a:hlinkClick>
              </a:rPr>
              <a:t>stellatum</a:t>
            </a:r>
            <a:r>
              <a:rPr b="1" i="0" lang="en-US" sz="900" u="sng" cap="none" strike="noStrike">
                <a:solidFill>
                  <a:schemeClr val="dk1"/>
                </a:solidFill>
                <a:latin typeface="Calibri"/>
                <a:ea typeface="Calibri"/>
                <a:cs typeface="Calibri"/>
                <a:sym typeface="Calibri"/>
                <a:hlinkClick r:id="rId159">
                  <a:extLst>
                    <a:ext uri="{A12FA001-AC4F-418D-AE19-62706E023703}">
                      <ahyp:hlinkClr val="tx"/>
                    </a:ext>
                  </a:extLst>
                </a:hlinkClick>
              </a:rPr>
              <a:t>)</a:t>
            </a:r>
            <a:endParaRPr sz="1800" u="sng">
              <a:solidFill>
                <a:schemeClr val="dk1"/>
              </a:solidFill>
            </a:endParaRPr>
          </a:p>
        </p:txBody>
      </p:sp>
      <p:pic>
        <p:nvPicPr>
          <p:cNvPr descr="Allium cernuum Transparent" id="1124" name="Google Shape;1124;g1d4b5e66761_2_108"/>
          <p:cNvPicPr preferRelativeResize="0"/>
          <p:nvPr/>
        </p:nvPicPr>
        <p:blipFill rotWithShape="1">
          <a:blip r:embed="rId16">
            <a:alphaModFix/>
          </a:blip>
          <a:srcRect b="0" l="0" r="0" t="0"/>
          <a:stretch/>
        </p:blipFill>
        <p:spPr>
          <a:xfrm>
            <a:off x="2905898" y="262007"/>
            <a:ext cx="265320" cy="363022"/>
          </a:xfrm>
          <a:prstGeom prst="rect">
            <a:avLst/>
          </a:prstGeom>
          <a:noFill/>
          <a:ln>
            <a:noFill/>
          </a:ln>
        </p:spPr>
      </p:pic>
      <p:sp>
        <p:nvSpPr>
          <p:cNvPr id="1125" name="Google Shape;1125;g1d4b5e66761_2_108"/>
          <p:cNvSpPr txBox="1"/>
          <p:nvPr/>
        </p:nvSpPr>
        <p:spPr>
          <a:xfrm>
            <a:off x="231525" y="6340600"/>
            <a:ext cx="530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100">
                <a:solidFill>
                  <a:srgbClr val="FF0000"/>
                </a:solidFill>
                <a:latin typeface="Calibri"/>
                <a:ea typeface="Calibri"/>
                <a:cs typeface="Calibri"/>
                <a:sym typeface="Calibri"/>
              </a:rPr>
              <a:t>Note: These drawings, graphics, and designs are for personal, non-commercial use only.</a:t>
            </a:r>
            <a:br>
              <a:rPr b="1" lang="en-US" sz="1100">
                <a:solidFill>
                  <a:srgbClr val="FF0000"/>
                </a:solidFill>
                <a:latin typeface="Calibri"/>
                <a:ea typeface="Calibri"/>
                <a:cs typeface="Calibri"/>
                <a:sym typeface="Calibri"/>
              </a:rPr>
            </a:br>
            <a:r>
              <a:rPr lang="en-US" sz="500">
                <a:solidFill>
                  <a:schemeClr val="dk1"/>
                </a:solidFill>
                <a:latin typeface="Calibri"/>
                <a:ea typeface="Calibri"/>
                <a:cs typeface="Calibri"/>
                <a:sym typeface="Calibri"/>
              </a:rPr>
              <a:t>These illustrations are solely for non-commercial home use. No license or permission has been granted to use these illustrations and graphics in commercial landscape design work, garden businesses, printed or digital publications, websites, or physical articles which will thereafter be sold. Any such use is an infringement on the copyright and is strictly prohibited. </a:t>
            </a:r>
            <a:endParaRPr sz="500">
              <a:solidFill>
                <a:schemeClr val="dk1"/>
              </a:solidFill>
              <a:latin typeface="Calibri"/>
              <a:ea typeface="Calibri"/>
              <a:cs typeface="Calibri"/>
              <a:sym typeface="Calibri"/>
            </a:endParaRPr>
          </a:p>
          <a:p>
            <a:pPr indent="0" lvl="0" marL="0" rtl="0" algn="ctr">
              <a:spcBef>
                <a:spcPts val="0"/>
              </a:spcBef>
              <a:spcAft>
                <a:spcPts val="0"/>
              </a:spcAft>
              <a:buNone/>
            </a:pPr>
            <a:r>
              <a:t/>
            </a:r>
            <a:endParaRPr sz="500">
              <a:solidFill>
                <a:schemeClr val="dk1"/>
              </a:solidFill>
              <a:latin typeface="Calibri"/>
              <a:ea typeface="Calibri"/>
              <a:cs typeface="Calibri"/>
              <a:sym typeface="Calibri"/>
            </a:endParaRPr>
          </a:p>
        </p:txBody>
      </p:sp>
      <p:grpSp>
        <p:nvGrpSpPr>
          <p:cNvPr id="1126" name="Google Shape;1126;g1d4b5e66761_2_108"/>
          <p:cNvGrpSpPr/>
          <p:nvPr/>
        </p:nvGrpSpPr>
        <p:grpSpPr>
          <a:xfrm>
            <a:off x="1408588" y="784194"/>
            <a:ext cx="337800" cy="1135985"/>
            <a:chOff x="8491175" y="737794"/>
            <a:chExt cx="337800" cy="1135985"/>
          </a:xfrm>
        </p:grpSpPr>
        <p:cxnSp>
          <p:nvCxnSpPr>
            <p:cNvPr id="1127" name="Google Shape;1127;g1d4b5e66761_2_108"/>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1128" name="Google Shape;1128;g1d4b5e66761_2_108"/>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1129" name="Google Shape;1129;g1d4b5e66761_2_108"/>
            <p:cNvCxnSpPr>
              <a:stCxn id="112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1130" name="Google Shape;1130;g1d4b5e66761_2_108"/>
            <p:cNvCxnSpPr>
              <a:stCxn id="112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1131" name="Google Shape;1131;g1d4b5e66761_2_108"/>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1132" name="Google Shape;1132;g1d4b5e66761_2_108"/>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1133" name="Google Shape;1133;g1d4b5e66761_2_108"/>
          <p:cNvSpPr txBox="1"/>
          <p:nvPr/>
        </p:nvSpPr>
        <p:spPr>
          <a:xfrm>
            <a:off x="7379475" y="6566075"/>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1134" name="Google Shape;1134;g1d4b5e66761_2_108">
            <a:hlinkClick action="ppaction://hlinksldjump" r:id="rId160"/>
          </p:cNvPr>
          <p:cNvPicPr preferRelativeResize="0"/>
          <p:nvPr/>
        </p:nvPicPr>
        <p:blipFill>
          <a:blip r:embed="rId161">
            <a:alphaModFix/>
          </a:blip>
          <a:stretch>
            <a:fillRect/>
          </a:stretch>
        </p:blipFill>
        <p:spPr>
          <a:xfrm>
            <a:off x="8422462" y="-1323"/>
            <a:ext cx="708950" cy="189323"/>
          </a:xfrm>
          <a:prstGeom prst="rect">
            <a:avLst/>
          </a:prstGeom>
          <a:noFill/>
          <a:ln>
            <a:noFill/>
          </a:ln>
        </p:spPr>
      </p:pic>
      <p:sp>
        <p:nvSpPr>
          <p:cNvPr id="1135" name="Google Shape;1135;g1d4b5e66761_2_108"/>
          <p:cNvSpPr txBox="1"/>
          <p:nvPr/>
        </p:nvSpPr>
        <p:spPr>
          <a:xfrm>
            <a:off x="2097338" y="101525"/>
            <a:ext cx="32544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MORE THAN 6 hours direct sunlight each day</a:t>
            </a:r>
            <a:endParaRPr/>
          </a:p>
        </p:txBody>
      </p:sp>
      <p:pic>
        <p:nvPicPr>
          <p:cNvPr id="1136" name="Google Shape;1136;g1d4b5e66761_2_108"/>
          <p:cNvPicPr preferRelativeResize="0"/>
          <p:nvPr/>
        </p:nvPicPr>
        <p:blipFill>
          <a:blip r:embed="rId162">
            <a:alphaModFix/>
          </a:blip>
          <a:stretch>
            <a:fillRect/>
          </a:stretch>
        </p:blipFill>
        <p:spPr>
          <a:xfrm>
            <a:off x="795325" y="668550"/>
            <a:ext cx="517125" cy="517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g1d8534cb461_3_501"/>
          <p:cNvSpPr txBox="1"/>
          <p:nvPr>
            <p:ph idx="4294967295" type="ctrTitle"/>
          </p:nvPr>
        </p:nvSpPr>
        <p:spPr>
          <a:xfrm>
            <a:off x="73125" y="3092585"/>
            <a:ext cx="2739000" cy="642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sz="3200"/>
              <a:t>Shade Plants:</a:t>
            </a:r>
            <a:br>
              <a:rPr b="1" lang="en-US" sz="3200"/>
            </a:br>
            <a:r>
              <a:rPr b="1" lang="en-US" sz="1243"/>
              <a:t>(in order of scientific name)</a:t>
            </a:r>
            <a:endParaRPr b="1" sz="3200"/>
          </a:p>
        </p:txBody>
      </p:sp>
      <p:pic>
        <p:nvPicPr>
          <p:cNvPr descr="Polemonium reptans Transparent" id="1142" name="Google Shape;1142;g1d8534cb461_3_501"/>
          <p:cNvPicPr preferRelativeResize="0"/>
          <p:nvPr/>
        </p:nvPicPr>
        <p:blipFill rotWithShape="1">
          <a:blip r:embed="rId3">
            <a:alphaModFix/>
          </a:blip>
          <a:srcRect b="0" l="0" r="0" t="0"/>
          <a:stretch/>
        </p:blipFill>
        <p:spPr>
          <a:xfrm>
            <a:off x="2014563" y="5309454"/>
            <a:ext cx="342530" cy="307531"/>
          </a:xfrm>
          <a:prstGeom prst="rect">
            <a:avLst/>
          </a:prstGeom>
          <a:noFill/>
          <a:ln>
            <a:noFill/>
          </a:ln>
        </p:spPr>
      </p:pic>
      <p:sp>
        <p:nvSpPr>
          <p:cNvPr id="1143" name="Google Shape;1143;g1d8534cb461_3_501"/>
          <p:cNvSpPr txBox="1"/>
          <p:nvPr/>
        </p:nvSpPr>
        <p:spPr>
          <a:xfrm>
            <a:off x="1832997" y="5604244"/>
            <a:ext cx="7461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Jacob’s Ladder (</a:t>
            </a:r>
            <a:r>
              <a:rPr b="1" lang="en-US" sz="900" u="sng">
                <a:solidFill>
                  <a:schemeClr val="dk1"/>
                </a:solidFill>
                <a:latin typeface="Calibri"/>
                <a:ea typeface="Calibri"/>
                <a:cs typeface="Calibri"/>
                <a:sym typeface="Calibri"/>
                <a:hlinkClick r:id="rId5">
                  <a:extLst>
                    <a:ext uri="{A12FA001-AC4F-418D-AE19-62706E023703}">
                      <ahyp:hlinkClr val="tx"/>
                    </a:ext>
                  </a:extLst>
                </a:hlinkClick>
              </a:rPr>
              <a:t>Polemonium reptans)</a:t>
            </a:r>
            <a:endParaRPr>
              <a:solidFill>
                <a:schemeClr val="dk1"/>
              </a:solidFill>
            </a:endParaRPr>
          </a:p>
        </p:txBody>
      </p:sp>
      <p:pic>
        <p:nvPicPr>
          <p:cNvPr descr="Phlox divaricata Transparent" id="1144" name="Google Shape;1144;g1d8534cb461_3_501"/>
          <p:cNvPicPr preferRelativeResize="0"/>
          <p:nvPr/>
        </p:nvPicPr>
        <p:blipFill rotWithShape="1">
          <a:blip r:embed="rId6">
            <a:alphaModFix/>
          </a:blip>
          <a:srcRect b="0" l="0" r="0" t="0"/>
          <a:stretch/>
        </p:blipFill>
        <p:spPr>
          <a:xfrm>
            <a:off x="1172382" y="5219225"/>
            <a:ext cx="315488" cy="402520"/>
          </a:xfrm>
          <a:prstGeom prst="rect">
            <a:avLst/>
          </a:prstGeom>
          <a:noFill/>
          <a:ln>
            <a:noFill/>
          </a:ln>
        </p:spPr>
      </p:pic>
      <p:sp>
        <p:nvSpPr>
          <p:cNvPr id="1145" name="Google Shape;1145;g1d8534cb461_3_501"/>
          <p:cNvSpPr txBox="1"/>
          <p:nvPr/>
        </p:nvSpPr>
        <p:spPr>
          <a:xfrm>
            <a:off x="1041829" y="5607165"/>
            <a:ext cx="576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Wild Blue Phlox (Phlox divaricata)</a:t>
            </a:r>
            <a:endParaRPr>
              <a:solidFill>
                <a:schemeClr val="dk1"/>
              </a:solidFill>
            </a:endParaRPr>
          </a:p>
        </p:txBody>
      </p:sp>
      <p:sp>
        <p:nvSpPr>
          <p:cNvPr id="1146" name="Google Shape;1146;g1d8534cb461_3_501"/>
          <p:cNvSpPr txBox="1"/>
          <p:nvPr/>
        </p:nvSpPr>
        <p:spPr>
          <a:xfrm>
            <a:off x="3490525" y="5606213"/>
            <a:ext cx="5715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
                  <a:extLst>
                    <a:ext uri="{A12FA001-AC4F-418D-AE19-62706E023703}">
                      <ahyp:hlinkClr val="tx"/>
                    </a:ext>
                  </a:extLst>
                </a:hlinkClick>
              </a:rPr>
              <a:t>Ivory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
                  <a:extLst>
                    <a:ext uri="{A12FA001-AC4F-418D-AE19-62706E023703}">
                      <ahyp:hlinkClr val="tx"/>
                    </a:ext>
                  </a:extLst>
                </a:hlinkClick>
              </a:rPr>
              <a:t>Sedge (Carex eburnea)</a:t>
            </a:r>
            <a:endParaRPr>
              <a:solidFill>
                <a:schemeClr val="dk1"/>
              </a:solidFill>
            </a:endParaRPr>
          </a:p>
        </p:txBody>
      </p:sp>
      <p:pic>
        <p:nvPicPr>
          <p:cNvPr descr="Carex radiata Transparent" id="1147" name="Google Shape;1147;g1d8534cb461_3_501"/>
          <p:cNvPicPr preferRelativeResize="0"/>
          <p:nvPr/>
        </p:nvPicPr>
        <p:blipFill rotWithShape="1">
          <a:blip r:embed="rId10">
            <a:alphaModFix/>
          </a:blip>
          <a:srcRect b="0" l="0" r="0" t="0"/>
          <a:stretch/>
        </p:blipFill>
        <p:spPr>
          <a:xfrm>
            <a:off x="6971622" y="5328361"/>
            <a:ext cx="337892" cy="285815"/>
          </a:xfrm>
          <a:prstGeom prst="rect">
            <a:avLst/>
          </a:prstGeom>
          <a:noFill/>
          <a:ln>
            <a:noFill/>
          </a:ln>
        </p:spPr>
      </p:pic>
      <p:sp>
        <p:nvSpPr>
          <p:cNvPr id="1148" name="Google Shape;1148;g1d8534cb461_3_501"/>
          <p:cNvSpPr txBox="1"/>
          <p:nvPr/>
        </p:nvSpPr>
        <p:spPr>
          <a:xfrm>
            <a:off x="6920975" y="5609425"/>
            <a:ext cx="448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Rosy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
                  <a:extLst>
                    <a:ext uri="{A12FA001-AC4F-418D-AE19-62706E023703}">
                      <ahyp:hlinkClr val="tx"/>
                    </a:ext>
                  </a:extLst>
                </a:hlinkClick>
              </a:rPr>
              <a:t>Sedge (Carex r</a:t>
            </a:r>
            <a:r>
              <a:rPr b="1" lang="en-US" sz="900" u="sng">
                <a:solidFill>
                  <a:schemeClr val="dk1"/>
                </a:solidFill>
                <a:latin typeface="Calibri"/>
                <a:ea typeface="Calibri"/>
                <a:cs typeface="Calibri"/>
                <a:sym typeface="Calibri"/>
                <a:hlinkClick r:id="rId13">
                  <a:extLst>
                    <a:ext uri="{A12FA001-AC4F-418D-AE19-62706E023703}">
                      <ahyp:hlinkClr val="tx"/>
                    </a:ext>
                  </a:extLst>
                </a:hlinkClick>
              </a:rPr>
              <a:t>osea)</a:t>
            </a:r>
            <a:endParaRPr>
              <a:solidFill>
                <a:schemeClr val="dk1"/>
              </a:solidFill>
            </a:endParaRPr>
          </a:p>
        </p:txBody>
      </p:sp>
      <p:pic>
        <p:nvPicPr>
          <p:cNvPr descr="Lobelia cardinalis Transparent" id="1149" name="Google Shape;1149;g1d8534cb461_3_501"/>
          <p:cNvPicPr preferRelativeResize="0"/>
          <p:nvPr/>
        </p:nvPicPr>
        <p:blipFill rotWithShape="1">
          <a:blip r:embed="rId14">
            <a:alphaModFix/>
          </a:blip>
          <a:srcRect b="0" l="0" r="0" t="0"/>
          <a:stretch/>
        </p:blipFill>
        <p:spPr>
          <a:xfrm>
            <a:off x="7716073" y="3671625"/>
            <a:ext cx="498484" cy="853106"/>
          </a:xfrm>
          <a:prstGeom prst="rect">
            <a:avLst/>
          </a:prstGeom>
          <a:noFill/>
          <a:ln>
            <a:noFill/>
          </a:ln>
        </p:spPr>
      </p:pic>
      <p:sp>
        <p:nvSpPr>
          <p:cNvPr id="1150" name="Google Shape;1150;g1d8534cb461_3_501"/>
          <p:cNvSpPr txBox="1"/>
          <p:nvPr/>
        </p:nvSpPr>
        <p:spPr>
          <a:xfrm>
            <a:off x="7588475" y="4523600"/>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
                  <a:extLst>
                    <a:ext uri="{A12FA001-AC4F-418D-AE19-62706E023703}">
                      <ahyp:hlinkClr val="tx"/>
                    </a:ext>
                  </a:extLst>
                </a:hlinkClick>
              </a:rPr>
              <a:t>Cardinal Flower (Lobelia cardinal</a:t>
            </a:r>
            <a:r>
              <a:rPr b="1" lang="en-US" sz="900" u="sng">
                <a:solidFill>
                  <a:schemeClr val="dk1"/>
                </a:solidFill>
                <a:latin typeface="Calibri"/>
                <a:ea typeface="Calibri"/>
                <a:cs typeface="Calibri"/>
                <a:sym typeface="Calibri"/>
                <a:hlinkClick r:id="rId16">
                  <a:extLst>
                    <a:ext uri="{A12FA001-AC4F-418D-AE19-62706E023703}">
                      <ahyp:hlinkClr val="tx"/>
                    </a:ext>
                  </a:extLst>
                </a:hlinkClick>
              </a:rPr>
              <a:t>is)</a:t>
            </a:r>
            <a:endParaRPr>
              <a:solidFill>
                <a:schemeClr val="dk1"/>
              </a:solidFill>
            </a:endParaRPr>
          </a:p>
        </p:txBody>
      </p:sp>
      <p:pic>
        <p:nvPicPr>
          <p:cNvPr descr="Carex pensylvanica Transparent" id="1151" name="Google Shape;1151;g1d8534cb461_3_501"/>
          <p:cNvPicPr preferRelativeResize="0"/>
          <p:nvPr/>
        </p:nvPicPr>
        <p:blipFill rotWithShape="1">
          <a:blip r:embed="rId17">
            <a:alphaModFix/>
          </a:blip>
          <a:srcRect b="0" l="0" r="0" t="0"/>
          <a:stretch/>
        </p:blipFill>
        <p:spPr>
          <a:xfrm>
            <a:off x="6242512" y="5362387"/>
            <a:ext cx="414189" cy="254327"/>
          </a:xfrm>
          <a:prstGeom prst="rect">
            <a:avLst/>
          </a:prstGeom>
          <a:noFill/>
          <a:ln>
            <a:noFill/>
          </a:ln>
        </p:spPr>
      </p:pic>
      <p:pic>
        <p:nvPicPr>
          <p:cNvPr descr="Geranium maculatum Transparent" id="1152" name="Google Shape;1152;g1d8534cb461_3_501"/>
          <p:cNvPicPr preferRelativeResize="0"/>
          <p:nvPr/>
        </p:nvPicPr>
        <p:blipFill rotWithShape="1">
          <a:blip r:embed="rId18">
            <a:alphaModFix/>
          </a:blip>
          <a:srcRect b="0" l="0" r="0" t="0"/>
          <a:stretch/>
        </p:blipFill>
        <p:spPr>
          <a:xfrm>
            <a:off x="6117025" y="4119077"/>
            <a:ext cx="647930" cy="427723"/>
          </a:xfrm>
          <a:prstGeom prst="rect">
            <a:avLst/>
          </a:prstGeom>
          <a:noFill/>
          <a:ln>
            <a:noFill/>
          </a:ln>
        </p:spPr>
      </p:pic>
      <p:sp>
        <p:nvSpPr>
          <p:cNvPr id="1153" name="Google Shape;1153;g1d8534cb461_3_501"/>
          <p:cNvSpPr txBox="1"/>
          <p:nvPr/>
        </p:nvSpPr>
        <p:spPr>
          <a:xfrm>
            <a:off x="6117013" y="4527543"/>
            <a:ext cx="6543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Wild Geranium (Ge</a:t>
            </a:r>
            <a:r>
              <a:rPr b="1" lang="en-US" sz="900" u="sng">
                <a:solidFill>
                  <a:schemeClr val="dk1"/>
                </a:solidFill>
                <a:latin typeface="Calibri"/>
                <a:ea typeface="Calibri"/>
                <a:cs typeface="Calibri"/>
                <a:sym typeface="Calibri"/>
                <a:hlinkClick r:id="rId20">
                  <a:extLst>
                    <a:ext uri="{A12FA001-AC4F-418D-AE19-62706E023703}">
                      <ahyp:hlinkClr val="tx"/>
                    </a:ext>
                  </a:extLst>
                </a:hlinkClick>
              </a:rPr>
              <a:t>ranium maculatum)</a:t>
            </a:r>
            <a:endParaRPr b="0" i="0" sz="1800" u="none" cap="none" strike="noStrike">
              <a:solidFill>
                <a:schemeClr val="dk1"/>
              </a:solidFill>
              <a:latin typeface="Arial"/>
              <a:ea typeface="Arial"/>
              <a:cs typeface="Arial"/>
              <a:sym typeface="Arial"/>
            </a:endParaRPr>
          </a:p>
        </p:txBody>
      </p:sp>
      <p:pic>
        <p:nvPicPr>
          <p:cNvPr descr="Aster shortii" id="1154" name="Google Shape;1154;g1d8534cb461_3_501"/>
          <p:cNvPicPr preferRelativeResize="0"/>
          <p:nvPr/>
        </p:nvPicPr>
        <p:blipFill rotWithShape="1">
          <a:blip r:embed="rId21">
            <a:alphaModFix/>
          </a:blip>
          <a:srcRect b="0" l="0" r="0" t="0"/>
          <a:stretch/>
        </p:blipFill>
        <p:spPr>
          <a:xfrm flipH="1">
            <a:off x="3242676" y="3779569"/>
            <a:ext cx="627341" cy="773279"/>
          </a:xfrm>
          <a:prstGeom prst="rect">
            <a:avLst/>
          </a:prstGeom>
          <a:noFill/>
          <a:ln>
            <a:noFill/>
          </a:ln>
        </p:spPr>
      </p:pic>
      <p:sp>
        <p:nvSpPr>
          <p:cNvPr id="1155" name="Google Shape;1155;g1d8534cb461_3_501"/>
          <p:cNvSpPr txBox="1"/>
          <p:nvPr/>
        </p:nvSpPr>
        <p:spPr>
          <a:xfrm>
            <a:off x="3229489" y="4529836"/>
            <a:ext cx="6537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2">
                  <a:extLst>
                    <a:ext uri="{A12FA001-AC4F-418D-AE19-62706E023703}">
                      <ahyp:hlinkClr val="tx"/>
                    </a:ext>
                  </a:extLst>
                </a:hlinkClick>
              </a:rPr>
              <a:t>Short’s Aster (Aster shortii)</a:t>
            </a:r>
            <a:endParaRPr b="0" i="0" sz="1800" u="none" cap="none" strike="noStrike">
              <a:solidFill>
                <a:schemeClr val="dk1"/>
              </a:solidFill>
              <a:latin typeface="Arial"/>
              <a:ea typeface="Arial"/>
              <a:cs typeface="Arial"/>
              <a:sym typeface="Arial"/>
            </a:endParaRPr>
          </a:p>
        </p:txBody>
      </p:sp>
      <p:pic>
        <p:nvPicPr>
          <p:cNvPr descr="Aster macrophyllus" id="1156" name="Google Shape;1156;g1d8534cb461_3_501"/>
          <p:cNvPicPr preferRelativeResize="0"/>
          <p:nvPr/>
        </p:nvPicPr>
        <p:blipFill rotWithShape="1">
          <a:blip r:embed="rId23">
            <a:alphaModFix/>
          </a:blip>
          <a:srcRect b="0" l="0" r="0" t="0"/>
          <a:stretch/>
        </p:blipFill>
        <p:spPr>
          <a:xfrm>
            <a:off x="2542000" y="3893096"/>
            <a:ext cx="521681" cy="642499"/>
          </a:xfrm>
          <a:prstGeom prst="rect">
            <a:avLst/>
          </a:prstGeom>
          <a:noFill/>
          <a:ln>
            <a:noFill/>
          </a:ln>
        </p:spPr>
      </p:pic>
      <p:sp>
        <p:nvSpPr>
          <p:cNvPr id="1157" name="Google Shape;1157;g1d8534cb461_3_501"/>
          <p:cNvSpPr txBox="1"/>
          <p:nvPr/>
        </p:nvSpPr>
        <p:spPr>
          <a:xfrm>
            <a:off x="2388723" y="4536225"/>
            <a:ext cx="771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4">
                  <a:extLst>
                    <a:ext uri="{A12FA001-AC4F-418D-AE19-62706E023703}">
                      <ahyp:hlinkClr val="tx"/>
                    </a:ext>
                  </a:extLst>
                </a:hlinkClick>
              </a:rPr>
              <a:t>Big Leaf Aster (Aster macrophyllus)</a:t>
            </a:r>
            <a:endParaRPr>
              <a:solidFill>
                <a:schemeClr val="dk1"/>
              </a:solidFill>
            </a:endParaRPr>
          </a:p>
        </p:txBody>
      </p:sp>
      <p:pic>
        <p:nvPicPr>
          <p:cNvPr descr="Aquilegia canadensis Transparent" id="1158" name="Google Shape;1158;g1d8534cb461_3_501"/>
          <p:cNvPicPr preferRelativeResize="0"/>
          <p:nvPr/>
        </p:nvPicPr>
        <p:blipFill rotWithShape="1">
          <a:blip r:embed="rId25">
            <a:alphaModFix/>
          </a:blip>
          <a:srcRect b="0" l="0" r="0" t="0"/>
          <a:stretch/>
        </p:blipFill>
        <p:spPr>
          <a:xfrm>
            <a:off x="262703" y="3844086"/>
            <a:ext cx="563153" cy="646565"/>
          </a:xfrm>
          <a:prstGeom prst="rect">
            <a:avLst/>
          </a:prstGeom>
          <a:noFill/>
          <a:ln>
            <a:noFill/>
          </a:ln>
        </p:spPr>
      </p:pic>
      <p:sp>
        <p:nvSpPr>
          <p:cNvPr id="1159" name="Google Shape;1159;g1d8534cb461_3_501"/>
          <p:cNvSpPr txBox="1"/>
          <p:nvPr/>
        </p:nvSpPr>
        <p:spPr>
          <a:xfrm>
            <a:off x="213758" y="4536232"/>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6">
                  <a:extLst>
                    <a:ext uri="{A12FA001-AC4F-418D-AE19-62706E023703}">
                      <ahyp:hlinkClr val="tx"/>
                    </a:ext>
                  </a:extLst>
                </a:hlinkClick>
              </a:rPr>
              <a:t>Columbine (Aquilegia canadensis)</a:t>
            </a:r>
            <a:endParaRPr b="0" i="0" sz="1800" u="none" cap="none" strike="noStrike">
              <a:solidFill>
                <a:schemeClr val="dk1"/>
              </a:solidFill>
              <a:latin typeface="Arial"/>
              <a:ea typeface="Arial"/>
              <a:cs typeface="Arial"/>
              <a:sym typeface="Arial"/>
            </a:endParaRPr>
          </a:p>
        </p:txBody>
      </p:sp>
      <p:pic>
        <p:nvPicPr>
          <p:cNvPr descr="Asclepias exaltata Transparent" id="1160" name="Google Shape;1160;g1d8534cb461_3_501"/>
          <p:cNvPicPr preferRelativeResize="0"/>
          <p:nvPr/>
        </p:nvPicPr>
        <p:blipFill rotWithShape="1">
          <a:blip r:embed="rId27">
            <a:alphaModFix/>
          </a:blip>
          <a:srcRect b="0" l="0" r="0" t="0"/>
          <a:stretch/>
        </p:blipFill>
        <p:spPr>
          <a:xfrm>
            <a:off x="1703763" y="3671614"/>
            <a:ext cx="687147" cy="870437"/>
          </a:xfrm>
          <a:prstGeom prst="rect">
            <a:avLst/>
          </a:prstGeom>
          <a:noFill/>
          <a:ln>
            <a:noFill/>
          </a:ln>
        </p:spPr>
      </p:pic>
      <p:sp>
        <p:nvSpPr>
          <p:cNvPr id="1161" name="Google Shape;1161;g1d8534cb461_3_501"/>
          <p:cNvSpPr txBox="1"/>
          <p:nvPr/>
        </p:nvSpPr>
        <p:spPr>
          <a:xfrm>
            <a:off x="1734406" y="4521847"/>
            <a:ext cx="6552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8">
                  <a:extLst>
                    <a:ext uri="{A12FA001-AC4F-418D-AE19-62706E023703}">
                      <ahyp:hlinkClr val="tx"/>
                    </a:ext>
                  </a:extLst>
                </a:hlinkClick>
              </a:rPr>
              <a:t>Poke Milkweed (Asclepias exaltata)</a:t>
            </a:r>
            <a:endParaRPr b="0" i="0" sz="1800" u="none" cap="none" strike="noStrike">
              <a:solidFill>
                <a:schemeClr val="dk1"/>
              </a:solidFill>
              <a:latin typeface="Arial"/>
              <a:ea typeface="Arial"/>
              <a:cs typeface="Arial"/>
              <a:sym typeface="Arial"/>
            </a:endParaRPr>
          </a:p>
        </p:txBody>
      </p:sp>
      <p:pic>
        <p:nvPicPr>
          <p:cNvPr descr="Solidago flexicalus Transparent" id="1162" name="Google Shape;1162;g1d8534cb461_3_501"/>
          <p:cNvPicPr preferRelativeResize="0"/>
          <p:nvPr/>
        </p:nvPicPr>
        <p:blipFill rotWithShape="1">
          <a:blip r:embed="rId29">
            <a:alphaModFix/>
          </a:blip>
          <a:srcRect b="0" l="0" r="0" t="0"/>
          <a:stretch/>
        </p:blipFill>
        <p:spPr>
          <a:xfrm>
            <a:off x="2674160" y="5084671"/>
            <a:ext cx="697583" cy="587960"/>
          </a:xfrm>
          <a:prstGeom prst="rect">
            <a:avLst/>
          </a:prstGeom>
          <a:noFill/>
          <a:ln>
            <a:noFill/>
          </a:ln>
        </p:spPr>
      </p:pic>
      <p:sp>
        <p:nvSpPr>
          <p:cNvPr id="1163" name="Google Shape;1163;g1d8534cb461_3_501"/>
          <p:cNvSpPr txBox="1"/>
          <p:nvPr/>
        </p:nvSpPr>
        <p:spPr>
          <a:xfrm>
            <a:off x="2688860" y="5604825"/>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0">
                  <a:extLst>
                    <a:ext uri="{A12FA001-AC4F-418D-AE19-62706E023703}">
                      <ahyp:hlinkClr val="tx"/>
                    </a:ext>
                  </a:extLst>
                </a:hlinkClick>
              </a:rPr>
              <a:t>Zig Zag Goldenrod (Solidago flexicaul</a:t>
            </a:r>
            <a:r>
              <a:rPr b="1" lang="en-US" sz="900" u="sng">
                <a:solidFill>
                  <a:schemeClr val="dk1"/>
                </a:solidFill>
                <a:latin typeface="Calibri"/>
                <a:ea typeface="Calibri"/>
                <a:cs typeface="Calibri"/>
                <a:sym typeface="Calibri"/>
                <a:hlinkClick r:id="rId31">
                  <a:extLst>
                    <a:ext uri="{A12FA001-AC4F-418D-AE19-62706E023703}">
                      <ahyp:hlinkClr val="tx"/>
                    </a:ext>
                  </a:extLst>
                </a:hlinkClick>
              </a:rPr>
              <a:t>i</a:t>
            </a:r>
            <a:r>
              <a:rPr b="1" i="0" lang="en-US" sz="900" u="sng" cap="none" strike="noStrike">
                <a:solidFill>
                  <a:schemeClr val="dk1"/>
                </a:solidFill>
                <a:latin typeface="Calibri"/>
                <a:ea typeface="Calibri"/>
                <a:cs typeface="Calibri"/>
                <a:sym typeface="Calibri"/>
                <a:hlinkClick r:id="rId32">
                  <a:extLst>
                    <a:ext uri="{A12FA001-AC4F-418D-AE19-62706E023703}">
                      <ahyp:hlinkClr val="tx"/>
                    </a:ext>
                  </a:extLst>
                </a:hlinkClick>
              </a:rPr>
              <a:t>s)</a:t>
            </a:r>
            <a:endParaRPr b="0" i="0" sz="1800" u="none" cap="none" strike="noStrike">
              <a:solidFill>
                <a:schemeClr val="dk1"/>
              </a:solidFill>
              <a:latin typeface="Arial"/>
              <a:ea typeface="Arial"/>
              <a:cs typeface="Arial"/>
              <a:sym typeface="Arial"/>
            </a:endParaRPr>
          </a:p>
        </p:txBody>
      </p:sp>
      <p:pic>
        <p:nvPicPr>
          <p:cNvPr descr="Carex muskingumensis Transparent" id="1164" name="Google Shape;1164;g1d8534cb461_3_501"/>
          <p:cNvPicPr preferRelativeResize="0"/>
          <p:nvPr/>
        </p:nvPicPr>
        <p:blipFill rotWithShape="1">
          <a:blip r:embed="rId33">
            <a:alphaModFix/>
          </a:blip>
          <a:srcRect b="0" l="0" r="0" t="0"/>
          <a:stretch/>
        </p:blipFill>
        <p:spPr>
          <a:xfrm>
            <a:off x="5136179" y="5186904"/>
            <a:ext cx="632184" cy="447910"/>
          </a:xfrm>
          <a:prstGeom prst="rect">
            <a:avLst/>
          </a:prstGeom>
          <a:noFill/>
          <a:ln>
            <a:noFill/>
          </a:ln>
        </p:spPr>
      </p:pic>
      <p:sp>
        <p:nvSpPr>
          <p:cNvPr id="1165" name="Google Shape;1165;g1d8534cb461_3_501"/>
          <p:cNvSpPr txBox="1"/>
          <p:nvPr/>
        </p:nvSpPr>
        <p:spPr>
          <a:xfrm>
            <a:off x="4941200" y="5618875"/>
            <a:ext cx="9651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4">
                  <a:extLst>
                    <a:ext uri="{A12FA001-AC4F-418D-AE19-62706E023703}">
                      <ahyp:hlinkClr val="tx"/>
                    </a:ext>
                  </a:extLst>
                </a:hlinkClick>
              </a:rPr>
              <a:t>Palm Sedge (Carex muskingumensis)</a:t>
            </a:r>
            <a:endParaRPr>
              <a:solidFill>
                <a:schemeClr val="dk1"/>
              </a:solidFill>
            </a:endParaRPr>
          </a:p>
        </p:txBody>
      </p:sp>
      <p:sp>
        <p:nvSpPr>
          <p:cNvPr id="1166" name="Google Shape;1166;g1d8534cb461_3_501"/>
          <p:cNvSpPr txBox="1"/>
          <p:nvPr/>
        </p:nvSpPr>
        <p:spPr>
          <a:xfrm>
            <a:off x="6022876" y="5607227"/>
            <a:ext cx="771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5">
                  <a:extLst>
                    <a:ext uri="{A12FA001-AC4F-418D-AE19-62706E023703}">
                      <ahyp:hlinkClr val="tx"/>
                    </a:ext>
                  </a:extLst>
                </a:hlinkClick>
              </a:rPr>
              <a:t>Pennsylvania Sedge (Carex pensylvanica)</a:t>
            </a:r>
            <a:endParaRPr b="0" i="0" sz="1800" u="none" cap="none" strike="noStrike">
              <a:solidFill>
                <a:schemeClr val="dk1"/>
              </a:solidFill>
              <a:latin typeface="Arial"/>
              <a:ea typeface="Arial"/>
              <a:cs typeface="Arial"/>
              <a:sym typeface="Arial"/>
            </a:endParaRPr>
          </a:p>
        </p:txBody>
      </p:sp>
      <p:pic>
        <p:nvPicPr>
          <p:cNvPr descr="Carex radiata 2 Transparent" id="1167" name="Google Shape;1167;g1d8534cb461_3_501"/>
          <p:cNvPicPr preferRelativeResize="0"/>
          <p:nvPr/>
        </p:nvPicPr>
        <p:blipFill rotWithShape="1">
          <a:blip r:embed="rId36">
            <a:alphaModFix/>
          </a:blip>
          <a:srcRect b="0" l="0" r="0" t="0"/>
          <a:stretch/>
        </p:blipFill>
        <p:spPr>
          <a:xfrm>
            <a:off x="7659161" y="5294086"/>
            <a:ext cx="373013" cy="328202"/>
          </a:xfrm>
          <a:prstGeom prst="rect">
            <a:avLst/>
          </a:prstGeom>
          <a:noFill/>
          <a:ln>
            <a:noFill/>
          </a:ln>
        </p:spPr>
      </p:pic>
      <p:sp>
        <p:nvSpPr>
          <p:cNvPr id="1168" name="Google Shape;1168;g1d8534cb461_3_501"/>
          <p:cNvSpPr txBox="1"/>
          <p:nvPr/>
        </p:nvSpPr>
        <p:spPr>
          <a:xfrm>
            <a:off x="7584900" y="5603625"/>
            <a:ext cx="4773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7">
                  <a:extLst>
                    <a:ext uri="{A12FA001-AC4F-418D-AE19-62706E023703}">
                      <ahyp:hlinkClr val="tx"/>
                    </a:ext>
                  </a:extLst>
                </a:hlinkClick>
              </a:rPr>
              <a:t>Star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8">
                  <a:extLst>
                    <a:ext uri="{A12FA001-AC4F-418D-AE19-62706E023703}">
                      <ahyp:hlinkClr val="tx"/>
                    </a:ext>
                  </a:extLst>
                </a:hlinkClick>
              </a:rPr>
              <a:t>Sedge (Carex radiata</a:t>
            </a:r>
            <a:r>
              <a:rPr b="1" lang="en-US" sz="900" u="sng">
                <a:solidFill>
                  <a:schemeClr val="dk1"/>
                </a:solidFill>
                <a:latin typeface="Calibri"/>
                <a:ea typeface="Calibri"/>
                <a:cs typeface="Calibri"/>
                <a:sym typeface="Calibri"/>
                <a:hlinkClick r:id="rId39">
                  <a:extLst>
                    <a:ext uri="{A12FA001-AC4F-418D-AE19-62706E023703}">
                      <ahyp:hlinkClr val="tx"/>
                    </a:ext>
                  </a:extLst>
                </a:hlinkClick>
              </a:rPr>
              <a:t>)</a:t>
            </a:r>
            <a:endParaRPr>
              <a:solidFill>
                <a:schemeClr val="dk1"/>
              </a:solidFill>
            </a:endParaRPr>
          </a:p>
        </p:txBody>
      </p:sp>
      <p:pic>
        <p:nvPicPr>
          <p:cNvPr descr="Lilium michiganense Transparent" id="1169" name="Google Shape;1169;g1d8534cb461_3_501"/>
          <p:cNvPicPr preferRelativeResize="0"/>
          <p:nvPr/>
        </p:nvPicPr>
        <p:blipFill rotWithShape="1">
          <a:blip r:embed="rId40">
            <a:alphaModFix/>
          </a:blip>
          <a:srcRect b="0" l="0" r="0" t="0"/>
          <a:stretch/>
        </p:blipFill>
        <p:spPr>
          <a:xfrm>
            <a:off x="7049906" y="3844064"/>
            <a:ext cx="392390" cy="674573"/>
          </a:xfrm>
          <a:prstGeom prst="rect">
            <a:avLst/>
          </a:prstGeom>
          <a:noFill/>
          <a:ln>
            <a:noFill/>
          </a:ln>
        </p:spPr>
      </p:pic>
      <p:sp>
        <p:nvSpPr>
          <p:cNvPr id="1170" name="Google Shape;1170;g1d8534cb461_3_501"/>
          <p:cNvSpPr txBox="1"/>
          <p:nvPr/>
        </p:nvSpPr>
        <p:spPr>
          <a:xfrm>
            <a:off x="6822813" y="4523400"/>
            <a:ext cx="7938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Michigan Lily (Lilium michiganense)</a:t>
            </a:r>
            <a:endParaRPr b="0" i="0" sz="1800" u="none" cap="none" strike="noStrike">
              <a:solidFill>
                <a:schemeClr val="dk1"/>
              </a:solidFill>
              <a:latin typeface="Arial"/>
              <a:ea typeface="Arial"/>
              <a:cs typeface="Arial"/>
              <a:sym typeface="Arial"/>
            </a:endParaRPr>
          </a:p>
        </p:txBody>
      </p:sp>
      <p:sp>
        <p:nvSpPr>
          <p:cNvPr id="1171" name="Google Shape;1171;g1d8534cb461_3_501"/>
          <p:cNvSpPr txBox="1"/>
          <p:nvPr/>
        </p:nvSpPr>
        <p:spPr>
          <a:xfrm>
            <a:off x="8347105" y="4521834"/>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2">
                  <a:extLst>
                    <a:ext uri="{A12FA001-AC4F-418D-AE19-62706E023703}">
                      <ahyp:hlinkClr val="tx"/>
                    </a:ext>
                  </a:extLst>
                </a:hlinkClick>
              </a:rPr>
              <a:t>Bradbury’s Monarda (Mon</a:t>
            </a:r>
            <a:r>
              <a:rPr b="1" lang="en-US" sz="900" u="sng">
                <a:solidFill>
                  <a:schemeClr val="dk1"/>
                </a:solidFill>
                <a:latin typeface="Calibri"/>
                <a:ea typeface="Calibri"/>
                <a:cs typeface="Calibri"/>
                <a:sym typeface="Calibri"/>
                <a:hlinkClick r:id="rId43">
                  <a:extLst>
                    <a:ext uri="{A12FA001-AC4F-418D-AE19-62706E023703}">
                      <ahyp:hlinkClr val="tx"/>
                    </a:ext>
                  </a:extLst>
                </a:hlinkClick>
              </a:rPr>
              <a:t>arda bradburiana)</a:t>
            </a:r>
            <a:endParaRPr b="0" i="0" sz="1800" u="none" cap="none" strike="noStrike">
              <a:solidFill>
                <a:schemeClr val="dk1"/>
              </a:solidFill>
              <a:latin typeface="Arial"/>
              <a:ea typeface="Arial"/>
              <a:cs typeface="Arial"/>
              <a:sym typeface="Arial"/>
            </a:endParaRPr>
          </a:p>
        </p:txBody>
      </p:sp>
      <p:pic>
        <p:nvPicPr>
          <p:cNvPr descr="Monarda bradburiana Transparent" id="1172" name="Google Shape;1172;g1d8534cb461_3_501"/>
          <p:cNvPicPr preferRelativeResize="0"/>
          <p:nvPr/>
        </p:nvPicPr>
        <p:blipFill rotWithShape="1">
          <a:blip r:embed="rId44">
            <a:alphaModFix/>
          </a:blip>
          <a:srcRect b="0" l="0" r="0" t="0"/>
          <a:stretch/>
        </p:blipFill>
        <p:spPr>
          <a:xfrm>
            <a:off x="8415263" y="4119077"/>
            <a:ext cx="541354" cy="420246"/>
          </a:xfrm>
          <a:prstGeom prst="rect">
            <a:avLst/>
          </a:prstGeom>
          <a:noFill/>
          <a:ln>
            <a:noFill/>
          </a:ln>
        </p:spPr>
      </p:pic>
      <p:pic>
        <p:nvPicPr>
          <p:cNvPr descr="Campanula rotundifolia Transparent" id="1173" name="Google Shape;1173;g1d8534cb461_3_501"/>
          <p:cNvPicPr preferRelativeResize="0"/>
          <p:nvPr/>
        </p:nvPicPr>
        <p:blipFill rotWithShape="1">
          <a:blip r:embed="rId45">
            <a:alphaModFix/>
          </a:blip>
          <a:srcRect b="0" l="0" r="0" t="0"/>
          <a:stretch/>
        </p:blipFill>
        <p:spPr>
          <a:xfrm>
            <a:off x="4767472" y="4211600"/>
            <a:ext cx="244639" cy="317603"/>
          </a:xfrm>
          <a:prstGeom prst="rect">
            <a:avLst/>
          </a:prstGeom>
          <a:noFill/>
          <a:ln>
            <a:noFill/>
          </a:ln>
        </p:spPr>
      </p:pic>
      <p:sp>
        <p:nvSpPr>
          <p:cNvPr id="1174" name="Google Shape;1174;g1d8534cb461_3_501"/>
          <p:cNvSpPr txBox="1"/>
          <p:nvPr/>
        </p:nvSpPr>
        <p:spPr>
          <a:xfrm>
            <a:off x="4543750" y="4518863"/>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6">
                  <a:extLst>
                    <a:ext uri="{A12FA001-AC4F-418D-AE19-62706E023703}">
                      <ahyp:hlinkClr val="tx"/>
                    </a:ext>
                  </a:extLst>
                </a:hlinkClick>
              </a:rPr>
              <a:t>Harebell (</a:t>
            </a:r>
            <a:r>
              <a:rPr b="1" lang="en-US" sz="900" u="sng">
                <a:solidFill>
                  <a:schemeClr val="dk1"/>
                </a:solidFill>
                <a:latin typeface="Calibri"/>
                <a:ea typeface="Calibri"/>
                <a:cs typeface="Calibri"/>
                <a:sym typeface="Calibri"/>
                <a:hlinkClick r:id="rId47">
                  <a:extLst>
                    <a:ext uri="{A12FA001-AC4F-418D-AE19-62706E023703}">
                      <ahyp:hlinkClr val="tx"/>
                    </a:ext>
                  </a:extLst>
                </a:hlinkClick>
              </a:rPr>
              <a:t>Campanula rotundifolia)</a:t>
            </a:r>
            <a:endParaRPr>
              <a:solidFill>
                <a:schemeClr val="dk1"/>
              </a:solidFill>
            </a:endParaRPr>
          </a:p>
        </p:txBody>
      </p:sp>
      <p:pic>
        <p:nvPicPr>
          <p:cNvPr descr="Pedicularis canadensis Transparent" id="1175" name="Google Shape;1175;g1d8534cb461_3_501"/>
          <p:cNvPicPr preferRelativeResize="0"/>
          <p:nvPr/>
        </p:nvPicPr>
        <p:blipFill rotWithShape="1">
          <a:blip r:embed="rId48">
            <a:alphaModFix/>
          </a:blip>
          <a:srcRect b="0" l="0" r="0" t="0"/>
          <a:stretch/>
        </p:blipFill>
        <p:spPr>
          <a:xfrm>
            <a:off x="447941" y="5316999"/>
            <a:ext cx="270073" cy="305286"/>
          </a:xfrm>
          <a:prstGeom prst="rect">
            <a:avLst/>
          </a:prstGeom>
          <a:noFill/>
          <a:ln>
            <a:noFill/>
          </a:ln>
        </p:spPr>
      </p:pic>
      <p:sp>
        <p:nvSpPr>
          <p:cNvPr id="1176" name="Google Shape;1176;g1d8534cb461_3_501"/>
          <p:cNvSpPr txBox="1"/>
          <p:nvPr/>
        </p:nvSpPr>
        <p:spPr>
          <a:xfrm>
            <a:off x="255975" y="5609429"/>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9">
                  <a:extLst>
                    <a:ext uri="{A12FA001-AC4F-418D-AE19-62706E023703}">
                      <ahyp:hlinkClr val="tx"/>
                    </a:ext>
                  </a:extLst>
                </a:hlinkClick>
              </a:rPr>
              <a:t>Wood Betony (Pedicularis canadensis)</a:t>
            </a:r>
            <a:endParaRPr>
              <a:solidFill>
                <a:schemeClr val="dk1"/>
              </a:solidFill>
            </a:endParaRPr>
          </a:p>
        </p:txBody>
      </p:sp>
      <p:pic>
        <p:nvPicPr>
          <p:cNvPr id="1177" name="Google Shape;1177;g1d8534cb461_3_501"/>
          <p:cNvPicPr preferRelativeResize="0"/>
          <p:nvPr/>
        </p:nvPicPr>
        <p:blipFill>
          <a:blip r:embed="rId50">
            <a:alphaModFix/>
          </a:blip>
          <a:stretch>
            <a:fillRect/>
          </a:stretch>
        </p:blipFill>
        <p:spPr>
          <a:xfrm>
            <a:off x="4019447" y="4119071"/>
            <a:ext cx="369400" cy="527740"/>
          </a:xfrm>
          <a:prstGeom prst="rect">
            <a:avLst/>
          </a:prstGeom>
          <a:noFill/>
          <a:ln>
            <a:noFill/>
          </a:ln>
        </p:spPr>
      </p:pic>
      <p:pic>
        <p:nvPicPr>
          <p:cNvPr id="1178" name="Google Shape;1178;g1d8534cb461_3_501"/>
          <p:cNvPicPr preferRelativeResize="0"/>
          <p:nvPr/>
        </p:nvPicPr>
        <p:blipFill>
          <a:blip r:embed="rId51">
            <a:alphaModFix/>
          </a:blip>
          <a:stretch>
            <a:fillRect/>
          </a:stretch>
        </p:blipFill>
        <p:spPr>
          <a:xfrm>
            <a:off x="4281488" y="5156866"/>
            <a:ext cx="477325" cy="478909"/>
          </a:xfrm>
          <a:prstGeom prst="rect">
            <a:avLst/>
          </a:prstGeom>
          <a:noFill/>
          <a:ln>
            <a:noFill/>
          </a:ln>
        </p:spPr>
      </p:pic>
      <p:pic>
        <p:nvPicPr>
          <p:cNvPr id="1179" name="Google Shape;1179;g1d8534cb461_3_501"/>
          <p:cNvPicPr preferRelativeResize="0"/>
          <p:nvPr/>
        </p:nvPicPr>
        <p:blipFill>
          <a:blip r:embed="rId52">
            <a:alphaModFix/>
          </a:blip>
          <a:stretch>
            <a:fillRect/>
          </a:stretch>
        </p:blipFill>
        <p:spPr>
          <a:xfrm>
            <a:off x="8457350" y="5092217"/>
            <a:ext cx="351800" cy="544033"/>
          </a:xfrm>
          <a:prstGeom prst="rect">
            <a:avLst/>
          </a:prstGeom>
          <a:noFill/>
          <a:ln>
            <a:noFill/>
          </a:ln>
        </p:spPr>
      </p:pic>
      <p:pic>
        <p:nvPicPr>
          <p:cNvPr id="1180" name="Google Shape;1180;g1d8534cb461_3_501"/>
          <p:cNvPicPr preferRelativeResize="0"/>
          <p:nvPr/>
        </p:nvPicPr>
        <p:blipFill>
          <a:blip r:embed="rId53">
            <a:alphaModFix/>
          </a:blip>
          <a:stretch>
            <a:fillRect/>
          </a:stretch>
        </p:blipFill>
        <p:spPr>
          <a:xfrm>
            <a:off x="5194422" y="3160620"/>
            <a:ext cx="893425" cy="1441050"/>
          </a:xfrm>
          <a:prstGeom prst="rect">
            <a:avLst/>
          </a:prstGeom>
          <a:noFill/>
          <a:ln>
            <a:noFill/>
          </a:ln>
        </p:spPr>
      </p:pic>
      <p:sp>
        <p:nvSpPr>
          <p:cNvPr id="1181" name="Google Shape;1181;g1d8534cb461_3_501"/>
          <p:cNvSpPr txBox="1"/>
          <p:nvPr/>
        </p:nvSpPr>
        <p:spPr>
          <a:xfrm>
            <a:off x="4231389" y="5603500"/>
            <a:ext cx="595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4">
                  <a:extLst>
                    <a:ext uri="{A12FA001-AC4F-418D-AE19-62706E023703}">
                      <ahyp:hlinkClr val="tx"/>
                    </a:ext>
                  </a:extLst>
                </a:hlinkClick>
              </a:rPr>
              <a:t>Bur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5">
                  <a:extLst>
                    <a:ext uri="{A12FA001-AC4F-418D-AE19-62706E023703}">
                      <ahyp:hlinkClr val="tx"/>
                    </a:ext>
                  </a:extLst>
                </a:hlinkClick>
              </a:rPr>
              <a:t>Sedge (Care</a:t>
            </a:r>
            <a:r>
              <a:rPr b="1" lang="en-US" sz="900" u="sng">
                <a:solidFill>
                  <a:schemeClr val="dk1"/>
                </a:solidFill>
                <a:latin typeface="Calibri"/>
                <a:ea typeface="Calibri"/>
                <a:cs typeface="Calibri"/>
                <a:sym typeface="Calibri"/>
                <a:hlinkClick r:id="rId56">
                  <a:extLst>
                    <a:ext uri="{A12FA001-AC4F-418D-AE19-62706E023703}">
                      <ahyp:hlinkClr val="tx"/>
                    </a:ext>
                  </a:extLst>
                </a:hlinkClick>
              </a:rPr>
              <a:t>x </a:t>
            </a:r>
            <a:r>
              <a:rPr b="1" i="0" lang="en-US" sz="900" u="sng" cap="none" strike="noStrike">
                <a:solidFill>
                  <a:schemeClr val="dk1"/>
                </a:solidFill>
                <a:latin typeface="Calibri"/>
                <a:ea typeface="Calibri"/>
                <a:cs typeface="Calibri"/>
                <a:sym typeface="Calibri"/>
                <a:hlinkClick r:id="rId57">
                  <a:extLst>
                    <a:ext uri="{A12FA001-AC4F-418D-AE19-62706E023703}">
                      <ahyp:hlinkClr val="tx"/>
                    </a:ext>
                  </a:extLst>
                </a:hlinkClick>
              </a:rPr>
              <a:t>grayi)</a:t>
            </a:r>
            <a:endParaRPr>
              <a:solidFill>
                <a:schemeClr val="dk1"/>
              </a:solidFill>
            </a:endParaRPr>
          </a:p>
        </p:txBody>
      </p:sp>
      <p:sp>
        <p:nvSpPr>
          <p:cNvPr id="1182" name="Google Shape;1182;g1d8534cb461_3_501"/>
          <p:cNvSpPr txBox="1"/>
          <p:nvPr/>
        </p:nvSpPr>
        <p:spPr>
          <a:xfrm>
            <a:off x="8277338" y="5609413"/>
            <a:ext cx="7023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8">
                  <a:extLst>
                    <a:ext uri="{A12FA001-AC4F-418D-AE19-62706E023703}">
                      <ahyp:hlinkClr val="tx"/>
                    </a:ext>
                  </a:extLst>
                </a:hlinkClick>
              </a:rPr>
              <a:t>Bottlebrush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9">
                  <a:extLst>
                    <a:ext uri="{A12FA001-AC4F-418D-AE19-62706E023703}">
                      <ahyp:hlinkClr val="tx"/>
                    </a:ext>
                  </a:extLst>
                </a:hlinkClick>
              </a:rPr>
              <a:t>Grass (Elymus hystrix)</a:t>
            </a:r>
            <a:endParaRPr b="1" sz="900">
              <a:solidFill>
                <a:schemeClr val="dk1"/>
              </a:solidFill>
              <a:latin typeface="Calibri"/>
              <a:ea typeface="Calibri"/>
              <a:cs typeface="Calibri"/>
              <a:sym typeface="Calibri"/>
            </a:endParaRPr>
          </a:p>
        </p:txBody>
      </p:sp>
      <p:sp>
        <p:nvSpPr>
          <p:cNvPr id="1183" name="Google Shape;1183;g1d8534cb461_3_501"/>
          <p:cNvSpPr txBox="1"/>
          <p:nvPr/>
        </p:nvSpPr>
        <p:spPr>
          <a:xfrm>
            <a:off x="3952384" y="4521850"/>
            <a:ext cx="5262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60">
                  <a:extLst>
                    <a:ext uri="{A12FA001-AC4F-418D-AE19-62706E023703}">
                      <ahyp:hlinkClr val="tx"/>
                    </a:ext>
                  </a:extLst>
                </a:hlinkClick>
              </a:rPr>
              <a:t>Marsh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61">
                  <a:extLst>
                    <a:ext uri="{A12FA001-AC4F-418D-AE19-62706E023703}">
                      <ahyp:hlinkClr val="tx"/>
                    </a:ext>
                  </a:extLst>
                </a:hlinkClick>
              </a:rPr>
              <a:t>Marigold (Caltha palustris)</a:t>
            </a:r>
            <a:endParaRPr b="1" sz="900">
              <a:solidFill>
                <a:schemeClr val="dk1"/>
              </a:solidFill>
              <a:latin typeface="Calibri"/>
              <a:ea typeface="Calibri"/>
              <a:cs typeface="Calibri"/>
              <a:sym typeface="Calibri"/>
            </a:endParaRPr>
          </a:p>
        </p:txBody>
      </p:sp>
      <p:sp>
        <p:nvSpPr>
          <p:cNvPr id="1184" name="Google Shape;1184;g1d8534cb461_3_501"/>
          <p:cNvSpPr txBox="1"/>
          <p:nvPr/>
        </p:nvSpPr>
        <p:spPr>
          <a:xfrm>
            <a:off x="5329612" y="4528963"/>
            <a:ext cx="7173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62">
                  <a:extLst>
                    <a:ext uri="{A12FA001-AC4F-418D-AE19-62706E023703}">
                      <ahyp:hlinkClr val="tx"/>
                    </a:ext>
                  </a:extLst>
                </a:hlinkClick>
              </a:rPr>
              <a:t>Sweet Joe Pye Weed (Eupatorium purpureum)</a:t>
            </a:r>
            <a:endParaRPr b="0" i="0" sz="1800" u="none" cap="none" strike="noStrike">
              <a:solidFill>
                <a:schemeClr val="dk1"/>
              </a:solidFill>
              <a:latin typeface="Arial"/>
              <a:ea typeface="Arial"/>
              <a:cs typeface="Arial"/>
              <a:sym typeface="Arial"/>
            </a:endParaRPr>
          </a:p>
        </p:txBody>
      </p:sp>
      <p:sp>
        <p:nvSpPr>
          <p:cNvPr id="1185" name="Google Shape;1185;g1d8534cb461_3_501"/>
          <p:cNvSpPr txBox="1"/>
          <p:nvPr/>
        </p:nvSpPr>
        <p:spPr>
          <a:xfrm>
            <a:off x="4228825" y="863050"/>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3">
                  <a:extLst>
                    <a:ext uri="{A12FA001-AC4F-418D-AE19-62706E023703}">
                      <ahyp:hlinkClr val="tx"/>
                    </a:ext>
                  </a:extLst>
                </a:hlinkClick>
              </a:rPr>
              <a:t>Culver’s Root Veronicastrum virginicum)</a:t>
            </a:r>
            <a:endParaRPr b="0" i="0" sz="1800" u="none" cap="none" strike="noStrike">
              <a:solidFill>
                <a:schemeClr val="dk1"/>
              </a:solidFill>
              <a:latin typeface="Arial"/>
              <a:ea typeface="Arial"/>
              <a:cs typeface="Arial"/>
              <a:sym typeface="Arial"/>
            </a:endParaRPr>
          </a:p>
        </p:txBody>
      </p:sp>
      <p:pic>
        <p:nvPicPr>
          <p:cNvPr descr="Veronicastrum virginicum Transparent" id="1186" name="Google Shape;1186;g1d8534cb461_3_501"/>
          <p:cNvPicPr preferRelativeResize="0"/>
          <p:nvPr/>
        </p:nvPicPr>
        <p:blipFill rotWithShape="1">
          <a:blip r:embed="rId64">
            <a:alphaModFix/>
          </a:blip>
          <a:srcRect b="0" l="0" r="0" t="0"/>
          <a:stretch/>
        </p:blipFill>
        <p:spPr>
          <a:xfrm>
            <a:off x="4297887" y="105344"/>
            <a:ext cx="576476" cy="783571"/>
          </a:xfrm>
          <a:prstGeom prst="rect">
            <a:avLst/>
          </a:prstGeom>
          <a:noFill/>
          <a:ln>
            <a:noFill/>
          </a:ln>
        </p:spPr>
      </p:pic>
      <p:pic>
        <p:nvPicPr>
          <p:cNvPr descr="Verbena stricta Transparent" id="1187" name="Google Shape;1187;g1d8534cb461_3_501"/>
          <p:cNvPicPr preferRelativeResize="0"/>
          <p:nvPr/>
        </p:nvPicPr>
        <p:blipFill rotWithShape="1">
          <a:blip r:embed="rId65">
            <a:alphaModFix/>
          </a:blip>
          <a:srcRect b="0" l="0" r="0" t="0"/>
          <a:stretch/>
        </p:blipFill>
        <p:spPr>
          <a:xfrm>
            <a:off x="2851094" y="342670"/>
            <a:ext cx="421457" cy="551043"/>
          </a:xfrm>
          <a:prstGeom prst="rect">
            <a:avLst/>
          </a:prstGeom>
          <a:noFill/>
          <a:ln>
            <a:noFill/>
          </a:ln>
        </p:spPr>
      </p:pic>
      <p:sp>
        <p:nvSpPr>
          <p:cNvPr id="1188" name="Google Shape;1188;g1d8534cb461_3_501"/>
          <p:cNvSpPr txBox="1"/>
          <p:nvPr/>
        </p:nvSpPr>
        <p:spPr>
          <a:xfrm>
            <a:off x="2699125" y="885775"/>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6">
                  <a:extLst>
                    <a:ext uri="{A12FA001-AC4F-418D-AE19-62706E023703}">
                      <ahyp:hlinkClr val="tx"/>
                    </a:ext>
                  </a:extLst>
                </a:hlinkClick>
              </a:rPr>
              <a:t>Hoary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7">
                  <a:extLst>
                    <a:ext uri="{A12FA001-AC4F-418D-AE19-62706E023703}">
                      <ahyp:hlinkClr val="tx"/>
                    </a:ext>
                  </a:extLst>
                </a:hlinkClick>
              </a:rPr>
              <a:t>Vervain (Verbena stricta)</a:t>
            </a:r>
            <a:endParaRPr b="0" i="0" sz="1800" u="none" cap="none" strike="noStrike">
              <a:solidFill>
                <a:schemeClr val="dk1"/>
              </a:solidFill>
              <a:latin typeface="Arial"/>
              <a:ea typeface="Arial"/>
              <a:cs typeface="Arial"/>
              <a:sym typeface="Arial"/>
            </a:endParaRPr>
          </a:p>
        </p:txBody>
      </p:sp>
      <p:pic>
        <p:nvPicPr>
          <p:cNvPr id="1189" name="Google Shape;1189;g1d8534cb461_3_501"/>
          <p:cNvPicPr preferRelativeResize="0"/>
          <p:nvPr/>
        </p:nvPicPr>
        <p:blipFill>
          <a:blip r:embed="rId68">
            <a:alphaModFix/>
          </a:blip>
          <a:stretch>
            <a:fillRect/>
          </a:stretch>
        </p:blipFill>
        <p:spPr>
          <a:xfrm>
            <a:off x="2184525" y="262357"/>
            <a:ext cx="351800" cy="635793"/>
          </a:xfrm>
          <a:prstGeom prst="rect">
            <a:avLst/>
          </a:prstGeom>
          <a:noFill/>
          <a:ln>
            <a:noFill/>
          </a:ln>
        </p:spPr>
      </p:pic>
      <p:pic>
        <p:nvPicPr>
          <p:cNvPr id="1190" name="Google Shape;1190;g1d8534cb461_3_501"/>
          <p:cNvPicPr preferRelativeResize="0"/>
          <p:nvPr/>
        </p:nvPicPr>
        <p:blipFill>
          <a:blip r:embed="rId69">
            <a:alphaModFix/>
          </a:blip>
          <a:stretch>
            <a:fillRect/>
          </a:stretch>
        </p:blipFill>
        <p:spPr>
          <a:xfrm>
            <a:off x="3393775" y="-7212"/>
            <a:ext cx="787475" cy="1073825"/>
          </a:xfrm>
          <a:prstGeom prst="rect">
            <a:avLst/>
          </a:prstGeom>
          <a:noFill/>
          <a:ln>
            <a:noFill/>
          </a:ln>
        </p:spPr>
      </p:pic>
      <p:pic>
        <p:nvPicPr>
          <p:cNvPr id="1191" name="Google Shape;1191;g1d8534cb461_3_501"/>
          <p:cNvPicPr preferRelativeResize="0"/>
          <p:nvPr/>
        </p:nvPicPr>
        <p:blipFill>
          <a:blip r:embed="rId70">
            <a:alphaModFix/>
          </a:blip>
          <a:stretch>
            <a:fillRect/>
          </a:stretch>
        </p:blipFill>
        <p:spPr>
          <a:xfrm>
            <a:off x="5245213" y="292823"/>
            <a:ext cx="427350" cy="569776"/>
          </a:xfrm>
          <a:prstGeom prst="rect">
            <a:avLst/>
          </a:prstGeom>
          <a:noFill/>
          <a:ln>
            <a:noFill/>
          </a:ln>
        </p:spPr>
      </p:pic>
      <p:sp>
        <p:nvSpPr>
          <p:cNvPr id="1192" name="Google Shape;1192;g1d8534cb461_3_501"/>
          <p:cNvSpPr txBox="1"/>
          <p:nvPr/>
        </p:nvSpPr>
        <p:spPr>
          <a:xfrm>
            <a:off x="2104063" y="884775"/>
            <a:ext cx="595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1">
                  <a:extLst>
                    <a:ext uri="{A12FA001-AC4F-418D-AE19-62706E023703}">
                      <ahyp:hlinkClr val="tx"/>
                    </a:ext>
                  </a:extLst>
                </a:hlinkClick>
              </a:rPr>
              <a:t>Blue </a:t>
            </a:r>
            <a:r>
              <a:rPr b="1" lang="en-US" sz="900" u="sng">
                <a:solidFill>
                  <a:schemeClr val="dk1"/>
                </a:solidFill>
                <a:latin typeface="Calibri"/>
                <a:ea typeface="Calibri"/>
                <a:cs typeface="Calibri"/>
                <a:sym typeface="Calibri"/>
                <a:hlinkClick r:id="rId72">
                  <a:extLst>
                    <a:ext uri="{A12FA001-AC4F-418D-AE19-62706E023703}">
                      <ahyp:hlinkClr val="tx"/>
                    </a:ext>
                  </a:extLst>
                </a:hlinkClick>
              </a:rPr>
              <a:t>Vervain (Verbena hastata)</a:t>
            </a:r>
            <a:endParaRPr b="0" i="0" sz="1800" u="none" cap="none" strike="noStrike">
              <a:solidFill>
                <a:schemeClr val="dk1"/>
              </a:solidFill>
              <a:latin typeface="Arial"/>
              <a:ea typeface="Arial"/>
              <a:cs typeface="Arial"/>
              <a:sym typeface="Arial"/>
            </a:endParaRPr>
          </a:p>
        </p:txBody>
      </p:sp>
      <p:sp>
        <p:nvSpPr>
          <p:cNvPr id="1193" name="Google Shape;1193;g1d8534cb461_3_501"/>
          <p:cNvSpPr txBox="1"/>
          <p:nvPr/>
        </p:nvSpPr>
        <p:spPr>
          <a:xfrm>
            <a:off x="3441202" y="1094739"/>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3">
                  <a:extLst>
                    <a:ext uri="{A12FA001-AC4F-418D-AE19-62706E023703}">
                      <ahyp:hlinkClr val="tx"/>
                    </a:ext>
                  </a:extLst>
                </a:hlinkClick>
              </a:rPr>
              <a:t>Ironweed (Vernonia fasciculata)</a:t>
            </a:r>
            <a:endParaRPr b="0" i="0" sz="1800" u="none" cap="none" strike="noStrike">
              <a:solidFill>
                <a:schemeClr val="dk1"/>
              </a:solidFill>
              <a:latin typeface="Arial"/>
              <a:ea typeface="Arial"/>
              <a:cs typeface="Arial"/>
              <a:sym typeface="Arial"/>
            </a:endParaRPr>
          </a:p>
        </p:txBody>
      </p:sp>
      <p:sp>
        <p:nvSpPr>
          <p:cNvPr id="1194" name="Google Shape;1194;g1d8534cb461_3_501"/>
          <p:cNvSpPr txBox="1"/>
          <p:nvPr/>
        </p:nvSpPr>
        <p:spPr>
          <a:xfrm>
            <a:off x="5095289" y="884775"/>
            <a:ext cx="7272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4">
                  <a:extLst>
                    <a:ext uri="{A12FA001-AC4F-418D-AE19-62706E023703}">
                      <ahyp:hlinkClr val="tx"/>
                    </a:ext>
                  </a:extLst>
                </a:hlinkClick>
              </a:rPr>
              <a:t>Heart Leaved Golden Alexanders (Zizia aptera)</a:t>
            </a:r>
            <a:endParaRPr b="0" i="0" sz="1800" u="none" cap="none" strike="noStrike">
              <a:solidFill>
                <a:schemeClr val="dk1"/>
              </a:solidFill>
              <a:latin typeface="Arial"/>
              <a:ea typeface="Arial"/>
              <a:cs typeface="Arial"/>
              <a:sym typeface="Arial"/>
            </a:endParaRPr>
          </a:p>
        </p:txBody>
      </p:sp>
      <p:pic>
        <p:nvPicPr>
          <p:cNvPr descr="Sporobolus heterolepis Transparent" id="1195" name="Google Shape;1195;g1d8534cb461_3_501"/>
          <p:cNvPicPr preferRelativeResize="0"/>
          <p:nvPr/>
        </p:nvPicPr>
        <p:blipFill rotWithShape="1">
          <a:blip r:embed="rId75">
            <a:alphaModFix/>
          </a:blip>
          <a:srcRect b="0" l="0" r="0" t="0"/>
          <a:stretch/>
        </p:blipFill>
        <p:spPr>
          <a:xfrm>
            <a:off x="8077324" y="1707155"/>
            <a:ext cx="641400" cy="560895"/>
          </a:xfrm>
          <a:prstGeom prst="rect">
            <a:avLst/>
          </a:prstGeom>
          <a:noFill/>
          <a:ln>
            <a:noFill/>
          </a:ln>
        </p:spPr>
      </p:pic>
      <p:sp>
        <p:nvSpPr>
          <p:cNvPr id="1196" name="Google Shape;1196;g1d8534cb461_3_501"/>
          <p:cNvSpPr txBox="1"/>
          <p:nvPr/>
        </p:nvSpPr>
        <p:spPr>
          <a:xfrm>
            <a:off x="7975325" y="2227400"/>
            <a:ext cx="793800" cy="4026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6">
                  <a:extLst>
                    <a:ext uri="{A12FA001-AC4F-418D-AE19-62706E023703}">
                      <ahyp:hlinkClr val="tx"/>
                    </a:ext>
                  </a:extLst>
                </a:hlinkClick>
              </a:rPr>
              <a:t>Prairie Dropseed (Sporobolus heterolepis)</a:t>
            </a:r>
            <a:endParaRPr b="0" i="0" sz="1800" u="none" cap="none" strike="noStrike">
              <a:solidFill>
                <a:schemeClr val="dk1"/>
              </a:solidFill>
              <a:latin typeface="Arial"/>
              <a:ea typeface="Arial"/>
              <a:cs typeface="Arial"/>
              <a:sym typeface="Arial"/>
            </a:endParaRPr>
          </a:p>
        </p:txBody>
      </p:sp>
      <p:pic>
        <p:nvPicPr>
          <p:cNvPr descr="Carex vulpinoidea Transparent" id="1197" name="Google Shape;1197;g1d8534cb461_3_501"/>
          <p:cNvPicPr preferRelativeResize="0"/>
          <p:nvPr/>
        </p:nvPicPr>
        <p:blipFill rotWithShape="1">
          <a:blip r:embed="rId77">
            <a:alphaModFix/>
          </a:blip>
          <a:srcRect b="0" l="0" r="0" t="0"/>
          <a:stretch/>
        </p:blipFill>
        <p:spPr>
          <a:xfrm>
            <a:off x="4874469" y="1852211"/>
            <a:ext cx="460211" cy="386335"/>
          </a:xfrm>
          <a:prstGeom prst="rect">
            <a:avLst/>
          </a:prstGeom>
          <a:noFill/>
          <a:ln>
            <a:noFill/>
          </a:ln>
        </p:spPr>
      </p:pic>
      <p:sp>
        <p:nvSpPr>
          <p:cNvPr id="1198" name="Google Shape;1198;g1d8534cb461_3_501"/>
          <p:cNvSpPr txBox="1"/>
          <p:nvPr/>
        </p:nvSpPr>
        <p:spPr>
          <a:xfrm>
            <a:off x="4791300" y="2238548"/>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8">
                  <a:extLst>
                    <a:ext uri="{A12FA001-AC4F-418D-AE19-62706E023703}">
                      <ahyp:hlinkClr val="tx"/>
                    </a:ext>
                  </a:extLst>
                </a:hlinkClick>
              </a:rPr>
              <a:t>Fox Sedge (Carex vulpinoidea)</a:t>
            </a:r>
            <a:endParaRPr b="0" i="0" sz="1800" u="none" cap="none" strike="noStrike">
              <a:solidFill>
                <a:schemeClr val="dk1"/>
              </a:solidFill>
              <a:latin typeface="Arial"/>
              <a:ea typeface="Arial"/>
              <a:cs typeface="Arial"/>
              <a:sym typeface="Arial"/>
            </a:endParaRPr>
          </a:p>
        </p:txBody>
      </p:sp>
      <p:pic>
        <p:nvPicPr>
          <p:cNvPr descr="Carex radiata 2 Transparent" id="1199" name="Google Shape;1199;g1d8534cb461_3_501"/>
          <p:cNvPicPr preferRelativeResize="0"/>
          <p:nvPr/>
        </p:nvPicPr>
        <p:blipFill rotWithShape="1">
          <a:blip r:embed="rId36">
            <a:alphaModFix/>
          </a:blip>
          <a:srcRect b="0" l="0" r="0" t="0"/>
          <a:stretch/>
        </p:blipFill>
        <p:spPr>
          <a:xfrm>
            <a:off x="3514642" y="1910344"/>
            <a:ext cx="373013" cy="328202"/>
          </a:xfrm>
          <a:prstGeom prst="rect">
            <a:avLst/>
          </a:prstGeom>
          <a:noFill/>
          <a:ln>
            <a:noFill/>
          </a:ln>
        </p:spPr>
      </p:pic>
      <p:sp>
        <p:nvSpPr>
          <p:cNvPr id="1200" name="Google Shape;1200;g1d8534cb461_3_501"/>
          <p:cNvSpPr txBox="1"/>
          <p:nvPr/>
        </p:nvSpPr>
        <p:spPr>
          <a:xfrm>
            <a:off x="3341100" y="2238543"/>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9">
                  <a:extLst>
                    <a:ext uri="{A12FA001-AC4F-418D-AE19-62706E023703}">
                      <ahyp:hlinkClr val="tx"/>
                    </a:ext>
                  </a:extLst>
                </a:hlinkClick>
              </a:rPr>
              <a:t>Star Sedge (Carex radiata)</a:t>
            </a:r>
            <a:endParaRPr>
              <a:solidFill>
                <a:schemeClr val="dk1"/>
              </a:solidFill>
            </a:endParaRPr>
          </a:p>
        </p:txBody>
      </p:sp>
      <p:pic>
        <p:nvPicPr>
          <p:cNvPr descr="Carex umbellata Transparent" id="1201" name="Google Shape;1201;g1d8534cb461_3_501"/>
          <p:cNvPicPr preferRelativeResize="0"/>
          <p:nvPr/>
        </p:nvPicPr>
        <p:blipFill rotWithShape="1">
          <a:blip r:embed="rId80">
            <a:alphaModFix/>
          </a:blip>
          <a:srcRect b="0" l="0" r="0" t="0"/>
          <a:stretch/>
        </p:blipFill>
        <p:spPr>
          <a:xfrm>
            <a:off x="4245650" y="2003263"/>
            <a:ext cx="348793" cy="262805"/>
          </a:xfrm>
          <a:prstGeom prst="rect">
            <a:avLst/>
          </a:prstGeom>
          <a:noFill/>
          <a:ln>
            <a:noFill/>
          </a:ln>
        </p:spPr>
      </p:pic>
      <p:pic>
        <p:nvPicPr>
          <p:cNvPr descr="Schizachyrium scoparium summer Transparent" id="1202" name="Google Shape;1202;g1d8534cb461_3_501"/>
          <p:cNvPicPr preferRelativeResize="0"/>
          <p:nvPr/>
        </p:nvPicPr>
        <p:blipFill rotWithShape="1">
          <a:blip r:embed="rId81">
            <a:alphaModFix/>
          </a:blip>
          <a:srcRect b="0" l="0" r="0" t="0"/>
          <a:stretch/>
        </p:blipFill>
        <p:spPr>
          <a:xfrm>
            <a:off x="5761695" y="1833997"/>
            <a:ext cx="588586" cy="406923"/>
          </a:xfrm>
          <a:prstGeom prst="rect">
            <a:avLst/>
          </a:prstGeom>
          <a:noFill/>
          <a:ln>
            <a:noFill/>
          </a:ln>
        </p:spPr>
      </p:pic>
      <p:pic>
        <p:nvPicPr>
          <p:cNvPr descr="Schizachyrium scoparium Transparent" id="1203" name="Google Shape;1203;g1d8534cb461_3_501"/>
          <p:cNvPicPr preferRelativeResize="0"/>
          <p:nvPr/>
        </p:nvPicPr>
        <p:blipFill rotWithShape="1">
          <a:blip r:embed="rId82">
            <a:alphaModFix/>
          </a:blip>
          <a:srcRect b="0" l="0" r="0" t="0"/>
          <a:stretch/>
        </p:blipFill>
        <p:spPr>
          <a:xfrm>
            <a:off x="6545925" y="1466350"/>
            <a:ext cx="571630" cy="773881"/>
          </a:xfrm>
          <a:prstGeom prst="rect">
            <a:avLst/>
          </a:prstGeom>
          <a:noFill/>
          <a:ln>
            <a:noFill/>
          </a:ln>
        </p:spPr>
      </p:pic>
      <p:sp>
        <p:nvSpPr>
          <p:cNvPr id="1204" name="Google Shape;1204;g1d8534cb461_3_501"/>
          <p:cNvSpPr txBox="1"/>
          <p:nvPr/>
        </p:nvSpPr>
        <p:spPr>
          <a:xfrm>
            <a:off x="5610500" y="2240925"/>
            <a:ext cx="8568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3">
                  <a:extLst>
                    <a:ext uri="{A12FA001-AC4F-418D-AE19-62706E023703}">
                      <ahyp:hlinkClr val="tx"/>
                    </a:ext>
                  </a:extLst>
                </a:hlinkClick>
              </a:rPr>
              <a:t>Little Bluestem (Schizachyrium scoparius)</a:t>
            </a:r>
            <a:endParaRPr b="0" i="0" sz="1800" u="none" cap="none" strike="noStrike">
              <a:solidFill>
                <a:schemeClr val="dk1"/>
              </a:solidFill>
              <a:latin typeface="Arial"/>
              <a:ea typeface="Arial"/>
              <a:cs typeface="Arial"/>
              <a:sym typeface="Arial"/>
            </a:endParaRPr>
          </a:p>
        </p:txBody>
      </p:sp>
      <p:sp>
        <p:nvSpPr>
          <p:cNvPr id="1205" name="Google Shape;1205;g1d8534cb461_3_501"/>
          <p:cNvSpPr txBox="1"/>
          <p:nvPr/>
        </p:nvSpPr>
        <p:spPr>
          <a:xfrm>
            <a:off x="6445075" y="2234725"/>
            <a:ext cx="793800" cy="5277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4">
                  <a:extLst>
                    <a:ext uri="{A12FA001-AC4F-418D-AE19-62706E023703}">
                      <ahyp:hlinkClr val="tx"/>
                    </a:ext>
                  </a:extLst>
                </a:hlinkClick>
              </a:rPr>
              <a:t>Little Bluestem (</a:t>
            </a:r>
            <a:r>
              <a:rPr b="1" lang="en-US" sz="900" u="sng">
                <a:solidFill>
                  <a:schemeClr val="dk1"/>
                </a:solidFill>
                <a:latin typeface="Calibri"/>
                <a:ea typeface="Calibri"/>
                <a:cs typeface="Calibri"/>
                <a:sym typeface="Calibri"/>
                <a:hlinkClick r:id="rId85">
                  <a:extLst>
                    <a:ext uri="{A12FA001-AC4F-418D-AE19-62706E023703}">
                      <ahyp:hlinkClr val="tx"/>
                    </a:ext>
                  </a:extLst>
                </a:hlinkClick>
              </a:rPr>
              <a:t>Schizachyrium scoparius)</a:t>
            </a:r>
            <a:endParaRPr b="0" i="0" sz="1800" u="none" cap="none" strike="noStrike">
              <a:solidFill>
                <a:schemeClr val="dk1"/>
              </a:solidFill>
              <a:latin typeface="Arial"/>
              <a:ea typeface="Arial"/>
              <a:cs typeface="Arial"/>
              <a:sym typeface="Arial"/>
            </a:endParaRPr>
          </a:p>
        </p:txBody>
      </p:sp>
      <p:sp>
        <p:nvSpPr>
          <p:cNvPr id="1206" name="Google Shape;1206;g1d8534cb461_3_501"/>
          <p:cNvSpPr txBox="1"/>
          <p:nvPr/>
        </p:nvSpPr>
        <p:spPr>
          <a:xfrm>
            <a:off x="4095500" y="2244737"/>
            <a:ext cx="657300" cy="385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6">
                  <a:extLst>
                    <a:ext uri="{A12FA001-AC4F-418D-AE19-62706E023703}">
                      <ahyp:hlinkClr val="tx"/>
                    </a:ext>
                  </a:extLst>
                </a:hlinkClick>
              </a:rPr>
              <a:t>Parasol Sedge (Carex umbellata)</a:t>
            </a:r>
            <a:endParaRPr b="0" i="0" sz="1800" u="sng" cap="none" strike="noStrike">
              <a:solidFill>
                <a:schemeClr val="dk1"/>
              </a:solidFill>
              <a:latin typeface="Arial"/>
              <a:ea typeface="Arial"/>
              <a:cs typeface="Arial"/>
              <a:sym typeface="Arial"/>
            </a:endParaRPr>
          </a:p>
        </p:txBody>
      </p:sp>
      <p:pic>
        <p:nvPicPr>
          <p:cNvPr descr="Bouteloua curtipendula Transparent" id="1207" name="Google Shape;1207;g1d8534cb461_3_501"/>
          <p:cNvPicPr preferRelativeResize="0"/>
          <p:nvPr/>
        </p:nvPicPr>
        <p:blipFill rotWithShape="1">
          <a:blip r:embed="rId87">
            <a:alphaModFix/>
          </a:blip>
          <a:srcRect b="0" l="0" r="0" t="0"/>
          <a:stretch/>
        </p:blipFill>
        <p:spPr>
          <a:xfrm>
            <a:off x="1110266" y="1899180"/>
            <a:ext cx="414190" cy="348791"/>
          </a:xfrm>
          <a:prstGeom prst="rect">
            <a:avLst/>
          </a:prstGeom>
          <a:noFill/>
          <a:ln>
            <a:noFill/>
          </a:ln>
        </p:spPr>
      </p:pic>
      <p:sp>
        <p:nvSpPr>
          <p:cNvPr id="1208" name="Google Shape;1208;g1d8534cb461_3_501"/>
          <p:cNvSpPr txBox="1"/>
          <p:nvPr/>
        </p:nvSpPr>
        <p:spPr>
          <a:xfrm>
            <a:off x="930275" y="2247966"/>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8">
                  <a:extLst>
                    <a:ext uri="{A12FA001-AC4F-418D-AE19-62706E023703}">
                      <ahyp:hlinkClr val="tx"/>
                    </a:ext>
                  </a:extLst>
                </a:hlinkClick>
              </a:rPr>
              <a:t>Side Oats Grama (Bouteloua curtipendul</a:t>
            </a:r>
            <a:r>
              <a:rPr b="1" lang="en-US" sz="900" u="sng">
                <a:solidFill>
                  <a:schemeClr val="dk1"/>
                </a:solidFill>
                <a:latin typeface="Calibri"/>
                <a:ea typeface="Calibri"/>
                <a:cs typeface="Calibri"/>
                <a:sym typeface="Calibri"/>
                <a:hlinkClick r:id="rId89">
                  <a:extLst>
                    <a:ext uri="{A12FA001-AC4F-418D-AE19-62706E023703}">
                      <ahyp:hlinkClr val="tx"/>
                    </a:ext>
                  </a:extLst>
                </a:hlinkClick>
              </a:rPr>
              <a:t>a)</a:t>
            </a:r>
            <a:r>
              <a:rPr b="1" i="0" lang="en-US" sz="900" u="sng" cap="none" strike="noStrike">
                <a:solidFill>
                  <a:schemeClr val="dk1"/>
                </a:solidFill>
                <a:latin typeface="Calibri"/>
                <a:ea typeface="Calibri"/>
                <a:cs typeface="Calibri"/>
                <a:sym typeface="Calibri"/>
                <a:hlinkClick r:id="rId90">
                  <a:extLst>
                    <a:ext uri="{A12FA001-AC4F-418D-AE19-62706E023703}">
                      <ahyp:hlinkClr val="tx"/>
                    </a:ext>
                  </a:extLst>
                </a:hlinkClick>
              </a:rPr>
              <a:t> </a:t>
            </a:r>
            <a:endParaRPr b="0" i="0" sz="1800" u="none" cap="none" strike="noStrike">
              <a:solidFill>
                <a:schemeClr val="dk1"/>
              </a:solidFill>
              <a:latin typeface="Arial"/>
              <a:ea typeface="Arial"/>
              <a:cs typeface="Arial"/>
              <a:sym typeface="Arial"/>
            </a:endParaRPr>
          </a:p>
        </p:txBody>
      </p:sp>
      <p:pic>
        <p:nvPicPr>
          <p:cNvPr descr="Bouteloua curtipendula Transparent" id="1209" name="Google Shape;1209;g1d8534cb461_3_501"/>
          <p:cNvPicPr preferRelativeResize="0"/>
          <p:nvPr/>
        </p:nvPicPr>
        <p:blipFill rotWithShape="1">
          <a:blip r:embed="rId91">
            <a:alphaModFix/>
          </a:blip>
          <a:srcRect b="0" l="0" r="0" t="0"/>
          <a:stretch/>
        </p:blipFill>
        <p:spPr>
          <a:xfrm>
            <a:off x="1982356" y="2009534"/>
            <a:ext cx="310038" cy="260383"/>
          </a:xfrm>
          <a:prstGeom prst="rect">
            <a:avLst/>
          </a:prstGeom>
          <a:noFill/>
          <a:ln>
            <a:noFill/>
          </a:ln>
        </p:spPr>
      </p:pic>
      <p:sp>
        <p:nvSpPr>
          <p:cNvPr id="1210" name="Google Shape;1210;g1d8534cb461_3_501"/>
          <p:cNvSpPr txBox="1"/>
          <p:nvPr/>
        </p:nvSpPr>
        <p:spPr>
          <a:xfrm>
            <a:off x="1774400" y="2247690"/>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2">
                  <a:extLst>
                    <a:ext uri="{A12FA001-AC4F-418D-AE19-62706E023703}">
                      <ahyp:hlinkClr val="tx"/>
                    </a:ext>
                  </a:extLst>
                </a:hlinkClick>
              </a:rPr>
              <a:t>Blue Grama Grass (Bouteloua gracilis)</a:t>
            </a:r>
            <a:endParaRPr b="0" i="0" sz="1800" u="sng" cap="none" strike="noStrike">
              <a:solidFill>
                <a:schemeClr val="dk1"/>
              </a:solidFill>
              <a:latin typeface="Arial"/>
              <a:ea typeface="Arial"/>
              <a:cs typeface="Arial"/>
              <a:sym typeface="Arial"/>
            </a:endParaRPr>
          </a:p>
        </p:txBody>
      </p:sp>
      <p:pic>
        <p:nvPicPr>
          <p:cNvPr id="1211" name="Google Shape;1211;g1d8534cb461_3_501"/>
          <p:cNvPicPr preferRelativeResize="0"/>
          <p:nvPr/>
        </p:nvPicPr>
        <p:blipFill rotWithShape="1">
          <a:blip r:embed="rId93">
            <a:alphaModFix/>
          </a:blip>
          <a:srcRect b="9269" l="21365" r="17258" t="18429"/>
          <a:stretch/>
        </p:blipFill>
        <p:spPr>
          <a:xfrm>
            <a:off x="268275" y="1002750"/>
            <a:ext cx="717250" cy="1207050"/>
          </a:xfrm>
          <a:prstGeom prst="rect">
            <a:avLst/>
          </a:prstGeom>
          <a:noFill/>
          <a:ln>
            <a:noFill/>
          </a:ln>
        </p:spPr>
      </p:pic>
      <p:pic>
        <p:nvPicPr>
          <p:cNvPr id="1212" name="Google Shape;1212;g1d8534cb461_3_501"/>
          <p:cNvPicPr preferRelativeResize="0"/>
          <p:nvPr/>
        </p:nvPicPr>
        <p:blipFill>
          <a:blip r:embed="rId94">
            <a:alphaModFix/>
          </a:blip>
          <a:stretch>
            <a:fillRect/>
          </a:stretch>
        </p:blipFill>
        <p:spPr>
          <a:xfrm>
            <a:off x="2771976" y="1918975"/>
            <a:ext cx="534825" cy="383276"/>
          </a:xfrm>
          <a:prstGeom prst="rect">
            <a:avLst/>
          </a:prstGeom>
          <a:noFill/>
          <a:ln>
            <a:noFill/>
          </a:ln>
        </p:spPr>
      </p:pic>
      <p:pic>
        <p:nvPicPr>
          <p:cNvPr id="1213" name="Google Shape;1213;g1d8534cb461_3_501"/>
          <p:cNvPicPr preferRelativeResize="0"/>
          <p:nvPr/>
        </p:nvPicPr>
        <p:blipFill>
          <a:blip r:embed="rId95">
            <a:alphaModFix/>
          </a:blip>
          <a:stretch>
            <a:fillRect/>
          </a:stretch>
        </p:blipFill>
        <p:spPr>
          <a:xfrm>
            <a:off x="7275400" y="1169256"/>
            <a:ext cx="663400" cy="1081618"/>
          </a:xfrm>
          <a:prstGeom prst="rect">
            <a:avLst/>
          </a:prstGeom>
          <a:noFill/>
          <a:ln>
            <a:noFill/>
          </a:ln>
        </p:spPr>
      </p:pic>
      <p:sp>
        <p:nvSpPr>
          <p:cNvPr id="1214" name="Google Shape;1214;g1d8534cb461_3_501"/>
          <p:cNvSpPr txBox="1"/>
          <p:nvPr/>
        </p:nvSpPr>
        <p:spPr>
          <a:xfrm>
            <a:off x="2641813" y="2238543"/>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6">
                  <a:extLst>
                    <a:ext uri="{A12FA001-AC4F-418D-AE19-62706E023703}">
                      <ahyp:hlinkClr val="tx"/>
                    </a:ext>
                  </a:extLst>
                </a:hlinkClick>
              </a:rPr>
              <a:t>Mead’s </a:t>
            </a:r>
            <a:r>
              <a:rPr b="1" i="0" lang="en-US" sz="900" u="sng" cap="none" strike="noStrike">
                <a:solidFill>
                  <a:schemeClr val="dk1"/>
                </a:solidFill>
                <a:latin typeface="Calibri"/>
                <a:ea typeface="Calibri"/>
                <a:cs typeface="Calibri"/>
                <a:sym typeface="Calibri"/>
                <a:hlinkClick r:id="rId97">
                  <a:extLst>
                    <a:ext uri="{A12FA001-AC4F-418D-AE19-62706E023703}">
                      <ahyp:hlinkClr val="tx"/>
                    </a:ext>
                  </a:extLst>
                </a:hlinkClick>
              </a:rPr>
              <a:t>Sedge (Carex meadii)</a:t>
            </a:r>
            <a:endParaRPr>
              <a:solidFill>
                <a:schemeClr val="dk1"/>
              </a:solidFill>
            </a:endParaRPr>
          </a:p>
        </p:txBody>
      </p:sp>
      <p:sp>
        <p:nvSpPr>
          <p:cNvPr id="1215" name="Google Shape;1215;g1d8534cb461_3_501"/>
          <p:cNvSpPr txBox="1"/>
          <p:nvPr/>
        </p:nvSpPr>
        <p:spPr>
          <a:xfrm>
            <a:off x="222727" y="2237977"/>
            <a:ext cx="7461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8">
                  <a:extLst>
                    <a:ext uri="{A12FA001-AC4F-418D-AE19-62706E023703}">
                      <ahyp:hlinkClr val="tx"/>
                    </a:ext>
                  </a:extLst>
                </a:hlinkClick>
              </a:rPr>
              <a:t>Big Bluestem (Andropogon gerardii)</a:t>
            </a:r>
            <a:endParaRPr b="0" i="0" sz="1800" u="none" cap="none" strike="noStrike">
              <a:solidFill>
                <a:schemeClr val="dk1"/>
              </a:solidFill>
              <a:latin typeface="Arial"/>
              <a:ea typeface="Arial"/>
              <a:cs typeface="Arial"/>
              <a:sym typeface="Arial"/>
            </a:endParaRPr>
          </a:p>
        </p:txBody>
      </p:sp>
      <p:sp>
        <p:nvSpPr>
          <p:cNvPr id="1216" name="Google Shape;1216;g1d8534cb461_3_501"/>
          <p:cNvSpPr txBox="1"/>
          <p:nvPr/>
        </p:nvSpPr>
        <p:spPr>
          <a:xfrm>
            <a:off x="7243975" y="2237963"/>
            <a:ext cx="771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9">
                  <a:extLst>
                    <a:ext uri="{A12FA001-AC4F-418D-AE19-62706E023703}">
                      <ahyp:hlinkClr val="tx"/>
                    </a:ext>
                  </a:extLst>
                </a:hlinkClick>
              </a:rPr>
              <a:t>Indian Grass (Sorghastrum nutans)</a:t>
            </a:r>
            <a:endParaRPr b="0" i="0" sz="1800" u="none" cap="none" strike="noStrike">
              <a:solidFill>
                <a:schemeClr val="dk1"/>
              </a:solidFill>
              <a:latin typeface="Arial"/>
              <a:ea typeface="Arial"/>
              <a:cs typeface="Arial"/>
              <a:sym typeface="Arial"/>
            </a:endParaRPr>
          </a:p>
        </p:txBody>
      </p:sp>
      <p:sp>
        <p:nvSpPr>
          <p:cNvPr id="1217" name="Google Shape;1217;g1d8534cb461_3_501"/>
          <p:cNvSpPr txBox="1"/>
          <p:nvPr/>
        </p:nvSpPr>
        <p:spPr>
          <a:xfrm>
            <a:off x="4200" y="134700"/>
            <a:ext cx="2325600" cy="9198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i="0" lang="en-US" sz="3120" u="none" cap="none" strike="noStrike">
                <a:solidFill>
                  <a:schemeClr val="dk1"/>
                </a:solidFill>
                <a:latin typeface="Calibri"/>
                <a:ea typeface="Calibri"/>
                <a:cs typeface="Calibri"/>
                <a:sym typeface="Calibri"/>
              </a:rPr>
              <a:t>Sun </a:t>
            </a:r>
            <a:r>
              <a:rPr b="1" lang="en-US" sz="3120">
                <a:solidFill>
                  <a:schemeClr val="dk1"/>
                </a:solidFill>
                <a:latin typeface="Calibri"/>
                <a:ea typeface="Calibri"/>
                <a:cs typeface="Calibri"/>
                <a:sym typeface="Calibri"/>
              </a:rPr>
              <a:t>P</a:t>
            </a:r>
            <a:r>
              <a:rPr b="1" i="0" lang="en-US" sz="3120" u="none" cap="none" strike="noStrike">
                <a:solidFill>
                  <a:schemeClr val="dk1"/>
                </a:solidFill>
                <a:latin typeface="Calibri"/>
                <a:ea typeface="Calibri"/>
                <a:cs typeface="Calibri"/>
                <a:sym typeface="Calibri"/>
              </a:rPr>
              <a:t>lants continued:</a:t>
            </a:r>
            <a:br>
              <a:rPr b="1" i="0" lang="en-US" sz="3120" u="none" cap="none" strike="noStrike">
                <a:solidFill>
                  <a:schemeClr val="dk1"/>
                </a:solidFill>
                <a:latin typeface="Calibri"/>
                <a:ea typeface="Calibri"/>
                <a:cs typeface="Calibri"/>
                <a:sym typeface="Calibri"/>
              </a:rPr>
            </a:br>
            <a:r>
              <a:rPr b="1" lang="en-US" sz="1243">
                <a:solidFill>
                  <a:schemeClr val="dk1"/>
                </a:solidFill>
                <a:latin typeface="Calibri"/>
                <a:ea typeface="Calibri"/>
                <a:cs typeface="Calibri"/>
                <a:sym typeface="Calibri"/>
              </a:rPr>
              <a:t>(in order of scientific name)</a:t>
            </a:r>
            <a:endParaRPr b="1" sz="1590"/>
          </a:p>
        </p:txBody>
      </p:sp>
      <p:pic>
        <p:nvPicPr>
          <p:cNvPr descr="Carex eburnea seeds Transparent" id="1218" name="Google Shape;1218;g1d8534cb461_3_501"/>
          <p:cNvPicPr preferRelativeResize="0"/>
          <p:nvPr/>
        </p:nvPicPr>
        <p:blipFill rotWithShape="1">
          <a:blip r:embed="rId100">
            <a:alphaModFix/>
          </a:blip>
          <a:srcRect b="0" l="0" r="0" t="0"/>
          <a:stretch/>
        </p:blipFill>
        <p:spPr>
          <a:xfrm>
            <a:off x="3661383" y="5426257"/>
            <a:ext cx="209517" cy="196195"/>
          </a:xfrm>
          <a:prstGeom prst="rect">
            <a:avLst/>
          </a:prstGeom>
          <a:noFill/>
          <a:ln>
            <a:noFill/>
          </a:ln>
        </p:spPr>
      </p:pic>
      <p:grpSp>
        <p:nvGrpSpPr>
          <p:cNvPr id="1219" name="Google Shape;1219;g1d8534cb461_3_501"/>
          <p:cNvGrpSpPr/>
          <p:nvPr/>
        </p:nvGrpSpPr>
        <p:grpSpPr>
          <a:xfrm>
            <a:off x="1663100" y="1974775"/>
            <a:ext cx="408000" cy="307950"/>
            <a:chOff x="9537475" y="927000"/>
            <a:chExt cx="408000" cy="307950"/>
          </a:xfrm>
        </p:grpSpPr>
        <p:cxnSp>
          <p:nvCxnSpPr>
            <p:cNvPr id="1220" name="Google Shape;1220;g1d8534cb461_3_501"/>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1221" name="Google Shape;1221;g1d8534cb461_3_501"/>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1222" name="Google Shape;1222;g1d8534cb461_3_501"/>
            <p:cNvCxnSpPr>
              <a:stCxn id="1221"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1223" name="Google Shape;1223;g1d8534cb461_3_501"/>
            <p:cNvCxnSpPr>
              <a:stCxn id="1221"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1224" name="Google Shape;1224;g1d8534cb461_3_501"/>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1225" name="Google Shape;1225;g1d8534cb461_3_501"/>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1226" name="Google Shape;1226;g1d8534cb461_3_501"/>
          <p:cNvGrpSpPr/>
          <p:nvPr/>
        </p:nvGrpSpPr>
        <p:grpSpPr>
          <a:xfrm>
            <a:off x="5028813" y="3366794"/>
            <a:ext cx="337800" cy="1135985"/>
            <a:chOff x="8491175" y="737794"/>
            <a:chExt cx="337800" cy="1135985"/>
          </a:xfrm>
        </p:grpSpPr>
        <p:cxnSp>
          <p:nvCxnSpPr>
            <p:cNvPr id="1227" name="Google Shape;1227;g1d8534cb461_3_501"/>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1228" name="Google Shape;1228;g1d8534cb461_3_501"/>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1229" name="Google Shape;1229;g1d8534cb461_3_501"/>
            <p:cNvCxnSpPr>
              <a:stCxn id="122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1230" name="Google Shape;1230;g1d8534cb461_3_501"/>
            <p:cNvCxnSpPr>
              <a:stCxn id="122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1231" name="Google Shape;1231;g1d8534cb461_3_501"/>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1232" name="Google Shape;1232;g1d8534cb461_3_501"/>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1233" name="Google Shape;1233;g1d8534cb461_3_501"/>
          <p:cNvSpPr txBox="1"/>
          <p:nvPr/>
        </p:nvSpPr>
        <p:spPr>
          <a:xfrm>
            <a:off x="262700" y="6340600"/>
            <a:ext cx="5274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100">
                <a:solidFill>
                  <a:srgbClr val="FF0000"/>
                </a:solidFill>
                <a:latin typeface="Calibri"/>
                <a:ea typeface="Calibri"/>
                <a:cs typeface="Calibri"/>
                <a:sym typeface="Calibri"/>
              </a:rPr>
              <a:t>Note: These drawings, graphics, and designs are for personal, non-commercial use only.</a:t>
            </a:r>
            <a:br>
              <a:rPr b="1" lang="en-US" sz="1100">
                <a:solidFill>
                  <a:srgbClr val="FF0000"/>
                </a:solidFill>
                <a:latin typeface="Calibri"/>
                <a:ea typeface="Calibri"/>
                <a:cs typeface="Calibri"/>
                <a:sym typeface="Calibri"/>
              </a:rPr>
            </a:br>
            <a:r>
              <a:rPr lang="en-US" sz="500">
                <a:solidFill>
                  <a:schemeClr val="dk1"/>
                </a:solidFill>
                <a:latin typeface="Calibri"/>
                <a:ea typeface="Calibri"/>
                <a:cs typeface="Calibri"/>
                <a:sym typeface="Calibri"/>
              </a:rPr>
              <a:t>These illustrations are solely for non-commercial home use. No license or permission has been granted to use these illustrations and graphics in commercial landscape design work, garden businesses, printed or digital publications, websites, or physical articles which will thereafter be sold. Any such use is an infringement on the copyright and is strictly prohibited. </a:t>
            </a:r>
            <a:endParaRPr sz="500">
              <a:solidFill>
                <a:schemeClr val="dk1"/>
              </a:solidFill>
              <a:latin typeface="Calibri"/>
              <a:ea typeface="Calibri"/>
              <a:cs typeface="Calibri"/>
              <a:sym typeface="Calibri"/>
            </a:endParaRPr>
          </a:p>
          <a:p>
            <a:pPr indent="0" lvl="0" marL="0" rtl="0" algn="ctr">
              <a:spcBef>
                <a:spcPts val="0"/>
              </a:spcBef>
              <a:spcAft>
                <a:spcPts val="0"/>
              </a:spcAft>
              <a:buNone/>
            </a:pPr>
            <a:r>
              <a:t/>
            </a:r>
            <a:endParaRPr sz="500">
              <a:solidFill>
                <a:schemeClr val="dk1"/>
              </a:solidFill>
              <a:latin typeface="Calibri"/>
              <a:ea typeface="Calibri"/>
              <a:cs typeface="Calibri"/>
              <a:sym typeface="Calibri"/>
            </a:endParaRPr>
          </a:p>
        </p:txBody>
      </p:sp>
      <p:pic>
        <p:nvPicPr>
          <p:cNvPr id="1234" name="Google Shape;1234;g1d8534cb461_3_501"/>
          <p:cNvPicPr preferRelativeResize="0"/>
          <p:nvPr/>
        </p:nvPicPr>
        <p:blipFill>
          <a:blip r:embed="rId101">
            <a:alphaModFix/>
          </a:blip>
          <a:stretch>
            <a:fillRect/>
          </a:stretch>
        </p:blipFill>
        <p:spPr>
          <a:xfrm>
            <a:off x="1125175" y="4072728"/>
            <a:ext cx="373000" cy="458622"/>
          </a:xfrm>
          <a:prstGeom prst="rect">
            <a:avLst/>
          </a:prstGeom>
          <a:noFill/>
          <a:ln>
            <a:noFill/>
          </a:ln>
        </p:spPr>
      </p:pic>
      <p:sp>
        <p:nvSpPr>
          <p:cNvPr id="1235" name="Google Shape;1235;g1d8534cb461_3_501"/>
          <p:cNvSpPr txBox="1"/>
          <p:nvPr/>
        </p:nvSpPr>
        <p:spPr>
          <a:xfrm>
            <a:off x="980375" y="4521825"/>
            <a:ext cx="6414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02">
                  <a:extLst>
                    <a:ext uri="{A12FA001-AC4F-418D-AE19-62706E023703}">
                      <ahyp:hlinkClr val="tx"/>
                    </a:ext>
                  </a:extLst>
                </a:hlinkClick>
              </a:rPr>
              <a:t>Jack-in-the-pulpit (Arisaema triphyllum)</a:t>
            </a:r>
            <a:endParaRPr>
              <a:solidFill>
                <a:schemeClr val="dk1"/>
              </a:solidFill>
            </a:endParaRPr>
          </a:p>
        </p:txBody>
      </p:sp>
      <p:sp>
        <p:nvSpPr>
          <p:cNvPr id="1236" name="Google Shape;1236;g1d8534cb461_3_501"/>
          <p:cNvSpPr txBox="1"/>
          <p:nvPr/>
        </p:nvSpPr>
        <p:spPr>
          <a:xfrm>
            <a:off x="7379475" y="6566075"/>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1237" name="Google Shape;1237;g1d8534cb461_3_501">
            <a:hlinkClick action="ppaction://hlinksldjump" r:id="rId103"/>
          </p:cNvPr>
          <p:cNvPicPr preferRelativeResize="0"/>
          <p:nvPr/>
        </p:nvPicPr>
        <p:blipFill>
          <a:blip r:embed="rId104">
            <a:alphaModFix/>
          </a:blip>
          <a:stretch>
            <a:fillRect/>
          </a:stretch>
        </p:blipFill>
        <p:spPr>
          <a:xfrm>
            <a:off x="8422462" y="-1323"/>
            <a:ext cx="708950" cy="189323"/>
          </a:xfrm>
          <a:prstGeom prst="rect">
            <a:avLst/>
          </a:prstGeom>
          <a:noFill/>
          <a:ln>
            <a:noFill/>
          </a:ln>
        </p:spPr>
      </p:pic>
      <p:sp>
        <p:nvSpPr>
          <p:cNvPr id="1238" name="Google Shape;1238;g1d8534cb461_3_501"/>
          <p:cNvSpPr txBox="1"/>
          <p:nvPr/>
        </p:nvSpPr>
        <p:spPr>
          <a:xfrm>
            <a:off x="1965388" y="123900"/>
            <a:ext cx="36015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MORE THAN</a:t>
            </a:r>
            <a:r>
              <a:rPr b="1" lang="en-US" sz="1243">
                <a:solidFill>
                  <a:schemeClr val="dk1"/>
                </a:solidFill>
                <a:latin typeface="Calibri"/>
                <a:ea typeface="Calibri"/>
                <a:cs typeface="Calibri"/>
                <a:sym typeface="Calibri"/>
              </a:rPr>
              <a:t> 6 hours direct sunlight each day</a:t>
            </a:r>
            <a:endParaRPr/>
          </a:p>
        </p:txBody>
      </p:sp>
      <p:sp>
        <p:nvSpPr>
          <p:cNvPr id="1239" name="Google Shape;1239;g1d8534cb461_3_501"/>
          <p:cNvSpPr txBox="1"/>
          <p:nvPr/>
        </p:nvSpPr>
        <p:spPr>
          <a:xfrm>
            <a:off x="2419088" y="3205588"/>
            <a:ext cx="31914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LESS THAN</a:t>
            </a:r>
            <a:r>
              <a:rPr b="1" lang="en-US" sz="1243">
                <a:solidFill>
                  <a:schemeClr val="dk1"/>
                </a:solidFill>
                <a:latin typeface="Calibri"/>
                <a:ea typeface="Calibri"/>
                <a:cs typeface="Calibri"/>
                <a:sym typeface="Calibri"/>
              </a:rPr>
              <a:t> 4-6 hours direct sunlight each day</a:t>
            </a:r>
            <a:endParaRPr/>
          </a:p>
        </p:txBody>
      </p:sp>
      <p:cxnSp>
        <p:nvCxnSpPr>
          <p:cNvPr id="1240" name="Google Shape;1240;g1d8534cb461_3_501"/>
          <p:cNvCxnSpPr/>
          <p:nvPr/>
        </p:nvCxnSpPr>
        <p:spPr>
          <a:xfrm>
            <a:off x="9125" y="2980250"/>
            <a:ext cx="9125700" cy="0"/>
          </a:xfrm>
          <a:prstGeom prst="straightConnector1">
            <a:avLst/>
          </a:prstGeom>
          <a:noFill/>
          <a:ln cap="flat" cmpd="sng" w="28575">
            <a:solidFill>
              <a:schemeClr val="dk2"/>
            </a:solidFill>
            <a:prstDash val="solid"/>
            <a:round/>
            <a:headEnd len="med" w="med" type="none"/>
            <a:tailEnd len="med" w="med" type="none"/>
          </a:ln>
        </p:spPr>
      </p:cxnSp>
      <p:pic>
        <p:nvPicPr>
          <p:cNvPr id="1241" name="Google Shape;1241;g1d8534cb461_3_501"/>
          <p:cNvPicPr preferRelativeResize="0"/>
          <p:nvPr/>
        </p:nvPicPr>
        <p:blipFill>
          <a:blip r:embed="rId105">
            <a:alphaModFix/>
          </a:blip>
          <a:stretch>
            <a:fillRect/>
          </a:stretch>
        </p:blipFill>
        <p:spPr>
          <a:xfrm>
            <a:off x="1091500" y="1086876"/>
            <a:ext cx="521675" cy="521650"/>
          </a:xfrm>
          <a:prstGeom prst="rect">
            <a:avLst/>
          </a:prstGeom>
          <a:noFill/>
          <a:ln>
            <a:noFill/>
          </a:ln>
        </p:spPr>
      </p:pic>
      <p:grpSp>
        <p:nvGrpSpPr>
          <p:cNvPr id="1242" name="Google Shape;1242;g1d8534cb461_3_501"/>
          <p:cNvGrpSpPr/>
          <p:nvPr/>
        </p:nvGrpSpPr>
        <p:grpSpPr>
          <a:xfrm>
            <a:off x="4095500" y="3522000"/>
            <a:ext cx="439225" cy="496801"/>
            <a:chOff x="7722200" y="425200"/>
            <a:chExt cx="439225" cy="496801"/>
          </a:xfrm>
        </p:grpSpPr>
        <p:pic>
          <p:nvPicPr>
            <p:cNvPr id="1243" name="Google Shape;1243;g1d8534cb461_3_501"/>
            <p:cNvPicPr preferRelativeResize="0"/>
            <p:nvPr/>
          </p:nvPicPr>
          <p:blipFill>
            <a:blip r:embed="rId105">
              <a:alphaModFix/>
            </a:blip>
            <a:stretch>
              <a:fillRect/>
            </a:stretch>
          </p:blipFill>
          <p:spPr>
            <a:xfrm>
              <a:off x="7769025" y="425200"/>
              <a:ext cx="392400" cy="392400"/>
            </a:xfrm>
            <a:prstGeom prst="rect">
              <a:avLst/>
            </a:prstGeom>
            <a:noFill/>
            <a:ln>
              <a:noFill/>
            </a:ln>
          </p:spPr>
        </p:pic>
        <p:pic>
          <p:nvPicPr>
            <p:cNvPr id="1244" name="Google Shape;1244;g1d8534cb461_3_501"/>
            <p:cNvPicPr preferRelativeResize="0"/>
            <p:nvPr/>
          </p:nvPicPr>
          <p:blipFill>
            <a:blip r:embed="rId106">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g1d8534cb461_3_648"/>
          <p:cNvSpPr txBox="1"/>
          <p:nvPr>
            <p:ph type="ctrTitle"/>
          </p:nvPr>
        </p:nvSpPr>
        <p:spPr>
          <a:xfrm>
            <a:off x="8439675" y="6661796"/>
            <a:ext cx="708900" cy="196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50">
                <a:solidFill>
                  <a:schemeClr val="lt1"/>
                </a:solidFill>
              </a:rPr>
              <a:t>Dry/Wet Plants</a:t>
            </a:r>
            <a:endParaRPr sz="250">
              <a:solidFill>
                <a:schemeClr val="lt1"/>
              </a:solidFill>
            </a:endParaRPr>
          </a:p>
        </p:txBody>
      </p:sp>
      <p:sp>
        <p:nvSpPr>
          <p:cNvPr id="1250" name="Google Shape;1250;g1d8534cb461_3_648"/>
          <p:cNvSpPr txBox="1"/>
          <p:nvPr>
            <p:ph type="ctrTitle"/>
          </p:nvPr>
        </p:nvSpPr>
        <p:spPr>
          <a:xfrm>
            <a:off x="685800" y="2130425"/>
            <a:ext cx="77724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900">
                <a:solidFill>
                  <a:schemeClr val="lt1"/>
                </a:solidFill>
              </a:rPr>
              <a:t>Sun/Shade Plants</a:t>
            </a:r>
            <a:endParaRPr sz="900">
              <a:solidFill>
                <a:schemeClr val="lt1"/>
              </a:solidFill>
            </a:endParaRPr>
          </a:p>
        </p:txBody>
      </p:sp>
      <p:sp>
        <p:nvSpPr>
          <p:cNvPr id="1251" name="Google Shape;1251;g1d8534cb461_3_648"/>
          <p:cNvSpPr/>
          <p:nvPr/>
        </p:nvSpPr>
        <p:spPr>
          <a:xfrm>
            <a:off x="0" y="0"/>
            <a:ext cx="9144000" cy="6858000"/>
          </a:xfrm>
          <a:prstGeom prst="rect">
            <a:avLst/>
          </a:prstGeom>
          <a:gradFill>
            <a:gsLst>
              <a:gs pos="0">
                <a:srgbClr val="FCE5CD"/>
              </a:gs>
              <a:gs pos="60000">
                <a:srgbClr val="FCE5CD"/>
              </a:gs>
              <a:gs pos="87000">
                <a:srgbClr val="9CAFD3"/>
              </a:gs>
              <a:gs pos="100000">
                <a:srgbClr val="3C78D8"/>
              </a:gs>
              <a:gs pos="100000">
                <a:srgbClr val="73737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porobolus heterolepis Transparent" id="1252" name="Google Shape;1252;g1d8534cb461_3_648"/>
          <p:cNvPicPr preferRelativeResize="0"/>
          <p:nvPr/>
        </p:nvPicPr>
        <p:blipFill rotWithShape="1">
          <a:blip r:embed="rId3">
            <a:alphaModFix/>
          </a:blip>
          <a:srcRect b="0" l="0" r="0" t="0"/>
          <a:stretch/>
        </p:blipFill>
        <p:spPr>
          <a:xfrm>
            <a:off x="7045695" y="1047986"/>
            <a:ext cx="588586" cy="514710"/>
          </a:xfrm>
          <a:prstGeom prst="rect">
            <a:avLst/>
          </a:prstGeom>
          <a:noFill/>
          <a:ln>
            <a:noFill/>
          </a:ln>
        </p:spPr>
      </p:pic>
      <p:sp>
        <p:nvSpPr>
          <p:cNvPr id="1253" name="Google Shape;1253;g1d8534cb461_3_648"/>
          <p:cNvSpPr txBox="1"/>
          <p:nvPr/>
        </p:nvSpPr>
        <p:spPr>
          <a:xfrm>
            <a:off x="6890875" y="1570375"/>
            <a:ext cx="793800" cy="354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Prairie Dropseed</a:t>
            </a:r>
            <a:endParaRPr b="0" i="0" sz="1800" u="none" cap="none" strike="noStrike">
              <a:solidFill>
                <a:schemeClr val="dk1"/>
              </a:solidFill>
              <a:latin typeface="Arial"/>
              <a:ea typeface="Arial"/>
              <a:cs typeface="Arial"/>
              <a:sym typeface="Arial"/>
            </a:endParaRPr>
          </a:p>
        </p:txBody>
      </p:sp>
      <p:pic>
        <p:nvPicPr>
          <p:cNvPr descr="Carex vulpinoidea Transparent" id="1254" name="Google Shape;1254;g1d8534cb461_3_648"/>
          <p:cNvPicPr preferRelativeResize="0"/>
          <p:nvPr/>
        </p:nvPicPr>
        <p:blipFill rotWithShape="1">
          <a:blip r:embed="rId5">
            <a:alphaModFix/>
          </a:blip>
          <a:srcRect b="0" l="0" r="0" t="0"/>
          <a:stretch/>
        </p:blipFill>
        <p:spPr>
          <a:xfrm>
            <a:off x="6873556" y="6174948"/>
            <a:ext cx="460211" cy="386335"/>
          </a:xfrm>
          <a:prstGeom prst="rect">
            <a:avLst/>
          </a:prstGeom>
          <a:noFill/>
          <a:ln>
            <a:noFill/>
          </a:ln>
        </p:spPr>
      </p:pic>
      <p:sp>
        <p:nvSpPr>
          <p:cNvPr id="1255" name="Google Shape;1255;g1d8534cb461_3_648"/>
          <p:cNvSpPr txBox="1"/>
          <p:nvPr/>
        </p:nvSpPr>
        <p:spPr>
          <a:xfrm>
            <a:off x="6744125" y="6548210"/>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
                  <a:extLst>
                    <a:ext uri="{A12FA001-AC4F-418D-AE19-62706E023703}">
                      <ahyp:hlinkClr val="tx"/>
                    </a:ext>
                  </a:extLst>
                </a:hlinkClick>
              </a:rPr>
              <a:t>Fox Sedge</a:t>
            </a:r>
            <a:endParaRPr b="0" i="0" sz="1800" u="none" cap="none" strike="noStrike">
              <a:solidFill>
                <a:schemeClr val="dk1"/>
              </a:solidFill>
              <a:latin typeface="Arial"/>
              <a:ea typeface="Arial"/>
              <a:cs typeface="Arial"/>
              <a:sym typeface="Arial"/>
            </a:endParaRPr>
          </a:p>
        </p:txBody>
      </p:sp>
      <p:sp>
        <p:nvSpPr>
          <p:cNvPr id="1256" name="Google Shape;1256;g1d8534cb461_3_648"/>
          <p:cNvSpPr txBox="1"/>
          <p:nvPr/>
        </p:nvSpPr>
        <p:spPr>
          <a:xfrm>
            <a:off x="2655775" y="75486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
                  <a:extLst>
                    <a:ext uri="{A12FA001-AC4F-418D-AE19-62706E023703}">
                      <ahyp:hlinkClr val="tx"/>
                    </a:ext>
                  </a:extLst>
                </a:hlinkClick>
              </a:rPr>
              <a:t>Smoke</a:t>
            </a:r>
            <a:endParaRPr b="0" i="0" sz="1800" u="none" cap="none" strike="noStrike">
              <a:solidFill>
                <a:schemeClr val="dk1"/>
              </a:solidFill>
              <a:latin typeface="Arial"/>
              <a:ea typeface="Arial"/>
              <a:cs typeface="Arial"/>
              <a:sym typeface="Arial"/>
            </a:endParaRPr>
          </a:p>
        </p:txBody>
      </p:sp>
      <p:pic>
        <p:nvPicPr>
          <p:cNvPr descr="Geum triflorum Transparent" id="1257" name="Google Shape;1257;g1d8534cb461_3_648"/>
          <p:cNvPicPr preferRelativeResize="0"/>
          <p:nvPr/>
        </p:nvPicPr>
        <p:blipFill rotWithShape="1">
          <a:blip r:embed="rId9">
            <a:alphaModFix/>
          </a:blip>
          <a:srcRect b="0" l="0" r="0" t="0"/>
          <a:stretch/>
        </p:blipFill>
        <p:spPr>
          <a:xfrm>
            <a:off x="2816483" y="540561"/>
            <a:ext cx="267150" cy="245722"/>
          </a:xfrm>
          <a:prstGeom prst="rect">
            <a:avLst/>
          </a:prstGeom>
          <a:noFill/>
          <a:ln>
            <a:noFill/>
          </a:ln>
        </p:spPr>
      </p:pic>
      <p:sp>
        <p:nvSpPr>
          <p:cNvPr id="1258" name="Google Shape;1258;g1d8534cb461_3_648"/>
          <p:cNvSpPr txBox="1"/>
          <p:nvPr/>
        </p:nvSpPr>
        <p:spPr>
          <a:xfrm>
            <a:off x="3753414" y="1567398"/>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
                  <a:extLst>
                    <a:ext uri="{A12FA001-AC4F-418D-AE19-62706E023703}">
                      <ahyp:hlinkClr val="tx"/>
                    </a:ext>
                  </a:extLst>
                </a:hlinkClick>
              </a:rPr>
              <a:t>Nodding Onion</a:t>
            </a:r>
            <a:endParaRPr b="0" i="0" sz="1800" u="none" cap="none" strike="noStrike">
              <a:solidFill>
                <a:schemeClr val="dk1"/>
              </a:solidFill>
              <a:latin typeface="Arial"/>
              <a:ea typeface="Arial"/>
              <a:cs typeface="Arial"/>
              <a:sym typeface="Arial"/>
            </a:endParaRPr>
          </a:p>
        </p:txBody>
      </p:sp>
      <p:pic>
        <p:nvPicPr>
          <p:cNvPr descr="Allium cernuum Transparent" id="1259" name="Google Shape;1259;g1d8534cb461_3_648"/>
          <p:cNvPicPr preferRelativeResize="0"/>
          <p:nvPr/>
        </p:nvPicPr>
        <p:blipFill rotWithShape="1">
          <a:blip r:embed="rId11">
            <a:alphaModFix/>
          </a:blip>
          <a:srcRect b="0" l="0" r="0" t="0"/>
          <a:stretch/>
        </p:blipFill>
        <p:spPr>
          <a:xfrm>
            <a:off x="4024173" y="1193382"/>
            <a:ext cx="265320" cy="363022"/>
          </a:xfrm>
          <a:prstGeom prst="rect">
            <a:avLst/>
          </a:prstGeom>
          <a:noFill/>
          <a:ln>
            <a:noFill/>
          </a:ln>
        </p:spPr>
      </p:pic>
      <p:pic>
        <p:nvPicPr>
          <p:cNvPr descr="Campanula rotundifolia Transparent" id="1260" name="Google Shape;1260;g1d8534cb461_3_648"/>
          <p:cNvPicPr preferRelativeResize="0"/>
          <p:nvPr/>
        </p:nvPicPr>
        <p:blipFill rotWithShape="1">
          <a:blip r:embed="rId12">
            <a:alphaModFix/>
          </a:blip>
          <a:srcRect b="0" l="0" r="0" t="0"/>
          <a:stretch/>
        </p:blipFill>
        <p:spPr>
          <a:xfrm>
            <a:off x="1379623" y="1250063"/>
            <a:ext cx="244639" cy="297926"/>
          </a:xfrm>
          <a:prstGeom prst="rect">
            <a:avLst/>
          </a:prstGeom>
          <a:noFill/>
          <a:ln>
            <a:noFill/>
          </a:ln>
        </p:spPr>
      </p:pic>
      <p:sp>
        <p:nvSpPr>
          <p:cNvPr id="1261" name="Google Shape;1261;g1d8534cb461_3_648"/>
          <p:cNvSpPr txBox="1"/>
          <p:nvPr/>
        </p:nvSpPr>
        <p:spPr>
          <a:xfrm>
            <a:off x="1126163" y="1568188"/>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
                  <a:extLst>
                    <a:ext uri="{A12FA001-AC4F-418D-AE19-62706E023703}">
                      <ahyp:hlinkClr val="tx"/>
                    </a:ext>
                  </a:extLst>
                </a:hlinkClick>
              </a:rPr>
              <a:t>Harebell</a:t>
            </a:r>
            <a:endParaRPr>
              <a:solidFill>
                <a:schemeClr val="dk1"/>
              </a:solidFill>
            </a:endParaRPr>
          </a:p>
        </p:txBody>
      </p:sp>
      <p:pic>
        <p:nvPicPr>
          <p:cNvPr descr="Carex radiata 2 Transparent" id="1262" name="Google Shape;1262;g1d8534cb461_3_648"/>
          <p:cNvPicPr preferRelativeResize="0"/>
          <p:nvPr/>
        </p:nvPicPr>
        <p:blipFill rotWithShape="1">
          <a:blip r:embed="rId14">
            <a:alphaModFix/>
          </a:blip>
          <a:srcRect b="0" l="0" r="0" t="0"/>
          <a:stretch/>
        </p:blipFill>
        <p:spPr>
          <a:xfrm>
            <a:off x="998342" y="2103281"/>
            <a:ext cx="373013" cy="328202"/>
          </a:xfrm>
          <a:prstGeom prst="rect">
            <a:avLst/>
          </a:prstGeom>
          <a:noFill/>
          <a:ln>
            <a:noFill/>
          </a:ln>
        </p:spPr>
      </p:pic>
      <p:sp>
        <p:nvSpPr>
          <p:cNvPr id="1263" name="Google Shape;1263;g1d8534cb461_3_648"/>
          <p:cNvSpPr txBox="1"/>
          <p:nvPr/>
        </p:nvSpPr>
        <p:spPr>
          <a:xfrm>
            <a:off x="824800" y="2415275"/>
            <a:ext cx="747600" cy="2124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
                  <a:extLst>
                    <a:ext uri="{A12FA001-AC4F-418D-AE19-62706E023703}">
                      <ahyp:hlinkClr val="tx"/>
                    </a:ext>
                  </a:extLst>
                </a:hlinkClick>
              </a:rPr>
              <a:t>Star Sedge</a:t>
            </a:r>
            <a:endParaRPr>
              <a:solidFill>
                <a:schemeClr val="dk1"/>
              </a:solidFill>
            </a:endParaRPr>
          </a:p>
        </p:txBody>
      </p:sp>
      <p:pic>
        <p:nvPicPr>
          <p:cNvPr descr="Antennaria neglecta Transparent" id="1264" name="Google Shape;1264;g1d8534cb461_3_648"/>
          <p:cNvPicPr preferRelativeResize="0"/>
          <p:nvPr/>
        </p:nvPicPr>
        <p:blipFill rotWithShape="1">
          <a:blip r:embed="rId16">
            <a:alphaModFix/>
          </a:blip>
          <a:srcRect b="0" l="0" r="0" t="0"/>
          <a:stretch/>
        </p:blipFill>
        <p:spPr>
          <a:xfrm>
            <a:off x="1521372" y="496235"/>
            <a:ext cx="348792" cy="285816"/>
          </a:xfrm>
          <a:prstGeom prst="rect">
            <a:avLst/>
          </a:prstGeom>
          <a:noFill/>
          <a:ln>
            <a:noFill/>
          </a:ln>
        </p:spPr>
      </p:pic>
      <p:sp>
        <p:nvSpPr>
          <p:cNvPr id="1265" name="Google Shape;1265;g1d8534cb461_3_648"/>
          <p:cNvSpPr txBox="1"/>
          <p:nvPr/>
        </p:nvSpPr>
        <p:spPr>
          <a:xfrm>
            <a:off x="1299450" y="765351"/>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Pussytoes</a:t>
            </a:r>
            <a:endParaRPr b="0" i="0" sz="1800" u="none" cap="none" strike="noStrike">
              <a:solidFill>
                <a:schemeClr val="dk1"/>
              </a:solidFill>
              <a:latin typeface="Arial"/>
              <a:ea typeface="Arial"/>
              <a:cs typeface="Arial"/>
              <a:sym typeface="Arial"/>
            </a:endParaRPr>
          </a:p>
        </p:txBody>
      </p:sp>
      <p:pic>
        <p:nvPicPr>
          <p:cNvPr descr="Anemone patens Transparent" id="1266" name="Google Shape;1266;g1d8534cb461_3_648"/>
          <p:cNvPicPr preferRelativeResize="0"/>
          <p:nvPr/>
        </p:nvPicPr>
        <p:blipFill rotWithShape="1">
          <a:blip r:embed="rId18">
            <a:alphaModFix/>
          </a:blip>
          <a:srcRect b="0" l="0" r="0" t="0"/>
          <a:stretch/>
        </p:blipFill>
        <p:spPr>
          <a:xfrm>
            <a:off x="326453" y="576063"/>
            <a:ext cx="215573" cy="234950"/>
          </a:xfrm>
          <a:prstGeom prst="rect">
            <a:avLst/>
          </a:prstGeom>
          <a:noFill/>
          <a:ln>
            <a:noFill/>
          </a:ln>
        </p:spPr>
      </p:pic>
      <p:pic>
        <p:nvPicPr>
          <p:cNvPr descr="Carex umbellata Transparent" id="1267" name="Google Shape;1267;g1d8534cb461_3_648"/>
          <p:cNvPicPr preferRelativeResize="0"/>
          <p:nvPr/>
        </p:nvPicPr>
        <p:blipFill rotWithShape="1">
          <a:blip r:embed="rId19">
            <a:alphaModFix/>
          </a:blip>
          <a:srcRect b="0" l="0" r="0" t="0"/>
          <a:stretch/>
        </p:blipFill>
        <p:spPr>
          <a:xfrm>
            <a:off x="402913" y="2162913"/>
            <a:ext cx="348793" cy="262805"/>
          </a:xfrm>
          <a:prstGeom prst="rect">
            <a:avLst/>
          </a:prstGeom>
          <a:noFill/>
          <a:ln>
            <a:noFill/>
          </a:ln>
        </p:spPr>
      </p:pic>
      <p:pic>
        <p:nvPicPr>
          <p:cNvPr descr="Dodecatheon meadia Transparent" id="1268" name="Google Shape;1268;g1d8534cb461_3_648"/>
          <p:cNvPicPr preferRelativeResize="0"/>
          <p:nvPr/>
        </p:nvPicPr>
        <p:blipFill rotWithShape="1">
          <a:blip r:embed="rId20">
            <a:alphaModFix/>
          </a:blip>
          <a:srcRect b="0" l="0" r="0" t="0"/>
          <a:stretch/>
        </p:blipFill>
        <p:spPr>
          <a:xfrm>
            <a:off x="2427923" y="1193369"/>
            <a:ext cx="340314" cy="379069"/>
          </a:xfrm>
          <a:prstGeom prst="rect">
            <a:avLst/>
          </a:prstGeom>
          <a:noFill/>
          <a:ln>
            <a:noFill/>
          </a:ln>
        </p:spPr>
      </p:pic>
      <p:pic>
        <p:nvPicPr>
          <p:cNvPr descr="Echinacea angustifolia Transparent" id="1269" name="Google Shape;1269;g1d8534cb461_3_648"/>
          <p:cNvPicPr preferRelativeResize="0"/>
          <p:nvPr/>
        </p:nvPicPr>
        <p:blipFill rotWithShape="1">
          <a:blip r:embed="rId21">
            <a:alphaModFix/>
          </a:blip>
          <a:srcRect b="0" l="0" r="0" t="0"/>
          <a:stretch/>
        </p:blipFill>
        <p:spPr>
          <a:xfrm>
            <a:off x="6382198" y="265752"/>
            <a:ext cx="435989" cy="502599"/>
          </a:xfrm>
          <a:prstGeom prst="rect">
            <a:avLst/>
          </a:prstGeom>
          <a:noFill/>
          <a:ln>
            <a:noFill/>
          </a:ln>
        </p:spPr>
      </p:pic>
      <p:pic>
        <p:nvPicPr>
          <p:cNvPr descr="Liatris punctata Transparent" id="1270" name="Google Shape;1270;g1d8534cb461_3_648"/>
          <p:cNvPicPr preferRelativeResize="0"/>
          <p:nvPr/>
        </p:nvPicPr>
        <p:blipFill rotWithShape="1">
          <a:blip r:embed="rId22">
            <a:alphaModFix/>
          </a:blip>
          <a:srcRect b="0" l="0" r="0" t="0"/>
          <a:stretch/>
        </p:blipFill>
        <p:spPr>
          <a:xfrm>
            <a:off x="5107347" y="453532"/>
            <a:ext cx="370591" cy="335470"/>
          </a:xfrm>
          <a:prstGeom prst="rect">
            <a:avLst/>
          </a:prstGeom>
          <a:noFill/>
          <a:ln>
            <a:noFill/>
          </a:ln>
        </p:spPr>
      </p:pic>
      <p:pic>
        <p:nvPicPr>
          <p:cNvPr descr="Lilium philadelphicum Transparent" id="1271" name="Google Shape;1271;g1d8534cb461_3_648"/>
          <p:cNvPicPr preferRelativeResize="0"/>
          <p:nvPr/>
        </p:nvPicPr>
        <p:blipFill rotWithShape="1">
          <a:blip r:embed="rId23">
            <a:alphaModFix/>
          </a:blip>
          <a:srcRect b="0" l="0" r="0" t="0"/>
          <a:stretch/>
        </p:blipFill>
        <p:spPr>
          <a:xfrm>
            <a:off x="5284161" y="1213972"/>
            <a:ext cx="276127" cy="337892"/>
          </a:xfrm>
          <a:prstGeom prst="rect">
            <a:avLst/>
          </a:prstGeom>
          <a:noFill/>
          <a:ln>
            <a:noFill/>
          </a:ln>
        </p:spPr>
      </p:pic>
      <p:pic>
        <p:nvPicPr>
          <p:cNvPr descr="Lithospermum canescens 2 Transparent" id="1272" name="Google Shape;1272;g1d8534cb461_3_648"/>
          <p:cNvPicPr preferRelativeResize="0"/>
          <p:nvPr/>
        </p:nvPicPr>
        <p:blipFill rotWithShape="1">
          <a:blip r:embed="rId24">
            <a:alphaModFix/>
          </a:blip>
          <a:srcRect b="0" l="0" r="0" t="0"/>
          <a:stretch/>
        </p:blipFill>
        <p:spPr>
          <a:xfrm>
            <a:off x="3404953" y="3009245"/>
            <a:ext cx="248272" cy="336681"/>
          </a:xfrm>
          <a:prstGeom prst="rect">
            <a:avLst/>
          </a:prstGeom>
          <a:noFill/>
          <a:ln>
            <a:noFill/>
          </a:ln>
        </p:spPr>
      </p:pic>
      <p:pic>
        <p:nvPicPr>
          <p:cNvPr descr="Lithospermum incisum Transparent" id="1273" name="Google Shape;1273;g1d8534cb461_3_648"/>
          <p:cNvPicPr preferRelativeResize="0"/>
          <p:nvPr/>
        </p:nvPicPr>
        <p:blipFill rotWithShape="1">
          <a:blip r:embed="rId25">
            <a:alphaModFix/>
          </a:blip>
          <a:srcRect b="0" l="0" r="0" t="0"/>
          <a:stretch/>
        </p:blipFill>
        <p:spPr>
          <a:xfrm>
            <a:off x="1939505" y="1238324"/>
            <a:ext cx="259171" cy="329414"/>
          </a:xfrm>
          <a:prstGeom prst="rect">
            <a:avLst/>
          </a:prstGeom>
          <a:noFill/>
          <a:ln>
            <a:noFill/>
          </a:ln>
        </p:spPr>
      </p:pic>
      <p:pic>
        <p:nvPicPr>
          <p:cNvPr descr="Lobelia spicata Transparent" id="1274" name="Google Shape;1274;g1d8534cb461_3_648"/>
          <p:cNvPicPr preferRelativeResize="0"/>
          <p:nvPr/>
        </p:nvPicPr>
        <p:blipFill rotWithShape="1">
          <a:blip r:embed="rId26">
            <a:alphaModFix/>
          </a:blip>
          <a:srcRect b="0" l="0" r="0" t="0"/>
          <a:stretch/>
        </p:blipFill>
        <p:spPr>
          <a:xfrm>
            <a:off x="4662873" y="1122215"/>
            <a:ext cx="274916" cy="482011"/>
          </a:xfrm>
          <a:prstGeom prst="rect">
            <a:avLst/>
          </a:prstGeom>
          <a:noFill/>
          <a:ln>
            <a:noFill/>
          </a:ln>
        </p:spPr>
      </p:pic>
      <p:pic>
        <p:nvPicPr>
          <p:cNvPr descr="Pedicularis canadensis Transparent" id="1275" name="Google Shape;1275;g1d8534cb461_3_648"/>
          <p:cNvPicPr preferRelativeResize="0"/>
          <p:nvPr/>
        </p:nvPicPr>
        <p:blipFill rotWithShape="1">
          <a:blip r:embed="rId27">
            <a:alphaModFix/>
          </a:blip>
          <a:srcRect b="0" l="0" r="0" t="0"/>
          <a:stretch/>
        </p:blipFill>
        <p:spPr>
          <a:xfrm>
            <a:off x="2311280" y="3024136"/>
            <a:ext cx="270072" cy="287027"/>
          </a:xfrm>
          <a:prstGeom prst="rect">
            <a:avLst/>
          </a:prstGeom>
          <a:noFill/>
          <a:ln>
            <a:noFill/>
          </a:ln>
        </p:spPr>
      </p:pic>
      <p:pic>
        <p:nvPicPr>
          <p:cNvPr descr="Polygala senega Transparent" id="1276" name="Google Shape;1276;g1d8534cb461_3_648"/>
          <p:cNvPicPr preferRelativeResize="0"/>
          <p:nvPr/>
        </p:nvPicPr>
        <p:blipFill rotWithShape="1">
          <a:blip r:embed="rId28">
            <a:alphaModFix/>
          </a:blip>
          <a:srcRect b="0" l="0" r="0" t="0"/>
          <a:stretch/>
        </p:blipFill>
        <p:spPr>
          <a:xfrm>
            <a:off x="3945739" y="2996103"/>
            <a:ext cx="299137" cy="342736"/>
          </a:xfrm>
          <a:prstGeom prst="rect">
            <a:avLst/>
          </a:prstGeom>
          <a:noFill/>
          <a:ln>
            <a:noFill/>
          </a:ln>
        </p:spPr>
      </p:pic>
      <p:pic>
        <p:nvPicPr>
          <p:cNvPr descr="Schizachyrium scoparium summer Transparent" id="1277" name="Google Shape;1277;g1d8534cb461_3_648"/>
          <p:cNvPicPr preferRelativeResize="0"/>
          <p:nvPr/>
        </p:nvPicPr>
        <p:blipFill rotWithShape="1">
          <a:blip r:embed="rId29">
            <a:alphaModFix/>
          </a:blip>
          <a:srcRect b="0" l="0" r="0" t="0"/>
          <a:stretch/>
        </p:blipFill>
        <p:spPr>
          <a:xfrm>
            <a:off x="7657245" y="338959"/>
            <a:ext cx="588586" cy="406923"/>
          </a:xfrm>
          <a:prstGeom prst="rect">
            <a:avLst/>
          </a:prstGeom>
          <a:noFill/>
          <a:ln>
            <a:noFill/>
          </a:ln>
        </p:spPr>
      </p:pic>
      <p:pic>
        <p:nvPicPr>
          <p:cNvPr descr="Schizachyrium scoparium Transparent" id="1278" name="Google Shape;1278;g1d8534cb461_3_648"/>
          <p:cNvPicPr preferRelativeResize="0"/>
          <p:nvPr/>
        </p:nvPicPr>
        <p:blipFill rotWithShape="1">
          <a:blip r:embed="rId30">
            <a:alphaModFix/>
          </a:blip>
          <a:srcRect b="0" l="0" r="0" t="0"/>
          <a:stretch/>
        </p:blipFill>
        <p:spPr>
          <a:xfrm>
            <a:off x="8398588" y="-50262"/>
            <a:ext cx="571630" cy="773881"/>
          </a:xfrm>
          <a:prstGeom prst="rect">
            <a:avLst/>
          </a:prstGeom>
          <a:noFill/>
          <a:ln>
            <a:noFill/>
          </a:ln>
        </p:spPr>
      </p:pic>
      <p:sp>
        <p:nvSpPr>
          <p:cNvPr id="1279" name="Google Shape;1279;g1d8534cb461_3_648"/>
          <p:cNvSpPr txBox="1"/>
          <p:nvPr/>
        </p:nvSpPr>
        <p:spPr>
          <a:xfrm>
            <a:off x="7569100" y="745886"/>
            <a:ext cx="7716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1">
                  <a:extLst>
                    <a:ext uri="{A12FA001-AC4F-418D-AE19-62706E023703}">
                      <ahyp:hlinkClr val="tx"/>
                    </a:ext>
                  </a:extLst>
                </a:hlinkClick>
              </a:rPr>
              <a:t>Little Bluestem</a:t>
            </a:r>
            <a:endParaRPr b="0" i="0" sz="1800" u="none" cap="none" strike="noStrike">
              <a:solidFill>
                <a:schemeClr val="dk1"/>
              </a:solidFill>
              <a:latin typeface="Arial"/>
              <a:ea typeface="Arial"/>
              <a:cs typeface="Arial"/>
              <a:sym typeface="Arial"/>
            </a:endParaRPr>
          </a:p>
        </p:txBody>
      </p:sp>
      <p:sp>
        <p:nvSpPr>
          <p:cNvPr id="1280" name="Google Shape;1280;g1d8534cb461_3_648"/>
          <p:cNvSpPr txBox="1"/>
          <p:nvPr/>
        </p:nvSpPr>
        <p:spPr>
          <a:xfrm>
            <a:off x="8297738" y="743362"/>
            <a:ext cx="771600" cy="5025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2">
                  <a:extLst>
                    <a:ext uri="{A12FA001-AC4F-418D-AE19-62706E023703}">
                      <ahyp:hlinkClr val="tx"/>
                    </a:ext>
                  </a:extLst>
                </a:hlinkClick>
              </a:rPr>
              <a:t>Little Bluestem </a:t>
            </a:r>
            <a:br>
              <a:rPr b="1" i="0" lang="en-US" sz="900" u="sng" cap="none" strike="noStrike">
                <a:solidFill>
                  <a:schemeClr val="dk1"/>
                </a:solidFill>
                <a:latin typeface="Calibri"/>
                <a:ea typeface="Calibri"/>
                <a:cs typeface="Calibri"/>
                <a:sym typeface="Calibri"/>
                <a:hlinkClick r:id="rId33">
                  <a:extLst>
                    <a:ext uri="{A12FA001-AC4F-418D-AE19-62706E023703}">
                      <ahyp:hlinkClr val="tx"/>
                    </a:ext>
                  </a:extLst>
                </a:hlinkClick>
              </a:rPr>
            </a:br>
            <a:r>
              <a:rPr b="1" i="0" lang="en-US" sz="900" u="sng" cap="none" strike="noStrike">
                <a:solidFill>
                  <a:schemeClr val="dk1"/>
                </a:solidFill>
                <a:latin typeface="Calibri"/>
                <a:ea typeface="Calibri"/>
                <a:cs typeface="Calibri"/>
                <a:sym typeface="Calibri"/>
                <a:hlinkClick r:id="rId34">
                  <a:extLst>
                    <a:ext uri="{A12FA001-AC4F-418D-AE19-62706E023703}">
                      <ahyp:hlinkClr val="tx"/>
                    </a:ext>
                  </a:extLst>
                </a:hlinkClick>
              </a:rPr>
              <a:t>(fall color)</a:t>
            </a:r>
            <a:endParaRPr b="0" i="0" sz="1800" u="none" cap="none" strike="noStrike">
              <a:solidFill>
                <a:schemeClr val="dk1"/>
              </a:solidFill>
              <a:latin typeface="Arial"/>
              <a:ea typeface="Arial"/>
              <a:cs typeface="Arial"/>
              <a:sym typeface="Arial"/>
            </a:endParaRPr>
          </a:p>
        </p:txBody>
      </p:sp>
      <p:sp>
        <p:nvSpPr>
          <p:cNvPr id="1281" name="Google Shape;1281;g1d8534cb461_3_648"/>
          <p:cNvSpPr txBox="1"/>
          <p:nvPr/>
        </p:nvSpPr>
        <p:spPr>
          <a:xfrm>
            <a:off x="38851" y="757751"/>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5">
                  <a:extLst>
                    <a:ext uri="{A12FA001-AC4F-418D-AE19-62706E023703}">
                      <ahyp:hlinkClr val="tx"/>
                    </a:ext>
                  </a:extLst>
                </a:hlinkClick>
              </a:rPr>
              <a:t>Pasque Flower</a:t>
            </a:r>
            <a:endParaRPr b="0" i="0" sz="1800" u="none" cap="none" strike="noStrike">
              <a:solidFill>
                <a:schemeClr val="dk1"/>
              </a:solidFill>
              <a:latin typeface="Arial"/>
              <a:ea typeface="Arial"/>
              <a:cs typeface="Arial"/>
              <a:sym typeface="Arial"/>
            </a:endParaRPr>
          </a:p>
        </p:txBody>
      </p:sp>
      <p:sp>
        <p:nvSpPr>
          <p:cNvPr id="1282" name="Google Shape;1282;g1d8534cb461_3_648"/>
          <p:cNvSpPr txBox="1"/>
          <p:nvPr/>
        </p:nvSpPr>
        <p:spPr>
          <a:xfrm>
            <a:off x="3692013" y="3302213"/>
            <a:ext cx="747600" cy="234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6">
                  <a:extLst>
                    <a:ext uri="{A12FA001-AC4F-418D-AE19-62706E023703}">
                      <ahyp:hlinkClr val="tx"/>
                    </a:ext>
                  </a:extLst>
                </a:hlinkClick>
              </a:rPr>
              <a:t>Snakeroot</a:t>
            </a:r>
            <a:endParaRPr b="0" i="0" sz="1800" u="none" cap="none" strike="noStrike">
              <a:solidFill>
                <a:schemeClr val="dk1"/>
              </a:solidFill>
              <a:latin typeface="Arial"/>
              <a:ea typeface="Arial"/>
              <a:cs typeface="Arial"/>
              <a:sym typeface="Arial"/>
            </a:endParaRPr>
          </a:p>
        </p:txBody>
      </p:sp>
      <p:sp>
        <p:nvSpPr>
          <p:cNvPr id="1283" name="Google Shape;1283;g1d8534cb461_3_648"/>
          <p:cNvSpPr txBox="1"/>
          <p:nvPr/>
        </p:nvSpPr>
        <p:spPr>
          <a:xfrm>
            <a:off x="2124175" y="3299763"/>
            <a:ext cx="654000" cy="3366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7">
                  <a:extLst>
                    <a:ext uri="{A12FA001-AC4F-418D-AE19-62706E023703}">
                      <ahyp:hlinkClr val="tx"/>
                    </a:ext>
                  </a:extLst>
                </a:hlinkClick>
              </a:rPr>
              <a:t>Wood Betony</a:t>
            </a:r>
            <a:endParaRPr b="0" i="0" sz="1800" u="none" cap="none" strike="noStrike">
              <a:solidFill>
                <a:schemeClr val="dk1"/>
              </a:solidFill>
              <a:latin typeface="Arial"/>
              <a:ea typeface="Arial"/>
              <a:cs typeface="Arial"/>
              <a:sym typeface="Arial"/>
            </a:endParaRPr>
          </a:p>
        </p:txBody>
      </p:sp>
      <p:sp>
        <p:nvSpPr>
          <p:cNvPr id="1284" name="Google Shape;1284;g1d8534cb461_3_648"/>
          <p:cNvSpPr txBox="1"/>
          <p:nvPr/>
        </p:nvSpPr>
        <p:spPr>
          <a:xfrm>
            <a:off x="5138100" y="1568250"/>
            <a:ext cx="568200" cy="2871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8">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9">
                  <a:extLst>
                    <a:ext uri="{A12FA001-AC4F-418D-AE19-62706E023703}">
                      <ahyp:hlinkClr val="tx"/>
                    </a:ext>
                  </a:extLst>
                </a:hlinkClick>
              </a:rPr>
              <a:t>Lily</a:t>
            </a:r>
            <a:endParaRPr b="0" i="0" sz="1800" u="none" cap="none" strike="noStrike">
              <a:solidFill>
                <a:schemeClr val="dk1"/>
              </a:solidFill>
              <a:latin typeface="Arial"/>
              <a:ea typeface="Arial"/>
              <a:cs typeface="Arial"/>
              <a:sym typeface="Arial"/>
            </a:endParaRPr>
          </a:p>
        </p:txBody>
      </p:sp>
      <p:sp>
        <p:nvSpPr>
          <p:cNvPr id="1285" name="Google Shape;1285;g1d8534cb461_3_648"/>
          <p:cNvSpPr txBox="1"/>
          <p:nvPr/>
        </p:nvSpPr>
        <p:spPr>
          <a:xfrm>
            <a:off x="1742100" y="1563800"/>
            <a:ext cx="654000" cy="3225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0">
                  <a:extLst>
                    <a:ext uri="{A12FA001-AC4F-418D-AE19-62706E023703}">
                      <ahyp:hlinkClr val="tx"/>
                    </a:ext>
                  </a:extLst>
                </a:hlinkClick>
              </a:rPr>
              <a:t>Fringed Puccoon</a:t>
            </a:r>
            <a:endParaRPr b="0" i="0" sz="1800" u="none" cap="none" strike="noStrike">
              <a:solidFill>
                <a:schemeClr val="dk1"/>
              </a:solidFill>
              <a:latin typeface="Arial"/>
              <a:ea typeface="Arial"/>
              <a:cs typeface="Arial"/>
              <a:sym typeface="Arial"/>
            </a:endParaRPr>
          </a:p>
        </p:txBody>
      </p:sp>
      <p:sp>
        <p:nvSpPr>
          <p:cNvPr id="1286" name="Google Shape;1286;g1d8534cb461_3_648"/>
          <p:cNvSpPr txBox="1"/>
          <p:nvPr/>
        </p:nvSpPr>
        <p:spPr>
          <a:xfrm>
            <a:off x="5007013" y="760876"/>
            <a:ext cx="6540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Dotted Blazing Star</a:t>
            </a:r>
            <a:endParaRPr b="0" i="0" sz="1800" u="none" cap="none" strike="noStrike">
              <a:solidFill>
                <a:schemeClr val="dk1"/>
              </a:solidFill>
              <a:latin typeface="Arial"/>
              <a:ea typeface="Arial"/>
              <a:cs typeface="Arial"/>
              <a:sym typeface="Arial"/>
            </a:endParaRPr>
          </a:p>
        </p:txBody>
      </p:sp>
      <p:sp>
        <p:nvSpPr>
          <p:cNvPr id="1287" name="Google Shape;1287;g1d8534cb461_3_648"/>
          <p:cNvSpPr txBox="1"/>
          <p:nvPr/>
        </p:nvSpPr>
        <p:spPr>
          <a:xfrm>
            <a:off x="3202088" y="3307288"/>
            <a:ext cx="654000" cy="297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2">
                  <a:extLst>
                    <a:ext uri="{A12FA001-AC4F-418D-AE19-62706E023703}">
                      <ahyp:hlinkClr val="tx"/>
                    </a:ext>
                  </a:extLst>
                </a:hlinkClick>
              </a:rPr>
              <a:t>Hoary Puccoon</a:t>
            </a:r>
            <a:endParaRPr b="0" i="0" sz="1800" u="none" cap="none" strike="noStrike">
              <a:solidFill>
                <a:schemeClr val="dk1"/>
              </a:solidFill>
              <a:latin typeface="Arial"/>
              <a:ea typeface="Arial"/>
              <a:cs typeface="Arial"/>
              <a:sym typeface="Arial"/>
            </a:endParaRPr>
          </a:p>
        </p:txBody>
      </p:sp>
      <p:sp>
        <p:nvSpPr>
          <p:cNvPr id="1288" name="Google Shape;1288;g1d8534cb461_3_648"/>
          <p:cNvSpPr txBox="1"/>
          <p:nvPr/>
        </p:nvSpPr>
        <p:spPr>
          <a:xfrm>
            <a:off x="2290400" y="1574026"/>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3">
                  <a:extLst>
                    <a:ext uri="{A12FA001-AC4F-418D-AE19-62706E023703}">
                      <ahyp:hlinkClr val="tx"/>
                    </a:ext>
                  </a:extLst>
                </a:hlinkClick>
              </a:rPr>
              <a:t>Shooting Star</a:t>
            </a:r>
            <a:endParaRPr b="0" i="0" sz="1800" u="none" cap="none" strike="noStrike">
              <a:solidFill>
                <a:schemeClr val="dk1"/>
              </a:solidFill>
              <a:latin typeface="Arial"/>
              <a:ea typeface="Arial"/>
              <a:cs typeface="Arial"/>
              <a:sym typeface="Arial"/>
            </a:endParaRPr>
          </a:p>
        </p:txBody>
      </p:sp>
      <p:sp>
        <p:nvSpPr>
          <p:cNvPr id="1289" name="Google Shape;1289;g1d8534cb461_3_648"/>
          <p:cNvSpPr txBox="1"/>
          <p:nvPr/>
        </p:nvSpPr>
        <p:spPr>
          <a:xfrm>
            <a:off x="4437725" y="156207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4">
                  <a:extLst>
                    <a:ext uri="{A12FA001-AC4F-418D-AE19-62706E023703}">
                      <ahyp:hlinkClr val="tx"/>
                    </a:ext>
                  </a:extLst>
                </a:hlinkClick>
              </a:rPr>
              <a:t>Pale Spiked Lobelia</a:t>
            </a:r>
            <a:endParaRPr b="0" i="0" sz="1800" u="none" cap="none" strike="noStrike">
              <a:solidFill>
                <a:schemeClr val="dk1"/>
              </a:solidFill>
              <a:latin typeface="Arial"/>
              <a:ea typeface="Arial"/>
              <a:cs typeface="Arial"/>
              <a:sym typeface="Arial"/>
            </a:endParaRPr>
          </a:p>
        </p:txBody>
      </p:sp>
      <p:sp>
        <p:nvSpPr>
          <p:cNvPr id="1290" name="Google Shape;1290;g1d8534cb461_3_648"/>
          <p:cNvSpPr txBox="1"/>
          <p:nvPr/>
        </p:nvSpPr>
        <p:spPr>
          <a:xfrm>
            <a:off x="6230813" y="747713"/>
            <a:ext cx="7272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5">
                  <a:extLst>
                    <a:ext uri="{A12FA001-AC4F-418D-AE19-62706E023703}">
                      <ahyp:hlinkClr val="tx"/>
                    </a:ext>
                  </a:extLst>
                </a:hlinkClick>
              </a:rPr>
              <a:t>Narrow Leaf Coneflower</a:t>
            </a:r>
            <a:endParaRPr b="0" i="0" sz="1800" u="none" cap="none" strike="noStrike">
              <a:solidFill>
                <a:schemeClr val="dk1"/>
              </a:solidFill>
              <a:latin typeface="Arial"/>
              <a:ea typeface="Arial"/>
              <a:cs typeface="Arial"/>
              <a:sym typeface="Arial"/>
            </a:endParaRPr>
          </a:p>
        </p:txBody>
      </p:sp>
      <p:sp>
        <p:nvSpPr>
          <p:cNvPr id="1291" name="Google Shape;1291;g1d8534cb461_3_648"/>
          <p:cNvSpPr txBox="1"/>
          <p:nvPr/>
        </p:nvSpPr>
        <p:spPr>
          <a:xfrm>
            <a:off x="252763" y="2411435"/>
            <a:ext cx="6573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6">
                  <a:extLst>
                    <a:ext uri="{A12FA001-AC4F-418D-AE19-62706E023703}">
                      <ahyp:hlinkClr val="tx"/>
                    </a:ext>
                  </a:extLst>
                </a:hlinkClick>
              </a:rPr>
              <a:t>Parasol Sedge</a:t>
            </a:r>
            <a:endParaRPr b="0" i="0" sz="1800" u="sng" cap="none" strike="noStrike">
              <a:solidFill>
                <a:schemeClr val="dk1"/>
              </a:solidFill>
              <a:latin typeface="Arial"/>
              <a:ea typeface="Arial"/>
              <a:cs typeface="Arial"/>
              <a:sym typeface="Arial"/>
            </a:endParaRPr>
          </a:p>
        </p:txBody>
      </p:sp>
      <p:pic>
        <p:nvPicPr>
          <p:cNvPr descr="Bouteloua curtipendula Transparent" id="1292" name="Google Shape;1292;g1d8534cb461_3_648"/>
          <p:cNvPicPr preferRelativeResize="0"/>
          <p:nvPr/>
        </p:nvPicPr>
        <p:blipFill rotWithShape="1">
          <a:blip r:embed="rId47">
            <a:alphaModFix/>
          </a:blip>
          <a:srcRect b="0" l="0" r="0" t="0"/>
          <a:stretch/>
        </p:blipFill>
        <p:spPr>
          <a:xfrm>
            <a:off x="5730103" y="396955"/>
            <a:ext cx="414190" cy="348791"/>
          </a:xfrm>
          <a:prstGeom prst="rect">
            <a:avLst/>
          </a:prstGeom>
          <a:noFill/>
          <a:ln>
            <a:noFill/>
          </a:ln>
        </p:spPr>
      </p:pic>
      <p:sp>
        <p:nvSpPr>
          <p:cNvPr id="1293" name="Google Shape;1293;g1d8534cb461_3_648"/>
          <p:cNvSpPr txBox="1"/>
          <p:nvPr/>
        </p:nvSpPr>
        <p:spPr>
          <a:xfrm>
            <a:off x="5550113" y="745741"/>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8">
                  <a:extLst>
                    <a:ext uri="{A12FA001-AC4F-418D-AE19-62706E023703}">
                      <ahyp:hlinkClr val="tx"/>
                    </a:ext>
                  </a:extLst>
                </a:hlinkClick>
              </a:rPr>
              <a:t>Side Oats Grama </a:t>
            </a:r>
            <a:endParaRPr b="0" i="0" sz="1800" u="none" cap="none" strike="noStrike">
              <a:solidFill>
                <a:schemeClr val="dk1"/>
              </a:solidFill>
              <a:latin typeface="Arial"/>
              <a:ea typeface="Arial"/>
              <a:cs typeface="Arial"/>
              <a:sym typeface="Arial"/>
            </a:endParaRPr>
          </a:p>
        </p:txBody>
      </p:sp>
      <p:pic>
        <p:nvPicPr>
          <p:cNvPr descr="Bouteloua curtipendula Transparent" id="1294" name="Google Shape;1294;g1d8534cb461_3_648"/>
          <p:cNvPicPr preferRelativeResize="0"/>
          <p:nvPr/>
        </p:nvPicPr>
        <p:blipFill rotWithShape="1">
          <a:blip r:embed="rId49">
            <a:alphaModFix/>
          </a:blip>
          <a:srcRect b="0" l="0" r="0" t="0"/>
          <a:stretch/>
        </p:blipFill>
        <p:spPr>
          <a:xfrm>
            <a:off x="819131" y="505722"/>
            <a:ext cx="310038" cy="260383"/>
          </a:xfrm>
          <a:prstGeom prst="rect">
            <a:avLst/>
          </a:prstGeom>
          <a:noFill/>
          <a:ln>
            <a:noFill/>
          </a:ln>
        </p:spPr>
      </p:pic>
      <p:sp>
        <p:nvSpPr>
          <p:cNvPr id="1295" name="Google Shape;1295;g1d8534cb461_3_648"/>
          <p:cNvSpPr txBox="1"/>
          <p:nvPr/>
        </p:nvSpPr>
        <p:spPr>
          <a:xfrm>
            <a:off x="611175" y="763975"/>
            <a:ext cx="771600" cy="342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0">
                  <a:extLst>
                    <a:ext uri="{A12FA001-AC4F-418D-AE19-62706E023703}">
                      <ahyp:hlinkClr val="tx"/>
                    </a:ext>
                  </a:extLst>
                </a:hlinkClick>
              </a:rPr>
              <a:t>Blue Grama Grass</a:t>
            </a:r>
            <a:endParaRPr b="0" i="0" sz="1800" u="sng" cap="none" strike="noStrike">
              <a:solidFill>
                <a:schemeClr val="dk1"/>
              </a:solidFill>
              <a:latin typeface="Arial"/>
              <a:ea typeface="Arial"/>
              <a:cs typeface="Arial"/>
              <a:sym typeface="Arial"/>
            </a:endParaRPr>
          </a:p>
        </p:txBody>
      </p:sp>
      <p:pic>
        <p:nvPicPr>
          <p:cNvPr descr="C:\Users\dusti\Desktop\Blazing Star Gardens\Website\Garden Designs and Mini Illustrations\Individual Plant Illustrations\Edited Scans\Transparent Plant Images Small\Dodecatheon amethystinum.png" id="1296" name="Google Shape;1296;g1d8534cb461_3_648"/>
          <p:cNvPicPr preferRelativeResize="0"/>
          <p:nvPr/>
        </p:nvPicPr>
        <p:blipFill rotWithShape="1">
          <a:blip r:embed="rId51">
            <a:alphaModFix/>
          </a:blip>
          <a:srcRect b="0" l="0" r="0" t="0"/>
          <a:stretch/>
        </p:blipFill>
        <p:spPr>
          <a:xfrm>
            <a:off x="4478388" y="2930673"/>
            <a:ext cx="315475" cy="350853"/>
          </a:xfrm>
          <a:prstGeom prst="rect">
            <a:avLst/>
          </a:prstGeom>
          <a:noFill/>
          <a:ln>
            <a:noFill/>
          </a:ln>
        </p:spPr>
      </p:pic>
      <p:sp>
        <p:nvSpPr>
          <p:cNvPr id="1297" name="Google Shape;1297;g1d8534cb461_3_648"/>
          <p:cNvSpPr txBox="1"/>
          <p:nvPr/>
        </p:nvSpPr>
        <p:spPr>
          <a:xfrm>
            <a:off x="4322888" y="3293163"/>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2">
                  <a:extLst>
                    <a:ext uri="{A12FA001-AC4F-418D-AE19-62706E023703}">
                      <ahyp:hlinkClr val="tx"/>
                    </a:ext>
                  </a:extLst>
                </a:hlinkClick>
              </a:rPr>
              <a:t>Amethyst</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3">
                  <a:extLst>
                    <a:ext uri="{A12FA001-AC4F-418D-AE19-62706E023703}">
                      <ahyp:hlinkClr val="tx"/>
                    </a:ext>
                  </a:extLst>
                </a:hlinkClick>
              </a:rPr>
              <a:t>Shooting Star</a:t>
            </a:r>
            <a:endParaRPr b="0" i="0" sz="1800" u="none" cap="none" strike="noStrike">
              <a:solidFill>
                <a:schemeClr val="dk1"/>
              </a:solidFill>
              <a:latin typeface="Arial"/>
              <a:ea typeface="Arial"/>
              <a:cs typeface="Arial"/>
              <a:sym typeface="Arial"/>
            </a:endParaRPr>
          </a:p>
        </p:txBody>
      </p:sp>
      <p:pic>
        <p:nvPicPr>
          <p:cNvPr id="1298" name="Google Shape;1298;g1d8534cb461_3_648"/>
          <p:cNvPicPr preferRelativeResize="0"/>
          <p:nvPr/>
        </p:nvPicPr>
        <p:blipFill>
          <a:blip r:embed="rId54">
            <a:alphaModFix/>
          </a:blip>
          <a:stretch>
            <a:fillRect/>
          </a:stretch>
        </p:blipFill>
        <p:spPr>
          <a:xfrm>
            <a:off x="3826462" y="1955352"/>
            <a:ext cx="295000" cy="481010"/>
          </a:xfrm>
          <a:prstGeom prst="rect">
            <a:avLst/>
          </a:prstGeom>
          <a:noFill/>
          <a:ln>
            <a:noFill/>
          </a:ln>
        </p:spPr>
      </p:pic>
      <p:pic>
        <p:nvPicPr>
          <p:cNvPr id="1299" name="Google Shape;1299;g1d8534cb461_3_648"/>
          <p:cNvPicPr preferRelativeResize="0"/>
          <p:nvPr/>
        </p:nvPicPr>
        <p:blipFill>
          <a:blip r:embed="rId55">
            <a:alphaModFix/>
          </a:blip>
          <a:stretch>
            <a:fillRect/>
          </a:stretch>
        </p:blipFill>
        <p:spPr>
          <a:xfrm>
            <a:off x="2954537" y="1741630"/>
            <a:ext cx="595700" cy="850970"/>
          </a:xfrm>
          <a:prstGeom prst="rect">
            <a:avLst/>
          </a:prstGeom>
          <a:noFill/>
          <a:ln>
            <a:noFill/>
          </a:ln>
        </p:spPr>
      </p:pic>
      <p:pic>
        <p:nvPicPr>
          <p:cNvPr id="1300" name="Google Shape;1300;g1d8534cb461_3_648"/>
          <p:cNvPicPr preferRelativeResize="0"/>
          <p:nvPr/>
        </p:nvPicPr>
        <p:blipFill rotWithShape="1">
          <a:blip r:embed="rId56">
            <a:alphaModFix/>
          </a:blip>
          <a:srcRect b="21625" l="13186" r="8135" t="29558"/>
          <a:stretch/>
        </p:blipFill>
        <p:spPr>
          <a:xfrm>
            <a:off x="759450" y="1238325"/>
            <a:ext cx="468700" cy="415425"/>
          </a:xfrm>
          <a:prstGeom prst="rect">
            <a:avLst/>
          </a:prstGeom>
          <a:noFill/>
          <a:ln>
            <a:noFill/>
          </a:ln>
        </p:spPr>
      </p:pic>
      <p:pic>
        <p:nvPicPr>
          <p:cNvPr id="1301" name="Google Shape;1301;g1d8534cb461_3_648"/>
          <p:cNvPicPr preferRelativeResize="0"/>
          <p:nvPr/>
        </p:nvPicPr>
        <p:blipFill>
          <a:blip r:embed="rId57">
            <a:alphaModFix/>
          </a:blip>
          <a:stretch>
            <a:fillRect/>
          </a:stretch>
        </p:blipFill>
        <p:spPr>
          <a:xfrm>
            <a:off x="6930638" y="249788"/>
            <a:ext cx="708968" cy="557725"/>
          </a:xfrm>
          <a:prstGeom prst="rect">
            <a:avLst/>
          </a:prstGeom>
          <a:noFill/>
          <a:ln>
            <a:noFill/>
          </a:ln>
        </p:spPr>
      </p:pic>
      <p:pic>
        <p:nvPicPr>
          <p:cNvPr id="1302" name="Google Shape;1302;g1d8534cb461_3_648"/>
          <p:cNvPicPr preferRelativeResize="0"/>
          <p:nvPr/>
        </p:nvPicPr>
        <p:blipFill>
          <a:blip r:embed="rId58">
            <a:alphaModFix/>
          </a:blip>
          <a:stretch>
            <a:fillRect/>
          </a:stretch>
        </p:blipFill>
        <p:spPr>
          <a:xfrm>
            <a:off x="1874951" y="4974600"/>
            <a:ext cx="534825" cy="383276"/>
          </a:xfrm>
          <a:prstGeom prst="rect">
            <a:avLst/>
          </a:prstGeom>
          <a:noFill/>
          <a:ln>
            <a:noFill/>
          </a:ln>
        </p:spPr>
      </p:pic>
      <p:pic>
        <p:nvPicPr>
          <p:cNvPr id="1303" name="Google Shape;1303;g1d8534cb461_3_648"/>
          <p:cNvPicPr preferRelativeResize="0"/>
          <p:nvPr/>
        </p:nvPicPr>
        <p:blipFill>
          <a:blip r:embed="rId59">
            <a:alphaModFix/>
          </a:blip>
          <a:stretch>
            <a:fillRect/>
          </a:stretch>
        </p:blipFill>
        <p:spPr>
          <a:xfrm>
            <a:off x="3741138" y="3698916"/>
            <a:ext cx="595725" cy="659511"/>
          </a:xfrm>
          <a:prstGeom prst="rect">
            <a:avLst/>
          </a:prstGeom>
          <a:noFill/>
          <a:ln>
            <a:noFill/>
          </a:ln>
        </p:spPr>
      </p:pic>
      <p:pic>
        <p:nvPicPr>
          <p:cNvPr id="1304" name="Google Shape;1304;g1d8534cb461_3_648"/>
          <p:cNvPicPr preferRelativeResize="0"/>
          <p:nvPr/>
        </p:nvPicPr>
        <p:blipFill>
          <a:blip r:embed="rId60">
            <a:alphaModFix/>
          </a:blip>
          <a:stretch>
            <a:fillRect/>
          </a:stretch>
        </p:blipFill>
        <p:spPr>
          <a:xfrm>
            <a:off x="1575714" y="2958672"/>
            <a:ext cx="534825" cy="406465"/>
          </a:xfrm>
          <a:prstGeom prst="rect">
            <a:avLst/>
          </a:prstGeom>
          <a:noFill/>
          <a:ln>
            <a:noFill/>
          </a:ln>
        </p:spPr>
      </p:pic>
      <p:pic>
        <p:nvPicPr>
          <p:cNvPr id="1305" name="Google Shape;1305;g1d8534cb461_3_648"/>
          <p:cNvPicPr preferRelativeResize="0"/>
          <p:nvPr/>
        </p:nvPicPr>
        <p:blipFill>
          <a:blip r:embed="rId61">
            <a:alphaModFix/>
          </a:blip>
          <a:stretch>
            <a:fillRect/>
          </a:stretch>
        </p:blipFill>
        <p:spPr>
          <a:xfrm>
            <a:off x="3354250" y="4804610"/>
            <a:ext cx="351803" cy="502575"/>
          </a:xfrm>
          <a:prstGeom prst="rect">
            <a:avLst/>
          </a:prstGeom>
          <a:noFill/>
          <a:ln>
            <a:noFill/>
          </a:ln>
        </p:spPr>
      </p:pic>
      <p:pic>
        <p:nvPicPr>
          <p:cNvPr id="1306" name="Google Shape;1306;g1d8534cb461_3_648"/>
          <p:cNvPicPr preferRelativeResize="0"/>
          <p:nvPr/>
        </p:nvPicPr>
        <p:blipFill>
          <a:blip r:embed="rId62">
            <a:alphaModFix/>
          </a:blip>
          <a:stretch>
            <a:fillRect/>
          </a:stretch>
        </p:blipFill>
        <p:spPr>
          <a:xfrm>
            <a:off x="1214725" y="3817083"/>
            <a:ext cx="369400" cy="527714"/>
          </a:xfrm>
          <a:prstGeom prst="rect">
            <a:avLst/>
          </a:prstGeom>
          <a:noFill/>
          <a:ln>
            <a:noFill/>
          </a:ln>
        </p:spPr>
      </p:pic>
      <p:pic>
        <p:nvPicPr>
          <p:cNvPr id="1307" name="Google Shape;1307;g1d8534cb461_3_648"/>
          <p:cNvPicPr preferRelativeResize="0"/>
          <p:nvPr/>
        </p:nvPicPr>
        <p:blipFill>
          <a:blip r:embed="rId63">
            <a:alphaModFix/>
          </a:blip>
          <a:stretch>
            <a:fillRect/>
          </a:stretch>
        </p:blipFill>
        <p:spPr>
          <a:xfrm>
            <a:off x="3550638" y="1157225"/>
            <a:ext cx="295010" cy="421450"/>
          </a:xfrm>
          <a:prstGeom prst="rect">
            <a:avLst/>
          </a:prstGeom>
          <a:noFill/>
          <a:ln>
            <a:noFill/>
          </a:ln>
        </p:spPr>
      </p:pic>
      <p:pic>
        <p:nvPicPr>
          <p:cNvPr id="1308" name="Google Shape;1308;g1d8534cb461_3_648"/>
          <p:cNvPicPr preferRelativeResize="0"/>
          <p:nvPr/>
        </p:nvPicPr>
        <p:blipFill>
          <a:blip r:embed="rId64">
            <a:alphaModFix/>
          </a:blip>
          <a:stretch>
            <a:fillRect/>
          </a:stretch>
        </p:blipFill>
        <p:spPr>
          <a:xfrm>
            <a:off x="543643" y="3073503"/>
            <a:ext cx="185935" cy="245725"/>
          </a:xfrm>
          <a:prstGeom prst="rect">
            <a:avLst/>
          </a:prstGeom>
          <a:noFill/>
          <a:ln>
            <a:noFill/>
          </a:ln>
        </p:spPr>
      </p:pic>
      <p:pic>
        <p:nvPicPr>
          <p:cNvPr id="1309" name="Google Shape;1309;g1d8534cb461_3_648"/>
          <p:cNvPicPr preferRelativeResize="0"/>
          <p:nvPr/>
        </p:nvPicPr>
        <p:blipFill>
          <a:blip r:embed="rId65">
            <a:alphaModFix/>
          </a:blip>
          <a:stretch>
            <a:fillRect/>
          </a:stretch>
        </p:blipFill>
        <p:spPr>
          <a:xfrm>
            <a:off x="2866700" y="2991737"/>
            <a:ext cx="322450" cy="322450"/>
          </a:xfrm>
          <a:prstGeom prst="rect">
            <a:avLst/>
          </a:prstGeom>
          <a:noFill/>
          <a:ln>
            <a:noFill/>
          </a:ln>
        </p:spPr>
      </p:pic>
      <p:pic>
        <p:nvPicPr>
          <p:cNvPr id="1310" name="Google Shape;1310;g1d8534cb461_3_648"/>
          <p:cNvPicPr preferRelativeResize="0"/>
          <p:nvPr/>
        </p:nvPicPr>
        <p:blipFill>
          <a:blip r:embed="rId66">
            <a:alphaModFix/>
          </a:blip>
          <a:stretch>
            <a:fillRect/>
          </a:stretch>
        </p:blipFill>
        <p:spPr>
          <a:xfrm>
            <a:off x="2929450" y="1090476"/>
            <a:ext cx="393425" cy="475937"/>
          </a:xfrm>
          <a:prstGeom prst="rect">
            <a:avLst/>
          </a:prstGeom>
          <a:noFill/>
          <a:ln>
            <a:noFill/>
          </a:ln>
        </p:spPr>
      </p:pic>
      <p:pic>
        <p:nvPicPr>
          <p:cNvPr id="1311" name="Google Shape;1311;g1d8534cb461_3_648"/>
          <p:cNvPicPr preferRelativeResize="0"/>
          <p:nvPr/>
        </p:nvPicPr>
        <p:blipFill>
          <a:blip r:embed="rId67">
            <a:alphaModFix/>
          </a:blip>
          <a:stretch>
            <a:fillRect/>
          </a:stretch>
        </p:blipFill>
        <p:spPr>
          <a:xfrm>
            <a:off x="1090565" y="3050676"/>
            <a:ext cx="295000" cy="276319"/>
          </a:xfrm>
          <a:prstGeom prst="rect">
            <a:avLst/>
          </a:prstGeom>
          <a:noFill/>
          <a:ln>
            <a:noFill/>
          </a:ln>
        </p:spPr>
      </p:pic>
      <p:pic>
        <p:nvPicPr>
          <p:cNvPr id="1312" name="Google Shape;1312;g1d8534cb461_3_648"/>
          <p:cNvPicPr preferRelativeResize="0"/>
          <p:nvPr/>
        </p:nvPicPr>
        <p:blipFill>
          <a:blip r:embed="rId68">
            <a:alphaModFix/>
          </a:blip>
          <a:stretch>
            <a:fillRect/>
          </a:stretch>
        </p:blipFill>
        <p:spPr>
          <a:xfrm>
            <a:off x="322788" y="1263538"/>
            <a:ext cx="266562" cy="322450"/>
          </a:xfrm>
          <a:prstGeom prst="rect">
            <a:avLst/>
          </a:prstGeom>
          <a:noFill/>
          <a:ln>
            <a:noFill/>
          </a:ln>
        </p:spPr>
      </p:pic>
      <p:pic>
        <p:nvPicPr>
          <p:cNvPr id="1313" name="Google Shape;1313;g1d8534cb461_3_648"/>
          <p:cNvPicPr preferRelativeResize="0"/>
          <p:nvPr/>
        </p:nvPicPr>
        <p:blipFill>
          <a:blip r:embed="rId69">
            <a:alphaModFix/>
          </a:blip>
          <a:stretch>
            <a:fillRect/>
          </a:stretch>
        </p:blipFill>
        <p:spPr>
          <a:xfrm>
            <a:off x="2170450" y="532743"/>
            <a:ext cx="295000" cy="269419"/>
          </a:xfrm>
          <a:prstGeom prst="rect">
            <a:avLst/>
          </a:prstGeom>
          <a:noFill/>
          <a:ln>
            <a:noFill/>
          </a:ln>
        </p:spPr>
      </p:pic>
      <p:pic>
        <p:nvPicPr>
          <p:cNvPr id="1314" name="Google Shape;1314;g1d8534cb461_3_648"/>
          <p:cNvPicPr preferRelativeResize="0"/>
          <p:nvPr/>
        </p:nvPicPr>
        <p:blipFill>
          <a:blip r:embed="rId70">
            <a:alphaModFix/>
          </a:blip>
          <a:stretch>
            <a:fillRect/>
          </a:stretch>
        </p:blipFill>
        <p:spPr>
          <a:xfrm>
            <a:off x="411875" y="3947664"/>
            <a:ext cx="459825" cy="366311"/>
          </a:xfrm>
          <a:prstGeom prst="rect">
            <a:avLst/>
          </a:prstGeom>
          <a:noFill/>
          <a:ln>
            <a:noFill/>
          </a:ln>
        </p:spPr>
      </p:pic>
      <p:pic>
        <p:nvPicPr>
          <p:cNvPr id="1315" name="Google Shape;1315;g1d8534cb461_3_648"/>
          <p:cNvPicPr preferRelativeResize="0"/>
          <p:nvPr/>
        </p:nvPicPr>
        <p:blipFill>
          <a:blip r:embed="rId71">
            <a:alphaModFix/>
          </a:blip>
          <a:stretch>
            <a:fillRect/>
          </a:stretch>
        </p:blipFill>
        <p:spPr>
          <a:xfrm>
            <a:off x="3169700" y="3727898"/>
            <a:ext cx="427350" cy="569776"/>
          </a:xfrm>
          <a:prstGeom prst="rect">
            <a:avLst/>
          </a:prstGeom>
          <a:noFill/>
          <a:ln>
            <a:noFill/>
          </a:ln>
        </p:spPr>
      </p:pic>
      <p:sp>
        <p:nvSpPr>
          <p:cNvPr id="1316" name="Google Shape;1316;g1d8534cb461_3_648"/>
          <p:cNvSpPr txBox="1"/>
          <p:nvPr/>
        </p:nvSpPr>
        <p:spPr>
          <a:xfrm>
            <a:off x="235176" y="3306338"/>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2">
                  <a:extLst>
                    <a:ext uri="{A12FA001-AC4F-418D-AE19-62706E023703}">
                      <ahyp:hlinkClr val="tx"/>
                    </a:ext>
                  </a:extLst>
                </a:hlinkClick>
              </a:rPr>
              <a:t>Yellow Star Grass</a:t>
            </a:r>
            <a:endParaRPr b="0" i="0" sz="1800" u="none" cap="none" strike="noStrike">
              <a:solidFill>
                <a:schemeClr val="dk1"/>
              </a:solidFill>
              <a:latin typeface="Arial"/>
              <a:ea typeface="Arial"/>
              <a:cs typeface="Arial"/>
              <a:sym typeface="Arial"/>
            </a:endParaRPr>
          </a:p>
        </p:txBody>
      </p:sp>
      <p:sp>
        <p:nvSpPr>
          <p:cNvPr id="1317" name="Google Shape;1317;g1d8534cb461_3_648"/>
          <p:cNvSpPr txBox="1"/>
          <p:nvPr/>
        </p:nvSpPr>
        <p:spPr>
          <a:xfrm>
            <a:off x="2755375" y="330821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3">
                  <a:extLst>
                    <a:ext uri="{A12FA001-AC4F-418D-AE19-62706E023703}">
                      <ahyp:hlinkClr val="tx"/>
                    </a:ext>
                  </a:extLst>
                </a:hlinkClick>
              </a:rPr>
              <a:t>Bastard Toadflax</a:t>
            </a:r>
            <a:endParaRPr b="0" i="0" sz="1800" u="none" cap="none" strike="noStrike">
              <a:solidFill>
                <a:schemeClr val="dk1"/>
              </a:solidFill>
              <a:latin typeface="Arial"/>
              <a:ea typeface="Arial"/>
              <a:cs typeface="Arial"/>
              <a:sym typeface="Arial"/>
            </a:endParaRPr>
          </a:p>
        </p:txBody>
      </p:sp>
      <p:sp>
        <p:nvSpPr>
          <p:cNvPr id="1318" name="Google Shape;1318;g1d8534cb461_3_648"/>
          <p:cNvSpPr txBox="1"/>
          <p:nvPr/>
        </p:nvSpPr>
        <p:spPr>
          <a:xfrm>
            <a:off x="722425" y="156526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4">
                  <a:extLst>
                    <a:ext uri="{A12FA001-AC4F-418D-AE19-62706E023703}">
                      <ahyp:hlinkClr val="tx"/>
                    </a:ext>
                  </a:extLst>
                </a:hlinkClick>
              </a:rPr>
              <a:t>Ground Plum</a:t>
            </a:r>
            <a:endParaRPr b="0" i="0" sz="1800" u="none" cap="none" strike="noStrike">
              <a:solidFill>
                <a:schemeClr val="dk1"/>
              </a:solidFill>
              <a:latin typeface="Arial"/>
              <a:ea typeface="Arial"/>
              <a:cs typeface="Arial"/>
              <a:sym typeface="Arial"/>
            </a:endParaRPr>
          </a:p>
        </p:txBody>
      </p:sp>
      <p:sp>
        <p:nvSpPr>
          <p:cNvPr id="1319" name="Google Shape;1319;g1d8534cb461_3_648"/>
          <p:cNvSpPr txBox="1"/>
          <p:nvPr/>
        </p:nvSpPr>
        <p:spPr>
          <a:xfrm>
            <a:off x="183513" y="156741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5">
                  <a:extLst>
                    <a:ext uri="{A12FA001-AC4F-418D-AE19-62706E023703}">
                      <ahyp:hlinkClr val="tx"/>
                    </a:ext>
                  </a:extLst>
                </a:hlinkClick>
              </a:rPr>
              <a:t>Blue Eyed Grass</a:t>
            </a:r>
            <a:endParaRPr b="0" i="0" sz="1800" u="none" cap="none" strike="noStrike">
              <a:solidFill>
                <a:schemeClr val="dk1"/>
              </a:solidFill>
              <a:latin typeface="Arial"/>
              <a:ea typeface="Arial"/>
              <a:cs typeface="Arial"/>
              <a:sym typeface="Arial"/>
            </a:endParaRPr>
          </a:p>
        </p:txBody>
      </p:sp>
      <p:sp>
        <p:nvSpPr>
          <p:cNvPr id="1320" name="Google Shape;1320;g1d8534cb461_3_648"/>
          <p:cNvSpPr txBox="1"/>
          <p:nvPr/>
        </p:nvSpPr>
        <p:spPr>
          <a:xfrm>
            <a:off x="1951638" y="773163"/>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6">
                  <a:extLst>
                    <a:ext uri="{A12FA001-AC4F-418D-AE19-62706E023703}">
                      <ahyp:hlinkClr val="tx"/>
                    </a:ext>
                  </a:extLst>
                </a:hlinkClick>
              </a:rPr>
              <a:t>Small Fame Flower</a:t>
            </a:r>
            <a:endParaRPr b="0" i="0" sz="1800" u="none" cap="none" strike="noStrike">
              <a:solidFill>
                <a:schemeClr val="dk1"/>
              </a:solidFill>
              <a:latin typeface="Arial"/>
              <a:ea typeface="Arial"/>
              <a:cs typeface="Arial"/>
              <a:sym typeface="Arial"/>
            </a:endParaRPr>
          </a:p>
        </p:txBody>
      </p:sp>
      <p:sp>
        <p:nvSpPr>
          <p:cNvPr id="1321" name="Google Shape;1321;g1d8534cb461_3_648"/>
          <p:cNvSpPr txBox="1"/>
          <p:nvPr/>
        </p:nvSpPr>
        <p:spPr>
          <a:xfrm>
            <a:off x="864263" y="3302663"/>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7">
                  <a:extLst>
                    <a:ext uri="{A12FA001-AC4F-418D-AE19-62706E023703}">
                      <ahyp:hlinkClr val="tx"/>
                    </a:ext>
                  </a:extLst>
                </a:hlinkClick>
              </a:rPr>
              <a:t>Skullcap</a:t>
            </a:r>
            <a:endParaRPr b="0" i="0" sz="1800" u="none" cap="none" strike="noStrike">
              <a:solidFill>
                <a:schemeClr val="dk1"/>
              </a:solidFill>
              <a:latin typeface="Arial"/>
              <a:ea typeface="Arial"/>
              <a:cs typeface="Arial"/>
              <a:sym typeface="Arial"/>
            </a:endParaRPr>
          </a:p>
        </p:txBody>
      </p:sp>
      <p:sp>
        <p:nvSpPr>
          <p:cNvPr id="1322" name="Google Shape;1322;g1d8534cb461_3_648"/>
          <p:cNvSpPr txBox="1"/>
          <p:nvPr/>
        </p:nvSpPr>
        <p:spPr>
          <a:xfrm>
            <a:off x="3371150" y="1566426"/>
            <a:ext cx="6540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8">
                  <a:extLst>
                    <a:ext uri="{A12FA001-AC4F-418D-AE19-62706E023703}">
                      <ahyp:hlinkClr val="tx"/>
                    </a:ext>
                  </a:extLst>
                </a:hlinkClick>
              </a:rPr>
              <a:t>Stiff Gentian</a:t>
            </a:r>
            <a:endParaRPr b="0" i="0" sz="1800" u="none" cap="none" strike="noStrike">
              <a:solidFill>
                <a:schemeClr val="dk1"/>
              </a:solidFill>
              <a:latin typeface="Arial"/>
              <a:ea typeface="Arial"/>
              <a:cs typeface="Arial"/>
              <a:sym typeface="Arial"/>
            </a:endParaRPr>
          </a:p>
        </p:txBody>
      </p:sp>
      <p:sp>
        <p:nvSpPr>
          <p:cNvPr id="1323" name="Google Shape;1323;g1d8534cb461_3_648"/>
          <p:cNvSpPr txBox="1"/>
          <p:nvPr/>
        </p:nvSpPr>
        <p:spPr>
          <a:xfrm>
            <a:off x="2809300" y="1571575"/>
            <a:ext cx="654000" cy="3354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9">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0">
                  <a:extLst>
                    <a:ext uri="{A12FA001-AC4F-418D-AE19-62706E023703}">
                      <ahyp:hlinkClr val="tx"/>
                    </a:ext>
                  </a:extLst>
                </a:hlinkClick>
              </a:rPr>
              <a:t>Lupine</a:t>
            </a:r>
            <a:endParaRPr b="0" i="0" sz="1800" u="none" cap="none" strike="noStrike">
              <a:solidFill>
                <a:schemeClr val="dk1"/>
              </a:solidFill>
              <a:latin typeface="Arial"/>
              <a:ea typeface="Arial"/>
              <a:cs typeface="Arial"/>
              <a:sym typeface="Arial"/>
            </a:endParaRPr>
          </a:p>
        </p:txBody>
      </p:sp>
      <p:sp>
        <p:nvSpPr>
          <p:cNvPr id="1324" name="Google Shape;1324;g1d8534cb461_3_648"/>
          <p:cNvSpPr txBox="1"/>
          <p:nvPr/>
        </p:nvSpPr>
        <p:spPr>
          <a:xfrm>
            <a:off x="314788" y="4295113"/>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1">
                  <a:extLst>
                    <a:ext uri="{A12FA001-AC4F-418D-AE19-62706E023703}">
                      <ahyp:hlinkClr val="tx"/>
                    </a:ext>
                  </a:extLst>
                </a:hlinkClick>
              </a:rPr>
              <a:t>Prairie Spiderwort</a:t>
            </a:r>
            <a:endParaRPr b="0" i="0" sz="1800" u="none" cap="none" strike="noStrike">
              <a:solidFill>
                <a:schemeClr val="dk1"/>
              </a:solidFill>
              <a:latin typeface="Arial"/>
              <a:ea typeface="Arial"/>
              <a:cs typeface="Arial"/>
              <a:sym typeface="Arial"/>
            </a:endParaRPr>
          </a:p>
        </p:txBody>
      </p:sp>
      <p:sp>
        <p:nvSpPr>
          <p:cNvPr id="1325" name="Google Shape;1325;g1d8534cb461_3_648"/>
          <p:cNvSpPr txBox="1"/>
          <p:nvPr/>
        </p:nvSpPr>
        <p:spPr>
          <a:xfrm>
            <a:off x="1744788" y="5294168"/>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2">
                  <a:extLst>
                    <a:ext uri="{A12FA001-AC4F-418D-AE19-62706E023703}">
                      <ahyp:hlinkClr val="tx"/>
                    </a:ext>
                  </a:extLst>
                </a:hlinkClick>
              </a:rPr>
              <a:t>Mead’s </a:t>
            </a:r>
            <a:r>
              <a:rPr b="1" i="0" lang="en-US" sz="900" u="sng" cap="none" strike="noStrike">
                <a:solidFill>
                  <a:schemeClr val="dk1"/>
                </a:solidFill>
                <a:latin typeface="Calibri"/>
                <a:ea typeface="Calibri"/>
                <a:cs typeface="Calibri"/>
                <a:sym typeface="Calibri"/>
                <a:hlinkClick r:id="rId83">
                  <a:extLst>
                    <a:ext uri="{A12FA001-AC4F-418D-AE19-62706E023703}">
                      <ahyp:hlinkClr val="tx"/>
                    </a:ext>
                  </a:extLst>
                </a:hlinkClick>
              </a:rPr>
              <a:t>Sedge</a:t>
            </a:r>
            <a:endParaRPr>
              <a:solidFill>
                <a:schemeClr val="dk1"/>
              </a:solidFill>
            </a:endParaRPr>
          </a:p>
        </p:txBody>
      </p:sp>
      <p:sp>
        <p:nvSpPr>
          <p:cNvPr id="1326" name="Google Shape;1326;g1d8534cb461_3_648"/>
          <p:cNvSpPr txBox="1"/>
          <p:nvPr/>
        </p:nvSpPr>
        <p:spPr>
          <a:xfrm>
            <a:off x="1469338" y="3300126"/>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4">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5">
                  <a:extLst>
                    <a:ext uri="{A12FA001-AC4F-418D-AE19-62706E023703}">
                      <ahyp:hlinkClr val="tx"/>
                    </a:ext>
                  </a:extLst>
                </a:hlinkClick>
              </a:rPr>
              <a:t>Strawberry</a:t>
            </a:r>
            <a:endParaRPr b="1" sz="900">
              <a:solidFill>
                <a:schemeClr val="dk1"/>
              </a:solidFill>
              <a:latin typeface="Calibri"/>
              <a:ea typeface="Calibri"/>
              <a:cs typeface="Calibri"/>
              <a:sym typeface="Calibri"/>
            </a:endParaRPr>
          </a:p>
        </p:txBody>
      </p:sp>
      <p:sp>
        <p:nvSpPr>
          <p:cNvPr id="1327" name="Google Shape;1327;g1d8534cb461_3_648"/>
          <p:cNvSpPr txBox="1"/>
          <p:nvPr/>
        </p:nvSpPr>
        <p:spPr>
          <a:xfrm>
            <a:off x="6969239" y="740826"/>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6">
                  <a:extLst>
                    <a:ext uri="{A12FA001-AC4F-418D-AE19-62706E023703}">
                      <ahyp:hlinkClr val="tx"/>
                    </a:ext>
                  </a:extLst>
                </a:hlinkClick>
              </a:rPr>
              <a:t>Purple Poppy Mallow</a:t>
            </a:r>
            <a:endParaRPr b="0" i="0" sz="1800" u="none" cap="none" strike="noStrike">
              <a:solidFill>
                <a:schemeClr val="dk1"/>
              </a:solidFill>
              <a:latin typeface="Arial"/>
              <a:ea typeface="Arial"/>
              <a:cs typeface="Arial"/>
              <a:sym typeface="Arial"/>
            </a:endParaRPr>
          </a:p>
        </p:txBody>
      </p:sp>
      <p:sp>
        <p:nvSpPr>
          <p:cNvPr id="1328" name="Google Shape;1328;g1d8534cb461_3_648"/>
          <p:cNvSpPr txBox="1"/>
          <p:nvPr/>
        </p:nvSpPr>
        <p:spPr>
          <a:xfrm>
            <a:off x="2950989" y="240500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7">
                  <a:extLst>
                    <a:ext uri="{A12FA001-AC4F-418D-AE19-62706E023703}">
                      <ahyp:hlinkClr val="tx"/>
                    </a:ext>
                  </a:extLst>
                </a:hlinkClick>
              </a:rPr>
              <a:t>Whorled Milkweed</a:t>
            </a:r>
            <a:endParaRPr b="0" i="0" sz="1800" u="none" cap="none" strike="noStrike">
              <a:solidFill>
                <a:schemeClr val="dk1"/>
              </a:solidFill>
              <a:latin typeface="Arial"/>
              <a:ea typeface="Arial"/>
              <a:cs typeface="Arial"/>
              <a:sym typeface="Arial"/>
            </a:endParaRPr>
          </a:p>
        </p:txBody>
      </p:sp>
      <p:sp>
        <p:nvSpPr>
          <p:cNvPr id="1329" name="Google Shape;1329;g1d8534cb461_3_648"/>
          <p:cNvSpPr txBox="1"/>
          <p:nvPr/>
        </p:nvSpPr>
        <p:spPr>
          <a:xfrm>
            <a:off x="3717175" y="2417450"/>
            <a:ext cx="5451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8">
                  <a:extLst>
                    <a:ext uri="{A12FA001-AC4F-418D-AE19-62706E023703}">
                      <ahyp:hlinkClr val="tx"/>
                    </a:ext>
                  </a:extLst>
                </a:hlinkClick>
              </a:rPr>
              <a:t>Thimble-weed</a:t>
            </a:r>
            <a:endParaRPr b="0" i="0" sz="1800" u="none" cap="none" strike="noStrike">
              <a:solidFill>
                <a:schemeClr val="dk1"/>
              </a:solidFill>
              <a:latin typeface="Arial"/>
              <a:ea typeface="Arial"/>
              <a:cs typeface="Arial"/>
              <a:sym typeface="Arial"/>
            </a:endParaRPr>
          </a:p>
        </p:txBody>
      </p:sp>
      <p:sp>
        <p:nvSpPr>
          <p:cNvPr id="1330" name="Google Shape;1330;g1d8534cb461_3_648"/>
          <p:cNvSpPr txBox="1"/>
          <p:nvPr/>
        </p:nvSpPr>
        <p:spPr>
          <a:xfrm>
            <a:off x="3061352" y="4305863"/>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9">
                  <a:extLst>
                    <a:ext uri="{A12FA001-AC4F-418D-AE19-62706E023703}">
                      <ahyp:hlinkClr val="tx"/>
                    </a:ext>
                  </a:extLst>
                </a:hlinkClick>
              </a:rPr>
              <a:t>Heart Leaved Golden Alexanders</a:t>
            </a:r>
            <a:endParaRPr b="0" i="0" sz="1800" u="none" cap="none" strike="noStrike">
              <a:solidFill>
                <a:schemeClr val="dk1"/>
              </a:solidFill>
              <a:latin typeface="Arial"/>
              <a:ea typeface="Arial"/>
              <a:cs typeface="Arial"/>
              <a:sym typeface="Arial"/>
            </a:endParaRPr>
          </a:p>
        </p:txBody>
      </p:sp>
      <p:sp>
        <p:nvSpPr>
          <p:cNvPr id="1331" name="Google Shape;1331;g1d8534cb461_3_648"/>
          <p:cNvSpPr txBox="1"/>
          <p:nvPr/>
        </p:nvSpPr>
        <p:spPr>
          <a:xfrm>
            <a:off x="1069277" y="4300888"/>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0">
                  <a:extLst>
                    <a:ext uri="{A12FA001-AC4F-418D-AE19-62706E023703}">
                      <ahyp:hlinkClr val="tx"/>
                    </a:ext>
                  </a:extLst>
                </a:hlinkClick>
              </a:rPr>
              <a:t>Cream Gentian</a:t>
            </a:r>
            <a:endParaRPr b="0" i="0" sz="1800" u="none" cap="none" strike="noStrike">
              <a:solidFill>
                <a:schemeClr val="dk1"/>
              </a:solidFill>
              <a:latin typeface="Arial"/>
              <a:ea typeface="Arial"/>
              <a:cs typeface="Arial"/>
              <a:sym typeface="Arial"/>
            </a:endParaRPr>
          </a:p>
        </p:txBody>
      </p:sp>
      <p:sp>
        <p:nvSpPr>
          <p:cNvPr id="1332" name="Google Shape;1332;g1d8534cb461_3_648"/>
          <p:cNvSpPr txBox="1"/>
          <p:nvPr/>
        </p:nvSpPr>
        <p:spPr>
          <a:xfrm>
            <a:off x="3212064" y="528345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1">
                  <a:extLst>
                    <a:ext uri="{A12FA001-AC4F-418D-AE19-62706E023703}">
                      <ahyp:hlinkClr val="tx"/>
                    </a:ext>
                  </a:extLst>
                </a:hlinkClick>
              </a:rPr>
              <a:t>Bottle Gentian</a:t>
            </a:r>
            <a:endParaRPr b="0" i="0" sz="1800" u="none" cap="none" strike="noStrike">
              <a:solidFill>
                <a:schemeClr val="dk1"/>
              </a:solidFill>
              <a:latin typeface="Arial"/>
              <a:ea typeface="Arial"/>
              <a:cs typeface="Arial"/>
              <a:sym typeface="Arial"/>
            </a:endParaRPr>
          </a:p>
        </p:txBody>
      </p:sp>
      <p:sp>
        <p:nvSpPr>
          <p:cNvPr id="1333" name="Google Shape;1333;g1d8534cb461_3_648"/>
          <p:cNvSpPr txBox="1"/>
          <p:nvPr/>
        </p:nvSpPr>
        <p:spPr>
          <a:xfrm>
            <a:off x="3699664" y="430005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92">
                  <a:extLst>
                    <a:ext uri="{A12FA001-AC4F-418D-AE19-62706E023703}">
                      <ahyp:hlinkClr val="tx"/>
                    </a:ext>
                  </a:extLst>
                </a:hlinkClick>
              </a:rPr>
              <a:t>Prairie Coreopsis</a:t>
            </a:r>
            <a:endParaRPr b="0" i="0" sz="1800" u="none" cap="none" strike="noStrike">
              <a:solidFill>
                <a:schemeClr val="dk1"/>
              </a:solidFill>
              <a:latin typeface="Arial"/>
              <a:ea typeface="Arial"/>
              <a:cs typeface="Arial"/>
              <a:sym typeface="Arial"/>
            </a:endParaRPr>
          </a:p>
        </p:txBody>
      </p:sp>
      <p:sp>
        <p:nvSpPr>
          <p:cNvPr id="1334" name="Google Shape;1334;g1d8534cb461_3_648"/>
          <p:cNvSpPr txBox="1"/>
          <p:nvPr/>
        </p:nvSpPr>
        <p:spPr>
          <a:xfrm>
            <a:off x="4926472" y="330203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3">
                  <a:extLst>
                    <a:ext uri="{A12FA001-AC4F-418D-AE19-62706E023703}">
                      <ahyp:hlinkClr val="tx"/>
                    </a:ext>
                  </a:extLst>
                </a:hlinkClick>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1335" name="Google Shape;1335;g1d8534cb461_3_648"/>
          <p:cNvPicPr preferRelativeResize="0"/>
          <p:nvPr/>
        </p:nvPicPr>
        <p:blipFill rotWithShape="1">
          <a:blip r:embed="rId94">
            <a:alphaModFix/>
          </a:blip>
          <a:srcRect b="0" l="0" r="0" t="0"/>
          <a:stretch/>
        </p:blipFill>
        <p:spPr>
          <a:xfrm>
            <a:off x="5046185" y="2889729"/>
            <a:ext cx="541354" cy="420246"/>
          </a:xfrm>
          <a:prstGeom prst="rect">
            <a:avLst/>
          </a:prstGeom>
          <a:noFill/>
          <a:ln>
            <a:noFill/>
          </a:ln>
        </p:spPr>
      </p:pic>
      <p:sp>
        <p:nvSpPr>
          <p:cNvPr id="1336" name="Google Shape;1336;g1d8534cb461_3_648"/>
          <p:cNvSpPr txBox="1"/>
          <p:nvPr/>
        </p:nvSpPr>
        <p:spPr>
          <a:xfrm>
            <a:off x="5310188" y="2413268"/>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5">
                  <a:extLst>
                    <a:ext uri="{A12FA001-AC4F-418D-AE19-62706E023703}">
                      <ahyp:hlinkClr val="tx"/>
                    </a:ext>
                  </a:extLst>
                </a:hlinkClick>
              </a:rPr>
              <a:t>Aromatic Aster</a:t>
            </a:r>
            <a:endParaRPr b="0" i="0" sz="1800" u="none" cap="none" strike="noStrike">
              <a:solidFill>
                <a:schemeClr val="dk1"/>
              </a:solidFill>
              <a:latin typeface="Arial"/>
              <a:ea typeface="Arial"/>
              <a:cs typeface="Arial"/>
              <a:sym typeface="Arial"/>
            </a:endParaRPr>
          </a:p>
        </p:txBody>
      </p:sp>
      <p:pic>
        <p:nvPicPr>
          <p:cNvPr descr="Aster oblongifolius 2 Transparent" id="1337" name="Google Shape;1337;g1d8534cb461_3_648"/>
          <p:cNvPicPr preferRelativeResize="0"/>
          <p:nvPr/>
        </p:nvPicPr>
        <p:blipFill rotWithShape="1">
          <a:blip r:embed="rId96">
            <a:alphaModFix/>
          </a:blip>
          <a:srcRect b="0" l="0" r="0" t="0"/>
          <a:stretch/>
        </p:blipFill>
        <p:spPr>
          <a:xfrm>
            <a:off x="5395892" y="1934476"/>
            <a:ext cx="632184" cy="502598"/>
          </a:xfrm>
          <a:prstGeom prst="rect">
            <a:avLst/>
          </a:prstGeom>
          <a:noFill/>
          <a:ln>
            <a:noFill/>
          </a:ln>
        </p:spPr>
      </p:pic>
      <p:sp>
        <p:nvSpPr>
          <p:cNvPr id="1338" name="Google Shape;1338;g1d8534cb461_3_648"/>
          <p:cNvSpPr txBox="1"/>
          <p:nvPr/>
        </p:nvSpPr>
        <p:spPr>
          <a:xfrm>
            <a:off x="2591863" y="5295230"/>
            <a:ext cx="7476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7">
                  <a:extLst>
                    <a:ext uri="{A12FA001-AC4F-418D-AE19-62706E023703}">
                      <ahyp:hlinkClr val="tx"/>
                    </a:ext>
                  </a:extLst>
                </a:hlinkClick>
              </a:rPr>
              <a:t>Great Blue Lobelia</a:t>
            </a:r>
            <a:endParaRPr b="0" i="0" sz="1800" u="none" cap="none" strike="noStrike">
              <a:solidFill>
                <a:schemeClr val="dk1"/>
              </a:solidFill>
              <a:latin typeface="Arial"/>
              <a:ea typeface="Arial"/>
              <a:cs typeface="Arial"/>
              <a:sym typeface="Arial"/>
            </a:endParaRPr>
          </a:p>
        </p:txBody>
      </p:sp>
      <p:pic>
        <p:nvPicPr>
          <p:cNvPr descr="Lobelia siphilitica Transparent" id="1339" name="Google Shape;1339;g1d8534cb461_3_648"/>
          <p:cNvPicPr preferRelativeResize="0"/>
          <p:nvPr/>
        </p:nvPicPr>
        <p:blipFill rotWithShape="1">
          <a:blip r:embed="rId98">
            <a:alphaModFix/>
          </a:blip>
          <a:srcRect b="0" l="0" r="0" t="0"/>
          <a:stretch/>
        </p:blipFill>
        <p:spPr>
          <a:xfrm>
            <a:off x="2821563" y="4857565"/>
            <a:ext cx="288237" cy="460210"/>
          </a:xfrm>
          <a:prstGeom prst="rect">
            <a:avLst/>
          </a:prstGeom>
          <a:noFill/>
          <a:ln>
            <a:noFill/>
          </a:ln>
        </p:spPr>
      </p:pic>
      <p:sp>
        <p:nvSpPr>
          <p:cNvPr id="1340" name="Google Shape;1340;g1d8534cb461_3_648"/>
          <p:cNvSpPr txBox="1"/>
          <p:nvPr/>
        </p:nvSpPr>
        <p:spPr>
          <a:xfrm>
            <a:off x="3768725" y="5295293"/>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9">
                  <a:extLst>
                    <a:ext uri="{A12FA001-AC4F-418D-AE19-62706E023703}">
                      <ahyp:hlinkClr val="tx"/>
                    </a:ext>
                  </a:extLst>
                </a:hlinkClick>
              </a:rPr>
              <a:t>Orange Coneflower</a:t>
            </a:r>
            <a:endParaRPr b="0" i="0" sz="1800" u="none" cap="none" strike="noStrike">
              <a:solidFill>
                <a:schemeClr val="dk1"/>
              </a:solidFill>
              <a:latin typeface="Arial"/>
              <a:ea typeface="Arial"/>
              <a:cs typeface="Arial"/>
              <a:sym typeface="Arial"/>
            </a:endParaRPr>
          </a:p>
        </p:txBody>
      </p:sp>
      <p:pic>
        <p:nvPicPr>
          <p:cNvPr descr="Rudbeckia fulgida Transparent" id="1341" name="Google Shape;1341;g1d8534cb461_3_648"/>
          <p:cNvPicPr preferRelativeResize="0"/>
          <p:nvPr/>
        </p:nvPicPr>
        <p:blipFill rotWithShape="1">
          <a:blip r:embed="rId100">
            <a:alphaModFix/>
          </a:blip>
          <a:srcRect b="0" l="0" r="0" t="0"/>
          <a:stretch/>
        </p:blipFill>
        <p:spPr>
          <a:xfrm>
            <a:off x="3921138" y="4795153"/>
            <a:ext cx="468689" cy="558309"/>
          </a:xfrm>
          <a:prstGeom prst="rect">
            <a:avLst/>
          </a:prstGeom>
          <a:noFill/>
          <a:ln>
            <a:noFill/>
          </a:ln>
        </p:spPr>
      </p:pic>
      <p:sp>
        <p:nvSpPr>
          <p:cNvPr id="1342" name="Google Shape;1342;g1d8534cb461_3_648"/>
          <p:cNvSpPr txBox="1"/>
          <p:nvPr/>
        </p:nvSpPr>
        <p:spPr>
          <a:xfrm>
            <a:off x="7483238" y="6547639"/>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1">
                  <a:extLst>
                    <a:ext uri="{A12FA001-AC4F-418D-AE19-62706E023703}">
                      <ahyp:hlinkClr val="tx"/>
                    </a:ext>
                  </a:extLst>
                </a:hlinkClick>
              </a:rPr>
              <a:t>Blue Flag Iris</a:t>
            </a:r>
            <a:endParaRPr b="0" i="0" sz="1800" u="none" cap="none" strike="noStrike">
              <a:solidFill>
                <a:schemeClr val="dk1"/>
              </a:solidFill>
              <a:latin typeface="Arial"/>
              <a:ea typeface="Arial"/>
              <a:cs typeface="Arial"/>
              <a:sym typeface="Arial"/>
            </a:endParaRPr>
          </a:p>
        </p:txBody>
      </p:sp>
      <p:pic>
        <p:nvPicPr>
          <p:cNvPr descr="Iris versicolor Transparent" id="1343" name="Google Shape;1343;g1d8534cb461_3_648"/>
          <p:cNvPicPr preferRelativeResize="0"/>
          <p:nvPr/>
        </p:nvPicPr>
        <p:blipFill rotWithShape="1">
          <a:blip r:embed="rId102">
            <a:alphaModFix/>
          </a:blip>
          <a:srcRect b="0" l="0" r="0" t="0"/>
          <a:stretch/>
        </p:blipFill>
        <p:spPr>
          <a:xfrm>
            <a:off x="7523760" y="5954960"/>
            <a:ext cx="702428" cy="595853"/>
          </a:xfrm>
          <a:prstGeom prst="rect">
            <a:avLst/>
          </a:prstGeom>
          <a:noFill/>
          <a:ln>
            <a:noFill/>
          </a:ln>
        </p:spPr>
      </p:pic>
      <p:sp>
        <p:nvSpPr>
          <p:cNvPr id="1344" name="Google Shape;1344;g1d8534cb461_3_648"/>
          <p:cNvSpPr txBox="1"/>
          <p:nvPr/>
        </p:nvSpPr>
        <p:spPr>
          <a:xfrm>
            <a:off x="6357413" y="528433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3">
                  <a:extLst>
                    <a:ext uri="{A12FA001-AC4F-418D-AE19-62706E023703}">
                      <ahyp:hlinkClr val="tx"/>
                    </a:ext>
                  </a:extLst>
                </a:hlinkClick>
              </a:rPr>
              <a:t>Blue Wild Indigo</a:t>
            </a:r>
            <a:endParaRPr b="0" i="0" sz="1800" u="none" cap="none" strike="noStrike">
              <a:solidFill>
                <a:schemeClr val="dk1"/>
              </a:solidFill>
              <a:latin typeface="Arial"/>
              <a:ea typeface="Arial"/>
              <a:cs typeface="Arial"/>
              <a:sym typeface="Arial"/>
            </a:endParaRPr>
          </a:p>
        </p:txBody>
      </p:sp>
      <p:pic>
        <p:nvPicPr>
          <p:cNvPr descr="Baptisia australis Transparent" id="1345" name="Google Shape;1345;g1d8534cb461_3_648"/>
          <p:cNvPicPr preferRelativeResize="0"/>
          <p:nvPr/>
        </p:nvPicPr>
        <p:blipFill rotWithShape="1">
          <a:blip r:embed="rId104">
            <a:alphaModFix/>
          </a:blip>
          <a:srcRect b="0" l="0" r="0" t="0"/>
          <a:stretch/>
        </p:blipFill>
        <p:spPr>
          <a:xfrm>
            <a:off x="6500550" y="4644797"/>
            <a:ext cx="422675" cy="688578"/>
          </a:xfrm>
          <a:prstGeom prst="rect">
            <a:avLst/>
          </a:prstGeom>
          <a:noFill/>
          <a:ln>
            <a:noFill/>
          </a:ln>
        </p:spPr>
      </p:pic>
      <p:sp>
        <p:nvSpPr>
          <p:cNvPr id="1346" name="Google Shape;1346;g1d8534cb461_3_648"/>
          <p:cNvSpPr txBox="1"/>
          <p:nvPr/>
        </p:nvSpPr>
        <p:spPr>
          <a:xfrm>
            <a:off x="2350680" y="430393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5">
                  <a:extLst>
                    <a:ext uri="{A12FA001-AC4F-418D-AE19-62706E023703}">
                      <ahyp:hlinkClr val="tx"/>
                    </a:ext>
                  </a:extLst>
                </a:hlinkClick>
              </a:rPr>
              <a:t>Prairie Loosestrife</a:t>
            </a:r>
            <a:endParaRPr b="0" i="0" sz="1800" u="none" cap="none" strike="noStrike">
              <a:solidFill>
                <a:schemeClr val="dk1"/>
              </a:solidFill>
              <a:latin typeface="Arial"/>
              <a:ea typeface="Arial"/>
              <a:cs typeface="Arial"/>
              <a:sym typeface="Arial"/>
            </a:endParaRPr>
          </a:p>
        </p:txBody>
      </p:sp>
      <p:pic>
        <p:nvPicPr>
          <p:cNvPr descr="Lysimachia quadriflora Transparent" id="1347" name="Google Shape;1347;g1d8534cb461_3_648"/>
          <p:cNvPicPr preferRelativeResize="0"/>
          <p:nvPr/>
        </p:nvPicPr>
        <p:blipFill rotWithShape="1">
          <a:blip r:embed="rId106">
            <a:alphaModFix/>
          </a:blip>
          <a:srcRect b="0" l="0" r="0" t="0"/>
          <a:stretch/>
        </p:blipFill>
        <p:spPr>
          <a:xfrm>
            <a:off x="2475231" y="3866441"/>
            <a:ext cx="517132" cy="431145"/>
          </a:xfrm>
          <a:prstGeom prst="rect">
            <a:avLst/>
          </a:prstGeom>
          <a:noFill/>
          <a:ln>
            <a:noFill/>
          </a:ln>
        </p:spPr>
      </p:pic>
      <p:sp>
        <p:nvSpPr>
          <p:cNvPr id="1348" name="Google Shape;1348;g1d8534cb461_3_648"/>
          <p:cNvSpPr txBox="1"/>
          <p:nvPr/>
        </p:nvSpPr>
        <p:spPr>
          <a:xfrm>
            <a:off x="1716397" y="4300062"/>
            <a:ext cx="657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7">
                  <a:extLst>
                    <a:ext uri="{A12FA001-AC4F-418D-AE19-62706E023703}">
                      <ahyp:hlinkClr val="tx"/>
                    </a:ext>
                  </a:extLst>
                </a:hlinkClick>
              </a:rPr>
              <a:t>Prairie Phlox</a:t>
            </a:r>
            <a:endParaRPr b="0" i="0" sz="1800" u="none" cap="none" strike="noStrike">
              <a:solidFill>
                <a:schemeClr val="dk1"/>
              </a:solidFill>
              <a:latin typeface="Arial"/>
              <a:ea typeface="Arial"/>
              <a:cs typeface="Arial"/>
              <a:sym typeface="Arial"/>
            </a:endParaRPr>
          </a:p>
        </p:txBody>
      </p:sp>
      <p:pic>
        <p:nvPicPr>
          <p:cNvPr descr="Phlox pilosa Transparent" id="1349" name="Google Shape;1349;g1d8534cb461_3_648"/>
          <p:cNvPicPr preferRelativeResize="0"/>
          <p:nvPr/>
        </p:nvPicPr>
        <p:blipFill rotWithShape="1">
          <a:blip r:embed="rId108">
            <a:alphaModFix/>
          </a:blip>
          <a:srcRect b="0" l="0" r="0" t="0"/>
          <a:stretch/>
        </p:blipFill>
        <p:spPr>
          <a:xfrm>
            <a:off x="1789251" y="3847012"/>
            <a:ext cx="526200" cy="454652"/>
          </a:xfrm>
          <a:prstGeom prst="rect">
            <a:avLst/>
          </a:prstGeom>
          <a:noFill/>
          <a:ln>
            <a:noFill/>
          </a:ln>
        </p:spPr>
      </p:pic>
      <p:pic>
        <p:nvPicPr>
          <p:cNvPr descr="Asclepias tuberosa Transparent" id="1350" name="Google Shape;1350;g1d8534cb461_3_648"/>
          <p:cNvPicPr preferRelativeResize="0"/>
          <p:nvPr/>
        </p:nvPicPr>
        <p:blipFill rotWithShape="1">
          <a:blip r:embed="rId109">
            <a:alphaModFix/>
          </a:blip>
          <a:srcRect b="0" l="0" r="0" t="0"/>
          <a:stretch/>
        </p:blipFill>
        <p:spPr>
          <a:xfrm>
            <a:off x="1658473" y="2020541"/>
            <a:ext cx="434779" cy="421457"/>
          </a:xfrm>
          <a:prstGeom prst="rect">
            <a:avLst/>
          </a:prstGeom>
          <a:noFill/>
          <a:ln>
            <a:noFill/>
          </a:ln>
        </p:spPr>
      </p:pic>
      <p:pic>
        <p:nvPicPr>
          <p:cNvPr descr="Coreopsis lanceolata Transparent" id="1351" name="Google Shape;1351;g1d8534cb461_3_648"/>
          <p:cNvPicPr preferRelativeResize="0"/>
          <p:nvPr/>
        </p:nvPicPr>
        <p:blipFill rotWithShape="1">
          <a:blip r:embed="rId110">
            <a:alphaModFix/>
          </a:blip>
          <a:srcRect b="0" l="0" r="0" t="0"/>
          <a:stretch/>
        </p:blipFill>
        <p:spPr>
          <a:xfrm>
            <a:off x="6683058" y="1845640"/>
            <a:ext cx="508655" cy="569209"/>
          </a:xfrm>
          <a:prstGeom prst="rect">
            <a:avLst/>
          </a:prstGeom>
          <a:noFill/>
          <a:ln>
            <a:noFill/>
          </a:ln>
        </p:spPr>
      </p:pic>
      <p:pic>
        <p:nvPicPr>
          <p:cNvPr descr="Dalea purpurea Transparent" id="1352" name="Google Shape;1352;g1d8534cb461_3_648"/>
          <p:cNvPicPr preferRelativeResize="0"/>
          <p:nvPr/>
        </p:nvPicPr>
        <p:blipFill rotWithShape="1">
          <a:blip r:embed="rId111">
            <a:alphaModFix/>
          </a:blip>
          <a:srcRect b="0" l="0" r="0" t="0"/>
          <a:stretch/>
        </p:blipFill>
        <p:spPr>
          <a:xfrm>
            <a:off x="2341437" y="1970563"/>
            <a:ext cx="383914" cy="440672"/>
          </a:xfrm>
          <a:prstGeom prst="rect">
            <a:avLst/>
          </a:prstGeom>
          <a:noFill/>
          <a:ln>
            <a:noFill/>
          </a:ln>
        </p:spPr>
      </p:pic>
      <p:pic>
        <p:nvPicPr>
          <p:cNvPr descr="Gaillardia aristata Transparent" id="1353" name="Google Shape;1353;g1d8534cb461_3_648"/>
          <p:cNvPicPr preferRelativeResize="0"/>
          <p:nvPr/>
        </p:nvPicPr>
        <p:blipFill rotWithShape="1">
          <a:blip r:embed="rId112">
            <a:alphaModFix/>
          </a:blip>
          <a:srcRect b="0" l="0" r="0" t="0"/>
          <a:stretch/>
        </p:blipFill>
        <p:spPr>
          <a:xfrm>
            <a:off x="4830627" y="1915555"/>
            <a:ext cx="544987" cy="518343"/>
          </a:xfrm>
          <a:prstGeom prst="rect">
            <a:avLst/>
          </a:prstGeom>
          <a:noFill/>
          <a:ln>
            <a:noFill/>
          </a:ln>
        </p:spPr>
      </p:pic>
      <p:pic>
        <p:nvPicPr>
          <p:cNvPr descr="Solidago nemoralis Transparent" id="1354" name="Google Shape;1354;g1d8534cb461_3_648"/>
          <p:cNvPicPr preferRelativeResize="0"/>
          <p:nvPr/>
        </p:nvPicPr>
        <p:blipFill rotWithShape="1">
          <a:blip r:embed="rId113">
            <a:alphaModFix/>
          </a:blip>
          <a:srcRect b="0" l="0" r="0" t="0"/>
          <a:stretch/>
        </p:blipFill>
        <p:spPr>
          <a:xfrm>
            <a:off x="4288305" y="1830426"/>
            <a:ext cx="451734" cy="599486"/>
          </a:xfrm>
          <a:prstGeom prst="rect">
            <a:avLst/>
          </a:prstGeom>
          <a:noFill/>
          <a:ln>
            <a:noFill/>
          </a:ln>
        </p:spPr>
      </p:pic>
      <p:sp>
        <p:nvSpPr>
          <p:cNvPr id="1355" name="Google Shape;1355;g1d8534cb461_3_648"/>
          <p:cNvSpPr txBox="1"/>
          <p:nvPr/>
        </p:nvSpPr>
        <p:spPr>
          <a:xfrm>
            <a:off x="1527425" y="2405175"/>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4">
                  <a:extLst>
                    <a:ext uri="{A12FA001-AC4F-418D-AE19-62706E023703}">
                      <ahyp:hlinkClr val="tx"/>
                    </a:ext>
                  </a:extLst>
                </a:hlinkClick>
              </a:rPr>
              <a:t>Butterfly Milkweed</a:t>
            </a:r>
            <a:endParaRPr b="0" i="0" sz="1800" u="none" cap="none" strike="noStrike">
              <a:solidFill>
                <a:schemeClr val="dk1"/>
              </a:solidFill>
              <a:latin typeface="Arial"/>
              <a:ea typeface="Arial"/>
              <a:cs typeface="Arial"/>
              <a:sym typeface="Arial"/>
            </a:endParaRPr>
          </a:p>
        </p:txBody>
      </p:sp>
      <p:sp>
        <p:nvSpPr>
          <p:cNvPr id="1356" name="Google Shape;1356;g1d8534cb461_3_648"/>
          <p:cNvSpPr txBox="1"/>
          <p:nvPr/>
        </p:nvSpPr>
        <p:spPr>
          <a:xfrm>
            <a:off x="2161350" y="2401325"/>
            <a:ext cx="747600" cy="406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5">
                  <a:extLst>
                    <a:ext uri="{A12FA001-AC4F-418D-AE19-62706E023703}">
                      <ahyp:hlinkClr val="tx"/>
                    </a:ext>
                  </a:extLst>
                </a:hlinkClick>
              </a:rPr>
              <a:t>Purple Prairie Clover</a:t>
            </a:r>
            <a:endParaRPr b="0" i="0" sz="1800" u="none" cap="none" strike="noStrike">
              <a:solidFill>
                <a:schemeClr val="dk1"/>
              </a:solidFill>
              <a:latin typeface="Arial"/>
              <a:ea typeface="Arial"/>
              <a:cs typeface="Arial"/>
              <a:sym typeface="Arial"/>
            </a:endParaRPr>
          </a:p>
        </p:txBody>
      </p:sp>
      <p:sp>
        <p:nvSpPr>
          <p:cNvPr id="1357" name="Google Shape;1357;g1d8534cb461_3_648"/>
          <p:cNvSpPr txBox="1"/>
          <p:nvPr/>
        </p:nvSpPr>
        <p:spPr>
          <a:xfrm>
            <a:off x="6542088" y="2411675"/>
            <a:ext cx="7461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6">
                  <a:extLst>
                    <a:ext uri="{A12FA001-AC4F-418D-AE19-62706E023703}">
                      <ahyp:hlinkClr val="tx"/>
                    </a:ext>
                  </a:extLst>
                </a:hlinkClick>
              </a:rPr>
              <a:t>Lance Leaf Coreopsis</a:t>
            </a:r>
            <a:endParaRPr b="0" i="0" sz="1800" u="none" cap="none" strike="noStrike">
              <a:solidFill>
                <a:schemeClr val="dk1"/>
              </a:solidFill>
              <a:latin typeface="Arial"/>
              <a:ea typeface="Arial"/>
              <a:cs typeface="Arial"/>
              <a:sym typeface="Arial"/>
            </a:endParaRPr>
          </a:p>
        </p:txBody>
      </p:sp>
      <p:sp>
        <p:nvSpPr>
          <p:cNvPr id="1358" name="Google Shape;1358;g1d8534cb461_3_648"/>
          <p:cNvSpPr txBox="1"/>
          <p:nvPr/>
        </p:nvSpPr>
        <p:spPr>
          <a:xfrm>
            <a:off x="4139625" y="2415625"/>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7">
                  <a:extLst>
                    <a:ext uri="{A12FA001-AC4F-418D-AE19-62706E023703}">
                      <ahyp:hlinkClr val="tx"/>
                    </a:ext>
                  </a:extLst>
                </a:hlinkClick>
              </a:rPr>
              <a:t>Grey Goldenrod</a:t>
            </a:r>
            <a:endParaRPr b="0" i="0" sz="1800" u="none" cap="none" strike="noStrike">
              <a:solidFill>
                <a:schemeClr val="dk1"/>
              </a:solidFill>
              <a:latin typeface="Arial"/>
              <a:ea typeface="Arial"/>
              <a:cs typeface="Arial"/>
              <a:sym typeface="Arial"/>
            </a:endParaRPr>
          </a:p>
        </p:txBody>
      </p:sp>
      <p:sp>
        <p:nvSpPr>
          <p:cNvPr id="1359" name="Google Shape;1359;g1d8534cb461_3_648"/>
          <p:cNvSpPr txBox="1"/>
          <p:nvPr/>
        </p:nvSpPr>
        <p:spPr>
          <a:xfrm>
            <a:off x="4719638" y="2414850"/>
            <a:ext cx="7476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8">
                  <a:extLst>
                    <a:ext uri="{A12FA001-AC4F-418D-AE19-62706E023703}">
                      <ahyp:hlinkClr val="tx"/>
                    </a:ext>
                  </a:extLst>
                </a:hlinkClick>
              </a:rPr>
              <a:t>Blanket Flower</a:t>
            </a:r>
            <a:endParaRPr b="0" i="0" sz="1800" u="none" cap="none" strike="noStrike">
              <a:solidFill>
                <a:schemeClr val="dk1"/>
              </a:solidFill>
              <a:latin typeface="Arial"/>
              <a:ea typeface="Arial"/>
              <a:cs typeface="Arial"/>
              <a:sym typeface="Arial"/>
            </a:endParaRPr>
          </a:p>
        </p:txBody>
      </p:sp>
      <p:pic>
        <p:nvPicPr>
          <p:cNvPr descr="Echinacea pallida Transparent" id="1360" name="Google Shape;1360;g1d8534cb461_3_648"/>
          <p:cNvPicPr preferRelativeResize="0"/>
          <p:nvPr/>
        </p:nvPicPr>
        <p:blipFill rotWithShape="1">
          <a:blip r:embed="rId119">
            <a:alphaModFix/>
          </a:blip>
          <a:srcRect b="0" l="0" r="0" t="0"/>
          <a:stretch/>
        </p:blipFill>
        <p:spPr>
          <a:xfrm>
            <a:off x="7459482" y="1843551"/>
            <a:ext cx="369381" cy="588587"/>
          </a:xfrm>
          <a:prstGeom prst="rect">
            <a:avLst/>
          </a:prstGeom>
          <a:noFill/>
          <a:ln>
            <a:noFill/>
          </a:ln>
        </p:spPr>
      </p:pic>
      <p:sp>
        <p:nvSpPr>
          <p:cNvPr id="1361" name="Google Shape;1361;g1d8534cb461_3_648"/>
          <p:cNvSpPr txBox="1"/>
          <p:nvPr/>
        </p:nvSpPr>
        <p:spPr>
          <a:xfrm>
            <a:off x="7235475" y="241567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0">
                  <a:extLst>
                    <a:ext uri="{A12FA001-AC4F-418D-AE19-62706E023703}">
                      <ahyp:hlinkClr val="tx"/>
                    </a:ext>
                  </a:extLst>
                </a:hlinkClick>
              </a:rPr>
              <a:t>Pale Purple Coneflower</a:t>
            </a:r>
            <a:endParaRPr b="0" i="0" sz="1800" u="none" cap="none" strike="noStrike">
              <a:solidFill>
                <a:schemeClr val="dk1"/>
              </a:solidFill>
              <a:latin typeface="Arial"/>
              <a:ea typeface="Arial"/>
              <a:cs typeface="Arial"/>
              <a:sym typeface="Arial"/>
            </a:endParaRPr>
          </a:p>
        </p:txBody>
      </p:sp>
      <p:pic>
        <p:nvPicPr>
          <p:cNvPr descr="Verbena stricta Transparent" id="1362" name="Google Shape;1362;g1d8534cb461_3_648"/>
          <p:cNvPicPr preferRelativeResize="0"/>
          <p:nvPr/>
        </p:nvPicPr>
        <p:blipFill rotWithShape="1">
          <a:blip r:embed="rId121">
            <a:alphaModFix/>
          </a:blip>
          <a:srcRect b="0" l="0" r="0" t="0"/>
          <a:stretch/>
        </p:blipFill>
        <p:spPr>
          <a:xfrm>
            <a:off x="6084456" y="1868570"/>
            <a:ext cx="421457" cy="551043"/>
          </a:xfrm>
          <a:prstGeom prst="rect">
            <a:avLst/>
          </a:prstGeom>
          <a:noFill/>
          <a:ln>
            <a:noFill/>
          </a:ln>
        </p:spPr>
      </p:pic>
      <p:pic>
        <p:nvPicPr>
          <p:cNvPr descr="Amorpha canescens Transparent" id="1363" name="Google Shape;1363;g1d8534cb461_3_648"/>
          <p:cNvPicPr preferRelativeResize="0"/>
          <p:nvPr/>
        </p:nvPicPr>
        <p:blipFill rotWithShape="1">
          <a:blip r:embed="rId122">
            <a:alphaModFix/>
          </a:blip>
          <a:srcRect b="0" l="0" r="0" t="0"/>
          <a:stretch/>
        </p:blipFill>
        <p:spPr>
          <a:xfrm>
            <a:off x="7670700" y="924871"/>
            <a:ext cx="595725" cy="671992"/>
          </a:xfrm>
          <a:prstGeom prst="rect">
            <a:avLst/>
          </a:prstGeom>
          <a:noFill/>
          <a:ln>
            <a:noFill/>
          </a:ln>
        </p:spPr>
      </p:pic>
      <p:pic>
        <p:nvPicPr>
          <p:cNvPr descr="Baptisia bracteata Transparent" id="1364" name="Google Shape;1364;g1d8534cb461_3_648"/>
          <p:cNvPicPr preferRelativeResize="0"/>
          <p:nvPr/>
        </p:nvPicPr>
        <p:blipFill rotWithShape="1">
          <a:blip r:embed="rId123">
            <a:alphaModFix/>
          </a:blip>
          <a:srcRect b="0" l="0" r="0" t="0"/>
          <a:stretch/>
        </p:blipFill>
        <p:spPr>
          <a:xfrm>
            <a:off x="5781724" y="1113441"/>
            <a:ext cx="617652" cy="451734"/>
          </a:xfrm>
          <a:prstGeom prst="rect">
            <a:avLst/>
          </a:prstGeom>
          <a:noFill/>
          <a:ln>
            <a:noFill/>
          </a:ln>
        </p:spPr>
      </p:pic>
      <p:pic>
        <p:nvPicPr>
          <p:cNvPr descr="Lilium michiganense Transparent" id="1365" name="Google Shape;1365;g1d8534cb461_3_648"/>
          <p:cNvPicPr preferRelativeResize="0"/>
          <p:nvPr/>
        </p:nvPicPr>
        <p:blipFill rotWithShape="1">
          <a:blip r:embed="rId124">
            <a:alphaModFix/>
          </a:blip>
          <a:srcRect b="0" l="0" r="0" t="0"/>
          <a:stretch/>
        </p:blipFill>
        <p:spPr>
          <a:xfrm>
            <a:off x="5862487" y="4581518"/>
            <a:ext cx="414200" cy="712045"/>
          </a:xfrm>
          <a:prstGeom prst="rect">
            <a:avLst/>
          </a:prstGeom>
          <a:noFill/>
          <a:ln>
            <a:noFill/>
          </a:ln>
        </p:spPr>
      </p:pic>
      <p:sp>
        <p:nvSpPr>
          <p:cNvPr id="1366" name="Google Shape;1366;g1d8534cb461_3_648"/>
          <p:cNvSpPr txBox="1"/>
          <p:nvPr/>
        </p:nvSpPr>
        <p:spPr>
          <a:xfrm>
            <a:off x="5932488" y="2411675"/>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5">
                  <a:extLst>
                    <a:ext uri="{A12FA001-AC4F-418D-AE19-62706E023703}">
                      <ahyp:hlinkClr val="tx"/>
                    </a:ext>
                  </a:extLst>
                </a:hlinkClick>
              </a:rPr>
              <a:t>Hoary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6">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1367" name="Google Shape;1367;g1d8534cb461_3_648"/>
          <p:cNvSpPr txBox="1"/>
          <p:nvPr/>
        </p:nvSpPr>
        <p:spPr>
          <a:xfrm>
            <a:off x="7605927" y="157096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7">
                  <a:extLst>
                    <a:ext uri="{A12FA001-AC4F-418D-AE19-62706E023703}">
                      <ahyp:hlinkClr val="tx"/>
                    </a:ext>
                  </a:extLst>
                </a:hlinkClick>
              </a:rPr>
              <a:t>Lead Plant</a:t>
            </a:r>
            <a:endParaRPr b="0" i="0" sz="1800" u="none" cap="none" strike="noStrike">
              <a:solidFill>
                <a:schemeClr val="dk1"/>
              </a:solidFill>
              <a:latin typeface="Arial"/>
              <a:ea typeface="Arial"/>
              <a:cs typeface="Arial"/>
              <a:sym typeface="Arial"/>
            </a:endParaRPr>
          </a:p>
        </p:txBody>
      </p:sp>
      <p:sp>
        <p:nvSpPr>
          <p:cNvPr id="1368" name="Google Shape;1368;g1d8534cb461_3_648"/>
          <p:cNvSpPr txBox="1"/>
          <p:nvPr/>
        </p:nvSpPr>
        <p:spPr>
          <a:xfrm>
            <a:off x="5738638" y="1569932"/>
            <a:ext cx="6540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8">
                  <a:extLst>
                    <a:ext uri="{A12FA001-AC4F-418D-AE19-62706E023703}">
                      <ahyp:hlinkClr val="tx"/>
                    </a:ext>
                  </a:extLst>
                </a:hlinkClick>
              </a:rPr>
              <a:t>Cream Wild Indigo</a:t>
            </a:r>
            <a:endParaRPr b="0" i="0" sz="1800" u="none" cap="none" strike="noStrike">
              <a:solidFill>
                <a:schemeClr val="dk1"/>
              </a:solidFill>
              <a:latin typeface="Arial"/>
              <a:ea typeface="Arial"/>
              <a:cs typeface="Arial"/>
              <a:sym typeface="Arial"/>
            </a:endParaRPr>
          </a:p>
        </p:txBody>
      </p:sp>
      <p:sp>
        <p:nvSpPr>
          <p:cNvPr id="1369" name="Google Shape;1369;g1d8534cb461_3_648"/>
          <p:cNvSpPr txBox="1"/>
          <p:nvPr/>
        </p:nvSpPr>
        <p:spPr>
          <a:xfrm>
            <a:off x="5751651" y="529287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9">
                  <a:extLst>
                    <a:ext uri="{A12FA001-AC4F-418D-AE19-62706E023703}">
                      <ahyp:hlinkClr val="tx"/>
                    </a:ext>
                  </a:extLst>
                </a:hlinkClick>
              </a:rPr>
              <a:t>Michigan Lily</a:t>
            </a:r>
            <a:endParaRPr b="0" i="0" sz="1800" u="none" cap="none" strike="noStrike">
              <a:solidFill>
                <a:schemeClr val="dk1"/>
              </a:solidFill>
              <a:latin typeface="Arial"/>
              <a:ea typeface="Arial"/>
              <a:cs typeface="Arial"/>
              <a:sym typeface="Arial"/>
            </a:endParaRPr>
          </a:p>
        </p:txBody>
      </p:sp>
      <p:pic>
        <p:nvPicPr>
          <p:cNvPr id="1370" name="Google Shape;1370;g1d8534cb461_3_648"/>
          <p:cNvPicPr preferRelativeResize="0"/>
          <p:nvPr/>
        </p:nvPicPr>
        <p:blipFill>
          <a:blip r:embed="rId130">
            <a:alphaModFix/>
          </a:blip>
          <a:stretch>
            <a:fillRect/>
          </a:stretch>
        </p:blipFill>
        <p:spPr>
          <a:xfrm>
            <a:off x="5214901" y="4523784"/>
            <a:ext cx="534825" cy="840067"/>
          </a:xfrm>
          <a:prstGeom prst="rect">
            <a:avLst/>
          </a:prstGeom>
          <a:noFill/>
          <a:ln>
            <a:noFill/>
          </a:ln>
        </p:spPr>
      </p:pic>
      <p:pic>
        <p:nvPicPr>
          <p:cNvPr id="1371" name="Google Shape;1371;g1d8534cb461_3_648"/>
          <p:cNvPicPr preferRelativeResize="0"/>
          <p:nvPr/>
        </p:nvPicPr>
        <p:blipFill>
          <a:blip r:embed="rId131">
            <a:alphaModFix/>
          </a:blip>
          <a:stretch>
            <a:fillRect/>
          </a:stretch>
        </p:blipFill>
        <p:spPr>
          <a:xfrm flipH="1">
            <a:off x="5623600" y="3536806"/>
            <a:ext cx="545100" cy="856119"/>
          </a:xfrm>
          <a:prstGeom prst="rect">
            <a:avLst/>
          </a:prstGeom>
          <a:noFill/>
          <a:ln>
            <a:noFill/>
          </a:ln>
        </p:spPr>
      </p:pic>
      <p:pic>
        <p:nvPicPr>
          <p:cNvPr id="1372" name="Google Shape;1372;g1d8534cb461_3_648"/>
          <p:cNvPicPr preferRelativeResize="0"/>
          <p:nvPr/>
        </p:nvPicPr>
        <p:blipFill>
          <a:blip r:embed="rId132">
            <a:alphaModFix/>
          </a:blip>
          <a:stretch>
            <a:fillRect/>
          </a:stretch>
        </p:blipFill>
        <p:spPr>
          <a:xfrm>
            <a:off x="8000302" y="1685990"/>
            <a:ext cx="568200" cy="796561"/>
          </a:xfrm>
          <a:prstGeom prst="rect">
            <a:avLst/>
          </a:prstGeom>
          <a:noFill/>
          <a:ln>
            <a:noFill/>
          </a:ln>
        </p:spPr>
      </p:pic>
      <p:pic>
        <p:nvPicPr>
          <p:cNvPr id="1373" name="Google Shape;1373;g1d8534cb461_3_648"/>
          <p:cNvPicPr preferRelativeResize="0"/>
          <p:nvPr/>
        </p:nvPicPr>
        <p:blipFill>
          <a:blip r:embed="rId133">
            <a:alphaModFix/>
          </a:blip>
          <a:stretch>
            <a:fillRect/>
          </a:stretch>
        </p:blipFill>
        <p:spPr>
          <a:xfrm>
            <a:off x="4851198" y="3571755"/>
            <a:ext cx="663425" cy="786683"/>
          </a:xfrm>
          <a:prstGeom prst="rect">
            <a:avLst/>
          </a:prstGeom>
          <a:noFill/>
          <a:ln>
            <a:noFill/>
          </a:ln>
        </p:spPr>
      </p:pic>
      <p:pic>
        <p:nvPicPr>
          <p:cNvPr id="1374" name="Google Shape;1374;g1d8534cb461_3_648"/>
          <p:cNvPicPr preferRelativeResize="0"/>
          <p:nvPr/>
        </p:nvPicPr>
        <p:blipFill>
          <a:blip r:embed="rId134">
            <a:alphaModFix/>
          </a:blip>
          <a:stretch>
            <a:fillRect/>
          </a:stretch>
        </p:blipFill>
        <p:spPr>
          <a:xfrm>
            <a:off x="4362661" y="3521243"/>
            <a:ext cx="477350" cy="837471"/>
          </a:xfrm>
          <a:prstGeom prst="rect">
            <a:avLst/>
          </a:prstGeom>
          <a:noFill/>
          <a:ln>
            <a:noFill/>
          </a:ln>
        </p:spPr>
      </p:pic>
      <p:pic>
        <p:nvPicPr>
          <p:cNvPr id="1375" name="Google Shape;1375;g1d8534cb461_3_648"/>
          <p:cNvPicPr preferRelativeResize="0"/>
          <p:nvPr/>
        </p:nvPicPr>
        <p:blipFill>
          <a:blip r:embed="rId135">
            <a:alphaModFix/>
          </a:blip>
          <a:stretch>
            <a:fillRect/>
          </a:stretch>
        </p:blipFill>
        <p:spPr>
          <a:xfrm>
            <a:off x="5796450" y="2640148"/>
            <a:ext cx="508650" cy="759174"/>
          </a:xfrm>
          <a:prstGeom prst="rect">
            <a:avLst/>
          </a:prstGeom>
          <a:noFill/>
          <a:ln>
            <a:noFill/>
          </a:ln>
        </p:spPr>
      </p:pic>
      <p:pic>
        <p:nvPicPr>
          <p:cNvPr id="1376" name="Google Shape;1376;g1d8534cb461_3_648"/>
          <p:cNvPicPr preferRelativeResize="0"/>
          <p:nvPr/>
        </p:nvPicPr>
        <p:blipFill>
          <a:blip r:embed="rId136">
            <a:alphaModFix/>
          </a:blip>
          <a:stretch>
            <a:fillRect/>
          </a:stretch>
        </p:blipFill>
        <p:spPr>
          <a:xfrm>
            <a:off x="7081699" y="2499002"/>
            <a:ext cx="545100" cy="821774"/>
          </a:xfrm>
          <a:prstGeom prst="rect">
            <a:avLst/>
          </a:prstGeom>
          <a:noFill/>
          <a:ln>
            <a:noFill/>
          </a:ln>
        </p:spPr>
      </p:pic>
      <p:pic>
        <p:nvPicPr>
          <p:cNvPr id="1377" name="Google Shape;1377;g1d8534cb461_3_648"/>
          <p:cNvPicPr preferRelativeResize="0"/>
          <p:nvPr/>
        </p:nvPicPr>
        <p:blipFill>
          <a:blip r:embed="rId137">
            <a:alphaModFix/>
          </a:blip>
          <a:stretch>
            <a:fillRect/>
          </a:stretch>
        </p:blipFill>
        <p:spPr>
          <a:xfrm>
            <a:off x="8387650" y="735140"/>
            <a:ext cx="517150" cy="871573"/>
          </a:xfrm>
          <a:prstGeom prst="rect">
            <a:avLst/>
          </a:prstGeom>
          <a:noFill/>
          <a:ln>
            <a:noFill/>
          </a:ln>
        </p:spPr>
      </p:pic>
      <p:pic>
        <p:nvPicPr>
          <p:cNvPr id="1378" name="Google Shape;1378;g1d8534cb461_3_648"/>
          <p:cNvPicPr preferRelativeResize="0"/>
          <p:nvPr/>
        </p:nvPicPr>
        <p:blipFill>
          <a:blip r:embed="rId138">
            <a:alphaModFix/>
          </a:blip>
          <a:stretch>
            <a:fillRect/>
          </a:stretch>
        </p:blipFill>
        <p:spPr>
          <a:xfrm>
            <a:off x="4549075" y="4672297"/>
            <a:ext cx="435975" cy="657278"/>
          </a:xfrm>
          <a:prstGeom prst="rect">
            <a:avLst/>
          </a:prstGeom>
          <a:noFill/>
          <a:ln>
            <a:noFill/>
          </a:ln>
        </p:spPr>
      </p:pic>
      <p:pic>
        <p:nvPicPr>
          <p:cNvPr id="1379" name="Google Shape;1379;g1d8534cb461_3_648"/>
          <p:cNvPicPr preferRelativeResize="0"/>
          <p:nvPr/>
        </p:nvPicPr>
        <p:blipFill>
          <a:blip r:embed="rId139">
            <a:alphaModFix/>
          </a:blip>
          <a:stretch>
            <a:fillRect/>
          </a:stretch>
        </p:blipFill>
        <p:spPr>
          <a:xfrm>
            <a:off x="6393987" y="807008"/>
            <a:ext cx="571625" cy="816566"/>
          </a:xfrm>
          <a:prstGeom prst="rect">
            <a:avLst/>
          </a:prstGeom>
          <a:noFill/>
          <a:ln>
            <a:noFill/>
          </a:ln>
        </p:spPr>
      </p:pic>
      <p:pic>
        <p:nvPicPr>
          <p:cNvPr id="1380" name="Google Shape;1380;g1d8534cb461_3_648"/>
          <p:cNvPicPr preferRelativeResize="0"/>
          <p:nvPr/>
        </p:nvPicPr>
        <p:blipFill>
          <a:blip r:embed="rId140">
            <a:alphaModFix/>
          </a:blip>
          <a:stretch>
            <a:fillRect/>
          </a:stretch>
        </p:blipFill>
        <p:spPr>
          <a:xfrm>
            <a:off x="315638" y="5800532"/>
            <a:ext cx="351800" cy="635793"/>
          </a:xfrm>
          <a:prstGeom prst="rect">
            <a:avLst/>
          </a:prstGeom>
          <a:noFill/>
          <a:ln>
            <a:noFill/>
          </a:ln>
        </p:spPr>
      </p:pic>
      <p:sp>
        <p:nvSpPr>
          <p:cNvPr id="1381" name="Google Shape;1381;g1d8534cb461_3_648"/>
          <p:cNvSpPr txBox="1"/>
          <p:nvPr/>
        </p:nvSpPr>
        <p:spPr>
          <a:xfrm>
            <a:off x="6970813" y="331003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1">
                  <a:extLst>
                    <a:ext uri="{A12FA001-AC4F-418D-AE19-62706E023703}">
                      <ahyp:hlinkClr val="tx"/>
                    </a:ext>
                  </a:extLst>
                </a:hlinkClick>
              </a:rPr>
              <a:t>Rattlesnake Master</a:t>
            </a:r>
            <a:endParaRPr b="0" i="0" sz="1800" u="none" cap="none" strike="noStrike">
              <a:solidFill>
                <a:schemeClr val="dk1"/>
              </a:solidFill>
              <a:latin typeface="Arial"/>
              <a:ea typeface="Arial"/>
              <a:cs typeface="Arial"/>
              <a:sym typeface="Arial"/>
            </a:endParaRPr>
          </a:p>
        </p:txBody>
      </p:sp>
      <p:sp>
        <p:nvSpPr>
          <p:cNvPr id="1382" name="Google Shape;1382;g1d8534cb461_3_648"/>
          <p:cNvSpPr txBox="1"/>
          <p:nvPr/>
        </p:nvSpPr>
        <p:spPr>
          <a:xfrm>
            <a:off x="8326738" y="157708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2">
                  <a:extLst>
                    <a:ext uri="{A12FA001-AC4F-418D-AE19-62706E023703}">
                      <ahyp:hlinkClr val="tx"/>
                    </a:ext>
                  </a:extLst>
                </a:hlinkClick>
              </a:rPr>
              <a:t>Rough Blazing Star</a:t>
            </a:r>
            <a:endParaRPr b="0" i="0" sz="1800" u="none" cap="none" strike="noStrike">
              <a:solidFill>
                <a:schemeClr val="dk1"/>
              </a:solidFill>
              <a:latin typeface="Arial"/>
              <a:ea typeface="Arial"/>
              <a:cs typeface="Arial"/>
              <a:sym typeface="Arial"/>
            </a:endParaRPr>
          </a:p>
        </p:txBody>
      </p:sp>
      <p:sp>
        <p:nvSpPr>
          <p:cNvPr id="1383" name="Google Shape;1383;g1d8534cb461_3_648"/>
          <p:cNvSpPr txBox="1"/>
          <p:nvPr/>
        </p:nvSpPr>
        <p:spPr>
          <a:xfrm>
            <a:off x="235175" y="642295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3">
                  <a:extLst>
                    <a:ext uri="{A12FA001-AC4F-418D-AE19-62706E023703}">
                      <ahyp:hlinkClr val="tx"/>
                    </a:ext>
                  </a:extLst>
                </a:hlinkClick>
              </a:rPr>
              <a:t>Blue </a:t>
            </a:r>
            <a:r>
              <a:rPr b="1" lang="en-US" sz="900" u="sng">
                <a:solidFill>
                  <a:schemeClr val="dk1"/>
                </a:solidFill>
                <a:latin typeface="Calibri"/>
                <a:ea typeface="Calibri"/>
                <a:cs typeface="Calibri"/>
                <a:sym typeface="Calibri"/>
                <a:hlinkClick r:id="rId144">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1384" name="Google Shape;1384;g1d8534cb461_3_648"/>
          <p:cNvSpPr txBox="1"/>
          <p:nvPr/>
        </p:nvSpPr>
        <p:spPr>
          <a:xfrm>
            <a:off x="5607275" y="4295113"/>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5">
                  <a:extLst>
                    <a:ext uri="{A12FA001-AC4F-418D-AE19-62706E023703}">
                      <ahyp:hlinkClr val="tx"/>
                    </a:ext>
                  </a:extLst>
                </a:hlinkClick>
              </a:rPr>
              <a:t>Common Milkweed</a:t>
            </a:r>
            <a:endParaRPr b="0" i="0" sz="1800" u="none" cap="none" strike="noStrike">
              <a:solidFill>
                <a:schemeClr val="dk1"/>
              </a:solidFill>
              <a:latin typeface="Arial"/>
              <a:ea typeface="Arial"/>
              <a:cs typeface="Arial"/>
              <a:sym typeface="Arial"/>
            </a:endParaRPr>
          </a:p>
        </p:txBody>
      </p:sp>
      <p:sp>
        <p:nvSpPr>
          <p:cNvPr id="1385" name="Google Shape;1385;g1d8534cb461_3_648"/>
          <p:cNvSpPr txBox="1"/>
          <p:nvPr/>
        </p:nvSpPr>
        <p:spPr>
          <a:xfrm>
            <a:off x="5161825" y="5282013"/>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6">
                  <a:extLst>
                    <a:ext uri="{A12FA001-AC4F-418D-AE19-62706E023703}">
                      <ahyp:hlinkClr val="tx"/>
                    </a:ext>
                  </a:extLst>
                </a:hlinkClick>
              </a:rPr>
              <a:t>Prairie Milkweed</a:t>
            </a:r>
            <a:endParaRPr b="0" i="0" sz="1800" u="none" cap="none" strike="noStrike">
              <a:solidFill>
                <a:schemeClr val="dk1"/>
              </a:solidFill>
              <a:latin typeface="Arial"/>
              <a:ea typeface="Arial"/>
              <a:cs typeface="Arial"/>
              <a:sym typeface="Arial"/>
            </a:endParaRPr>
          </a:p>
        </p:txBody>
      </p:sp>
      <p:sp>
        <p:nvSpPr>
          <p:cNvPr id="1386" name="Google Shape;1386;g1d8534cb461_3_648"/>
          <p:cNvSpPr txBox="1"/>
          <p:nvPr/>
        </p:nvSpPr>
        <p:spPr>
          <a:xfrm>
            <a:off x="4293525" y="4301388"/>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7">
                  <a:extLst>
                    <a:ext uri="{A12FA001-AC4F-418D-AE19-62706E023703}">
                      <ahyp:hlinkClr val="tx"/>
                    </a:ext>
                  </a:extLst>
                </a:hlinkClick>
              </a:rPr>
              <a:t>Prairie Larkspur</a:t>
            </a:r>
            <a:endParaRPr b="0" i="0" sz="1800" u="none" cap="none" strike="noStrike">
              <a:solidFill>
                <a:schemeClr val="dk1"/>
              </a:solidFill>
              <a:latin typeface="Arial"/>
              <a:ea typeface="Arial"/>
              <a:cs typeface="Arial"/>
              <a:sym typeface="Arial"/>
            </a:endParaRPr>
          </a:p>
        </p:txBody>
      </p:sp>
      <p:sp>
        <p:nvSpPr>
          <p:cNvPr id="1387" name="Google Shape;1387;g1d8534cb461_3_648"/>
          <p:cNvSpPr txBox="1"/>
          <p:nvPr/>
        </p:nvSpPr>
        <p:spPr>
          <a:xfrm>
            <a:off x="4931788" y="430075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8">
                  <a:extLst>
                    <a:ext uri="{A12FA001-AC4F-418D-AE19-62706E023703}">
                      <ahyp:hlinkClr val="tx"/>
                    </a:ext>
                  </a:extLst>
                </a:hlinkClick>
              </a:rPr>
              <a:t>New Jersey Tea</a:t>
            </a:r>
            <a:endParaRPr b="0" i="0" sz="1800" u="none" cap="none" strike="noStrike">
              <a:solidFill>
                <a:schemeClr val="dk1"/>
              </a:solidFill>
              <a:latin typeface="Arial"/>
              <a:ea typeface="Arial"/>
              <a:cs typeface="Arial"/>
              <a:sym typeface="Arial"/>
            </a:endParaRPr>
          </a:p>
        </p:txBody>
      </p:sp>
      <p:sp>
        <p:nvSpPr>
          <p:cNvPr id="1388" name="Google Shape;1388;g1d8534cb461_3_648"/>
          <p:cNvSpPr txBox="1"/>
          <p:nvPr/>
        </p:nvSpPr>
        <p:spPr>
          <a:xfrm>
            <a:off x="4409088" y="5287725"/>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9">
                  <a:extLst>
                    <a:ext uri="{A12FA001-AC4F-418D-AE19-62706E023703}">
                      <ahyp:hlinkClr val="tx"/>
                    </a:ext>
                  </a:extLst>
                </a:hlinkClick>
              </a:rPr>
              <a:t>Foxglove Beardtongue</a:t>
            </a:r>
            <a:endParaRPr b="0" i="0" sz="1800" u="none" cap="none" strike="noStrike">
              <a:solidFill>
                <a:schemeClr val="dk1"/>
              </a:solidFill>
              <a:latin typeface="Arial"/>
              <a:ea typeface="Arial"/>
              <a:cs typeface="Arial"/>
              <a:sym typeface="Arial"/>
            </a:endParaRPr>
          </a:p>
        </p:txBody>
      </p:sp>
      <p:sp>
        <p:nvSpPr>
          <p:cNvPr id="1389" name="Google Shape;1389;g1d8534cb461_3_648"/>
          <p:cNvSpPr txBox="1"/>
          <p:nvPr/>
        </p:nvSpPr>
        <p:spPr>
          <a:xfrm>
            <a:off x="8018675" y="2410275"/>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0">
                  <a:extLst>
                    <a:ext uri="{A12FA001-AC4F-418D-AE19-62706E023703}">
                      <ahyp:hlinkClr val="tx"/>
                    </a:ext>
                  </a:extLst>
                </a:hlinkClick>
              </a:rPr>
              <a:t>Sky Blue Aster</a:t>
            </a:r>
            <a:endParaRPr b="0" i="0" sz="1800" u="none" cap="none" strike="noStrike">
              <a:solidFill>
                <a:schemeClr val="dk1"/>
              </a:solidFill>
              <a:latin typeface="Arial"/>
              <a:ea typeface="Arial"/>
              <a:cs typeface="Arial"/>
              <a:sym typeface="Arial"/>
            </a:endParaRPr>
          </a:p>
        </p:txBody>
      </p:sp>
      <p:sp>
        <p:nvSpPr>
          <p:cNvPr id="1390" name="Google Shape;1390;g1d8534cb461_3_648"/>
          <p:cNvSpPr txBox="1"/>
          <p:nvPr/>
        </p:nvSpPr>
        <p:spPr>
          <a:xfrm>
            <a:off x="5704525" y="3310350"/>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1">
                  <a:extLst>
                    <a:ext uri="{A12FA001-AC4F-418D-AE19-62706E023703}">
                      <ahyp:hlinkClr val="tx"/>
                    </a:ext>
                  </a:extLst>
                </a:hlinkClick>
              </a:rPr>
              <a:t>Purple Coneflower</a:t>
            </a:r>
            <a:endParaRPr b="0" i="0" sz="1800" u="none" cap="none" strike="noStrike">
              <a:solidFill>
                <a:schemeClr val="dk1"/>
              </a:solidFill>
              <a:latin typeface="Arial"/>
              <a:ea typeface="Arial"/>
              <a:cs typeface="Arial"/>
              <a:sym typeface="Arial"/>
            </a:endParaRPr>
          </a:p>
        </p:txBody>
      </p:sp>
      <p:sp>
        <p:nvSpPr>
          <p:cNvPr id="1391" name="Google Shape;1391;g1d8534cb461_3_648"/>
          <p:cNvSpPr txBox="1"/>
          <p:nvPr/>
        </p:nvSpPr>
        <p:spPr>
          <a:xfrm>
            <a:off x="6335313" y="1574125"/>
            <a:ext cx="6975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52">
                  <a:extLst>
                    <a:ext uri="{A12FA001-AC4F-418D-AE19-62706E023703}">
                      <ahyp:hlinkClr val="tx"/>
                    </a:ext>
                  </a:extLst>
                </a:hlinkClick>
              </a:rPr>
              <a:t>Large Flowered Beardtongue</a:t>
            </a:r>
            <a:endParaRPr b="0" i="0" sz="1800" u="none" cap="none" strike="noStrike">
              <a:solidFill>
                <a:schemeClr val="dk1"/>
              </a:solidFill>
              <a:latin typeface="Arial"/>
              <a:ea typeface="Arial"/>
              <a:cs typeface="Arial"/>
              <a:sym typeface="Arial"/>
            </a:endParaRPr>
          </a:p>
        </p:txBody>
      </p:sp>
      <p:sp>
        <p:nvSpPr>
          <p:cNvPr id="1392" name="Google Shape;1392;g1d8534cb461_3_648"/>
          <p:cNvSpPr txBox="1"/>
          <p:nvPr/>
        </p:nvSpPr>
        <p:spPr>
          <a:xfrm>
            <a:off x="7675039" y="529857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3">
                  <a:extLst>
                    <a:ext uri="{A12FA001-AC4F-418D-AE19-62706E023703}">
                      <ahyp:hlinkClr val="tx"/>
                    </a:ext>
                  </a:extLst>
                </a:hlinkClick>
              </a:rPr>
              <a:t>Meadow Blazing Star</a:t>
            </a:r>
            <a:endParaRPr b="0" i="0" sz="1800" u="none" cap="none" strike="noStrike">
              <a:solidFill>
                <a:schemeClr val="dk1"/>
              </a:solidFill>
              <a:latin typeface="Arial"/>
              <a:ea typeface="Arial"/>
              <a:cs typeface="Arial"/>
              <a:sym typeface="Arial"/>
            </a:endParaRPr>
          </a:p>
        </p:txBody>
      </p:sp>
      <p:pic>
        <p:nvPicPr>
          <p:cNvPr descr="Liatris ligulistylis Transparent" id="1393" name="Google Shape;1393;g1d8534cb461_3_648"/>
          <p:cNvPicPr preferRelativeResize="0"/>
          <p:nvPr/>
        </p:nvPicPr>
        <p:blipFill rotWithShape="1">
          <a:blip r:embed="rId154">
            <a:alphaModFix/>
          </a:blip>
          <a:srcRect b="0" l="0" r="0" t="0"/>
          <a:stretch/>
        </p:blipFill>
        <p:spPr>
          <a:xfrm>
            <a:off x="7809724" y="4345920"/>
            <a:ext cx="448803" cy="991745"/>
          </a:xfrm>
          <a:prstGeom prst="rect">
            <a:avLst/>
          </a:prstGeom>
          <a:noFill/>
          <a:ln>
            <a:noFill/>
          </a:ln>
        </p:spPr>
      </p:pic>
      <p:sp>
        <p:nvSpPr>
          <p:cNvPr id="1394" name="Google Shape;1394;g1d8534cb461_3_648"/>
          <p:cNvSpPr txBox="1"/>
          <p:nvPr/>
        </p:nvSpPr>
        <p:spPr>
          <a:xfrm>
            <a:off x="6967143" y="5289339"/>
            <a:ext cx="68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5">
                  <a:extLst>
                    <a:ext uri="{A12FA001-AC4F-418D-AE19-62706E023703}">
                      <ahyp:hlinkClr val="tx"/>
                    </a:ext>
                  </a:extLst>
                </a:hlinkClick>
              </a:rPr>
              <a:t>Culver’s Root</a:t>
            </a:r>
            <a:endParaRPr b="0" i="0" sz="1800" u="none" cap="none" strike="noStrike">
              <a:solidFill>
                <a:schemeClr val="dk1"/>
              </a:solidFill>
              <a:latin typeface="Arial"/>
              <a:ea typeface="Arial"/>
              <a:cs typeface="Arial"/>
              <a:sym typeface="Arial"/>
            </a:endParaRPr>
          </a:p>
        </p:txBody>
      </p:sp>
      <p:pic>
        <p:nvPicPr>
          <p:cNvPr descr="Veronicastrum virginicum Transparent" id="1395" name="Google Shape;1395;g1d8534cb461_3_648"/>
          <p:cNvPicPr preferRelativeResize="0"/>
          <p:nvPr/>
        </p:nvPicPr>
        <p:blipFill rotWithShape="1">
          <a:blip r:embed="rId156">
            <a:alphaModFix/>
          </a:blip>
          <a:srcRect b="0" l="0" r="0" t="0"/>
          <a:stretch/>
        </p:blipFill>
        <p:spPr>
          <a:xfrm>
            <a:off x="7010899" y="4545756"/>
            <a:ext cx="576476" cy="783571"/>
          </a:xfrm>
          <a:prstGeom prst="rect">
            <a:avLst/>
          </a:prstGeom>
          <a:noFill/>
          <a:ln>
            <a:noFill/>
          </a:ln>
        </p:spPr>
      </p:pic>
      <p:sp>
        <p:nvSpPr>
          <p:cNvPr id="1396" name="Google Shape;1396;g1d8534cb461_3_648"/>
          <p:cNvSpPr txBox="1"/>
          <p:nvPr/>
        </p:nvSpPr>
        <p:spPr>
          <a:xfrm>
            <a:off x="820725" y="6424100"/>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7">
                  <a:extLst>
                    <a:ext uri="{A12FA001-AC4F-418D-AE19-62706E023703}">
                      <ahyp:hlinkClr val="tx"/>
                    </a:ext>
                  </a:extLst>
                </a:hlinkClick>
              </a:rPr>
              <a:t>Marsh Milkweed</a:t>
            </a:r>
            <a:endParaRPr b="0" i="0" sz="1800" u="none" cap="none" strike="noStrike">
              <a:solidFill>
                <a:schemeClr val="dk1"/>
              </a:solidFill>
              <a:latin typeface="Arial"/>
              <a:ea typeface="Arial"/>
              <a:cs typeface="Arial"/>
              <a:sym typeface="Arial"/>
            </a:endParaRPr>
          </a:p>
        </p:txBody>
      </p:sp>
      <p:pic>
        <p:nvPicPr>
          <p:cNvPr descr="Asclepias incarnata Transparent" id="1397" name="Google Shape;1397;g1d8534cb461_3_648"/>
          <p:cNvPicPr preferRelativeResize="0"/>
          <p:nvPr/>
        </p:nvPicPr>
        <p:blipFill rotWithShape="1">
          <a:blip r:embed="rId158">
            <a:alphaModFix/>
          </a:blip>
          <a:srcRect b="0" l="0" r="0" t="0"/>
          <a:stretch/>
        </p:blipFill>
        <p:spPr>
          <a:xfrm>
            <a:off x="948345" y="5681203"/>
            <a:ext cx="475955" cy="769037"/>
          </a:xfrm>
          <a:prstGeom prst="rect">
            <a:avLst/>
          </a:prstGeom>
          <a:noFill/>
          <a:ln>
            <a:noFill/>
          </a:ln>
        </p:spPr>
      </p:pic>
      <p:pic>
        <p:nvPicPr>
          <p:cNvPr descr="Aster novae angliae Transparent" id="1398" name="Google Shape;1398;g1d8534cb461_3_648"/>
          <p:cNvPicPr preferRelativeResize="0"/>
          <p:nvPr/>
        </p:nvPicPr>
        <p:blipFill rotWithShape="1">
          <a:blip r:embed="rId159">
            <a:alphaModFix/>
          </a:blip>
          <a:srcRect b="0" l="0" r="0" t="0"/>
          <a:stretch/>
        </p:blipFill>
        <p:spPr>
          <a:xfrm>
            <a:off x="1713069" y="5620891"/>
            <a:ext cx="675782" cy="933710"/>
          </a:xfrm>
          <a:prstGeom prst="rect">
            <a:avLst/>
          </a:prstGeom>
          <a:noFill/>
          <a:ln>
            <a:noFill/>
          </a:ln>
        </p:spPr>
      </p:pic>
      <p:pic>
        <p:nvPicPr>
          <p:cNvPr descr="Liatris lugulistylis Transparent" id="1399" name="Google Shape;1399;g1d8534cb461_3_648"/>
          <p:cNvPicPr preferRelativeResize="0"/>
          <p:nvPr/>
        </p:nvPicPr>
        <p:blipFill rotWithShape="1">
          <a:blip r:embed="rId160">
            <a:alphaModFix/>
          </a:blip>
          <a:srcRect b="0" l="0" r="0" t="0"/>
          <a:stretch/>
        </p:blipFill>
        <p:spPr>
          <a:xfrm>
            <a:off x="8415293" y="4405989"/>
            <a:ext cx="504257" cy="955634"/>
          </a:xfrm>
          <a:prstGeom prst="rect">
            <a:avLst/>
          </a:prstGeom>
          <a:noFill/>
          <a:ln>
            <a:noFill/>
          </a:ln>
        </p:spPr>
      </p:pic>
      <p:pic>
        <p:nvPicPr>
          <p:cNvPr descr="Monarda fistulosa Transparent" id="1400" name="Google Shape;1400;g1d8534cb461_3_648"/>
          <p:cNvPicPr preferRelativeResize="0"/>
          <p:nvPr/>
        </p:nvPicPr>
        <p:blipFill rotWithShape="1">
          <a:blip r:embed="rId161">
            <a:alphaModFix/>
          </a:blip>
          <a:srcRect b="0" l="0" r="0" t="0"/>
          <a:stretch/>
        </p:blipFill>
        <p:spPr>
          <a:xfrm>
            <a:off x="6186316" y="3501959"/>
            <a:ext cx="753162" cy="873097"/>
          </a:xfrm>
          <a:prstGeom prst="rect">
            <a:avLst/>
          </a:prstGeom>
          <a:noFill/>
          <a:ln>
            <a:noFill/>
          </a:ln>
        </p:spPr>
      </p:pic>
      <p:pic>
        <p:nvPicPr>
          <p:cNvPr descr="Ratibida pinnata Transparent" id="1401" name="Google Shape;1401;g1d8534cb461_3_648"/>
          <p:cNvPicPr preferRelativeResize="0"/>
          <p:nvPr/>
        </p:nvPicPr>
        <p:blipFill rotWithShape="1">
          <a:blip r:embed="rId162">
            <a:alphaModFix/>
          </a:blip>
          <a:srcRect b="0" l="0" r="0" t="0"/>
          <a:stretch/>
        </p:blipFill>
        <p:spPr>
          <a:xfrm>
            <a:off x="7105875" y="3515619"/>
            <a:ext cx="526181" cy="869227"/>
          </a:xfrm>
          <a:prstGeom prst="rect">
            <a:avLst/>
          </a:prstGeom>
          <a:noFill/>
          <a:ln>
            <a:noFill/>
          </a:ln>
        </p:spPr>
      </p:pic>
      <p:pic>
        <p:nvPicPr>
          <p:cNvPr descr="Silene regia Transparent" id="1402" name="Google Shape;1402;g1d8534cb461_3_648"/>
          <p:cNvPicPr preferRelativeResize="0"/>
          <p:nvPr/>
        </p:nvPicPr>
        <p:blipFill rotWithShape="1">
          <a:blip r:embed="rId163">
            <a:alphaModFix/>
          </a:blip>
          <a:srcRect b="0" l="0" r="0" t="0"/>
          <a:stretch/>
        </p:blipFill>
        <p:spPr>
          <a:xfrm>
            <a:off x="6459745" y="2549672"/>
            <a:ext cx="422668" cy="809003"/>
          </a:xfrm>
          <a:prstGeom prst="rect">
            <a:avLst/>
          </a:prstGeom>
          <a:noFill/>
          <a:ln>
            <a:noFill/>
          </a:ln>
        </p:spPr>
      </p:pic>
      <p:pic>
        <p:nvPicPr>
          <p:cNvPr descr="Silphium lacinatum Transparent" id="1403" name="Google Shape;1403;g1d8534cb461_3_648"/>
          <p:cNvPicPr preferRelativeResize="0"/>
          <p:nvPr/>
        </p:nvPicPr>
        <p:blipFill rotWithShape="1">
          <a:blip r:embed="rId164">
            <a:alphaModFix/>
          </a:blip>
          <a:srcRect b="0" l="0" r="0" t="0"/>
          <a:stretch/>
        </p:blipFill>
        <p:spPr>
          <a:xfrm>
            <a:off x="8524061" y="1907678"/>
            <a:ext cx="641251" cy="1431847"/>
          </a:xfrm>
          <a:prstGeom prst="rect">
            <a:avLst/>
          </a:prstGeom>
          <a:noFill/>
          <a:ln>
            <a:noFill/>
          </a:ln>
        </p:spPr>
      </p:pic>
      <p:sp>
        <p:nvSpPr>
          <p:cNvPr id="1404" name="Google Shape;1404;g1d8534cb461_3_648"/>
          <p:cNvSpPr txBox="1"/>
          <p:nvPr/>
        </p:nvSpPr>
        <p:spPr>
          <a:xfrm>
            <a:off x="6335792" y="331152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5">
                  <a:extLst>
                    <a:ext uri="{A12FA001-AC4F-418D-AE19-62706E023703}">
                      <ahyp:hlinkClr val="tx"/>
                    </a:ext>
                  </a:extLst>
                </a:hlinkClick>
              </a:rPr>
              <a:t>Royal Catchfly</a:t>
            </a:r>
            <a:endParaRPr b="0" i="0" sz="1800" u="none" cap="none" strike="noStrike">
              <a:solidFill>
                <a:schemeClr val="dk1"/>
              </a:solidFill>
              <a:latin typeface="Arial"/>
              <a:ea typeface="Arial"/>
              <a:cs typeface="Arial"/>
              <a:sym typeface="Arial"/>
            </a:endParaRPr>
          </a:p>
        </p:txBody>
      </p:sp>
      <p:sp>
        <p:nvSpPr>
          <p:cNvPr id="1405" name="Google Shape;1405;g1d8534cb461_3_648"/>
          <p:cNvSpPr txBox="1"/>
          <p:nvPr/>
        </p:nvSpPr>
        <p:spPr>
          <a:xfrm>
            <a:off x="7011530" y="430396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6">
                  <a:extLst>
                    <a:ext uri="{A12FA001-AC4F-418D-AE19-62706E023703}">
                      <ahyp:hlinkClr val="tx"/>
                    </a:ext>
                  </a:extLst>
                </a:hlinkClick>
              </a:rPr>
              <a:t>Yellow Coneflower</a:t>
            </a:r>
            <a:endParaRPr b="0" i="0" sz="1800" u="none" cap="none" strike="noStrike">
              <a:solidFill>
                <a:schemeClr val="dk1"/>
              </a:solidFill>
              <a:latin typeface="Arial"/>
              <a:ea typeface="Arial"/>
              <a:cs typeface="Arial"/>
              <a:sym typeface="Arial"/>
            </a:endParaRPr>
          </a:p>
        </p:txBody>
      </p:sp>
      <p:sp>
        <p:nvSpPr>
          <p:cNvPr id="1406" name="Google Shape;1406;g1d8534cb461_3_648"/>
          <p:cNvSpPr txBox="1"/>
          <p:nvPr/>
        </p:nvSpPr>
        <p:spPr>
          <a:xfrm>
            <a:off x="6246730" y="430583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7">
                  <a:extLst>
                    <a:ext uri="{A12FA001-AC4F-418D-AE19-62706E023703}">
                      <ahyp:hlinkClr val="tx"/>
                    </a:ext>
                  </a:extLst>
                </a:hlinkClick>
              </a:rPr>
              <a:t>Wild Bergamot</a:t>
            </a:r>
            <a:endParaRPr b="0" i="0" sz="1800" u="none" cap="none" strike="noStrike">
              <a:solidFill>
                <a:schemeClr val="dk1"/>
              </a:solidFill>
              <a:latin typeface="Arial"/>
              <a:ea typeface="Arial"/>
              <a:cs typeface="Arial"/>
              <a:sym typeface="Arial"/>
            </a:endParaRPr>
          </a:p>
        </p:txBody>
      </p:sp>
      <p:sp>
        <p:nvSpPr>
          <p:cNvPr id="1407" name="Google Shape;1407;g1d8534cb461_3_648"/>
          <p:cNvSpPr txBox="1"/>
          <p:nvPr/>
        </p:nvSpPr>
        <p:spPr>
          <a:xfrm>
            <a:off x="1642839" y="6554827"/>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8">
                  <a:extLst>
                    <a:ext uri="{A12FA001-AC4F-418D-AE19-62706E023703}">
                      <ahyp:hlinkClr val="tx"/>
                    </a:ext>
                  </a:extLst>
                </a:hlinkClick>
              </a:rPr>
              <a:t>New England Aster</a:t>
            </a:r>
            <a:endParaRPr b="0" i="0" sz="1800" u="none" cap="none" strike="noStrike">
              <a:solidFill>
                <a:schemeClr val="dk1"/>
              </a:solidFill>
              <a:latin typeface="Arial"/>
              <a:ea typeface="Arial"/>
              <a:cs typeface="Arial"/>
              <a:sym typeface="Arial"/>
            </a:endParaRPr>
          </a:p>
        </p:txBody>
      </p:sp>
      <p:sp>
        <p:nvSpPr>
          <p:cNvPr id="1408" name="Google Shape;1408;g1d8534cb461_3_648"/>
          <p:cNvSpPr txBox="1"/>
          <p:nvPr/>
        </p:nvSpPr>
        <p:spPr>
          <a:xfrm>
            <a:off x="8368575" y="528952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9">
                  <a:extLst>
                    <a:ext uri="{A12FA001-AC4F-418D-AE19-62706E023703}">
                      <ahyp:hlinkClr val="tx"/>
                    </a:ext>
                  </a:extLst>
                </a:hlinkClick>
              </a:rPr>
              <a:t>Prairie Blazing Star</a:t>
            </a:r>
            <a:endParaRPr b="0" i="0" sz="1800" u="none" cap="none" strike="noStrike">
              <a:solidFill>
                <a:schemeClr val="dk1"/>
              </a:solidFill>
              <a:latin typeface="Arial"/>
              <a:ea typeface="Arial"/>
              <a:cs typeface="Arial"/>
              <a:sym typeface="Arial"/>
            </a:endParaRPr>
          </a:p>
        </p:txBody>
      </p:sp>
      <p:sp>
        <p:nvSpPr>
          <p:cNvPr id="1409" name="Google Shape;1409;g1d8534cb461_3_648"/>
          <p:cNvSpPr txBox="1"/>
          <p:nvPr/>
        </p:nvSpPr>
        <p:spPr>
          <a:xfrm>
            <a:off x="8464689" y="331129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0">
                  <a:extLst>
                    <a:ext uri="{A12FA001-AC4F-418D-AE19-62706E023703}">
                      <ahyp:hlinkClr val="tx"/>
                    </a:ext>
                  </a:extLst>
                </a:hlinkClick>
              </a:rPr>
              <a:t>Compass Plant</a:t>
            </a:r>
            <a:endParaRPr b="0" i="0" sz="1800" u="none" cap="none" strike="noStrike">
              <a:solidFill>
                <a:schemeClr val="dk1"/>
              </a:solidFill>
              <a:latin typeface="Arial"/>
              <a:ea typeface="Arial"/>
              <a:cs typeface="Arial"/>
              <a:sym typeface="Arial"/>
            </a:endParaRPr>
          </a:p>
        </p:txBody>
      </p:sp>
      <p:pic>
        <p:nvPicPr>
          <p:cNvPr id="1410" name="Google Shape;1410;g1d8534cb461_3_648"/>
          <p:cNvPicPr preferRelativeResize="0"/>
          <p:nvPr/>
        </p:nvPicPr>
        <p:blipFill rotWithShape="1">
          <a:blip r:embed="rId171">
            <a:alphaModFix/>
          </a:blip>
          <a:srcRect b="9269" l="21365" r="17258" t="18429"/>
          <a:stretch/>
        </p:blipFill>
        <p:spPr>
          <a:xfrm>
            <a:off x="7672963" y="3143812"/>
            <a:ext cx="717250" cy="1207050"/>
          </a:xfrm>
          <a:prstGeom prst="rect">
            <a:avLst/>
          </a:prstGeom>
          <a:noFill/>
          <a:ln>
            <a:noFill/>
          </a:ln>
        </p:spPr>
      </p:pic>
      <p:pic>
        <p:nvPicPr>
          <p:cNvPr id="1411" name="Google Shape;1411;g1d8534cb461_3_648"/>
          <p:cNvPicPr preferRelativeResize="0"/>
          <p:nvPr/>
        </p:nvPicPr>
        <p:blipFill>
          <a:blip r:embed="rId172">
            <a:alphaModFix/>
          </a:blip>
          <a:stretch>
            <a:fillRect/>
          </a:stretch>
        </p:blipFill>
        <p:spPr>
          <a:xfrm>
            <a:off x="7752700" y="2457350"/>
            <a:ext cx="639683" cy="876275"/>
          </a:xfrm>
          <a:prstGeom prst="rect">
            <a:avLst/>
          </a:prstGeom>
          <a:noFill/>
          <a:ln>
            <a:noFill/>
          </a:ln>
        </p:spPr>
      </p:pic>
      <p:pic>
        <p:nvPicPr>
          <p:cNvPr id="1412" name="Google Shape;1412;g1d8534cb461_3_648"/>
          <p:cNvPicPr preferRelativeResize="0"/>
          <p:nvPr/>
        </p:nvPicPr>
        <p:blipFill>
          <a:blip r:embed="rId173">
            <a:alphaModFix/>
          </a:blip>
          <a:stretch>
            <a:fillRect/>
          </a:stretch>
        </p:blipFill>
        <p:spPr>
          <a:xfrm>
            <a:off x="2465975" y="5560488"/>
            <a:ext cx="823225" cy="964725"/>
          </a:xfrm>
          <a:prstGeom prst="rect">
            <a:avLst/>
          </a:prstGeom>
          <a:noFill/>
          <a:ln>
            <a:noFill/>
          </a:ln>
        </p:spPr>
      </p:pic>
      <p:pic>
        <p:nvPicPr>
          <p:cNvPr id="1413" name="Google Shape;1413;g1d8534cb461_3_648"/>
          <p:cNvPicPr preferRelativeResize="0"/>
          <p:nvPr/>
        </p:nvPicPr>
        <p:blipFill>
          <a:blip r:embed="rId174">
            <a:alphaModFix/>
          </a:blip>
          <a:stretch>
            <a:fillRect/>
          </a:stretch>
        </p:blipFill>
        <p:spPr>
          <a:xfrm>
            <a:off x="8382825" y="3303406"/>
            <a:ext cx="663400" cy="1081618"/>
          </a:xfrm>
          <a:prstGeom prst="rect">
            <a:avLst/>
          </a:prstGeom>
          <a:noFill/>
          <a:ln>
            <a:noFill/>
          </a:ln>
        </p:spPr>
      </p:pic>
      <p:pic>
        <p:nvPicPr>
          <p:cNvPr id="1414" name="Google Shape;1414;g1d8534cb461_3_648"/>
          <p:cNvPicPr preferRelativeResize="0"/>
          <p:nvPr/>
        </p:nvPicPr>
        <p:blipFill>
          <a:blip r:embed="rId175">
            <a:alphaModFix/>
          </a:blip>
          <a:stretch>
            <a:fillRect/>
          </a:stretch>
        </p:blipFill>
        <p:spPr>
          <a:xfrm>
            <a:off x="8272063" y="5505300"/>
            <a:ext cx="787475" cy="1073825"/>
          </a:xfrm>
          <a:prstGeom prst="rect">
            <a:avLst/>
          </a:prstGeom>
          <a:noFill/>
          <a:ln>
            <a:noFill/>
          </a:ln>
        </p:spPr>
      </p:pic>
      <p:sp>
        <p:nvSpPr>
          <p:cNvPr id="1415" name="Google Shape;1415;g1d8534cb461_3_648"/>
          <p:cNvSpPr txBox="1"/>
          <p:nvPr/>
        </p:nvSpPr>
        <p:spPr>
          <a:xfrm>
            <a:off x="7674414" y="4306252"/>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6">
                  <a:extLst>
                    <a:ext uri="{A12FA001-AC4F-418D-AE19-62706E023703}">
                      <ahyp:hlinkClr val="tx"/>
                    </a:ext>
                  </a:extLst>
                </a:hlinkClick>
              </a:rPr>
              <a:t>Big Bluestem</a:t>
            </a:r>
            <a:endParaRPr b="0" i="0" sz="1800" u="none" cap="none" strike="noStrike">
              <a:solidFill>
                <a:schemeClr val="dk1"/>
              </a:solidFill>
              <a:latin typeface="Arial"/>
              <a:ea typeface="Arial"/>
              <a:cs typeface="Arial"/>
              <a:sym typeface="Arial"/>
            </a:endParaRPr>
          </a:p>
        </p:txBody>
      </p:sp>
      <p:sp>
        <p:nvSpPr>
          <p:cNvPr id="1416" name="Google Shape;1416;g1d8534cb461_3_648"/>
          <p:cNvSpPr txBox="1"/>
          <p:nvPr/>
        </p:nvSpPr>
        <p:spPr>
          <a:xfrm>
            <a:off x="2560727" y="6553339"/>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7">
                  <a:extLst>
                    <a:ext uri="{A12FA001-AC4F-418D-AE19-62706E023703}">
                      <ahyp:hlinkClr val="tx"/>
                    </a:ext>
                  </a:extLst>
                </a:hlinkClick>
              </a:rPr>
              <a:t>Joe Pye Weed</a:t>
            </a:r>
            <a:endParaRPr b="0" i="0" sz="1800" u="none" cap="none" strike="noStrike">
              <a:solidFill>
                <a:schemeClr val="dk1"/>
              </a:solidFill>
              <a:latin typeface="Arial"/>
              <a:ea typeface="Arial"/>
              <a:cs typeface="Arial"/>
              <a:sym typeface="Arial"/>
            </a:endParaRPr>
          </a:p>
        </p:txBody>
      </p:sp>
      <p:sp>
        <p:nvSpPr>
          <p:cNvPr id="1417" name="Google Shape;1417;g1d8534cb461_3_648"/>
          <p:cNvSpPr txBox="1"/>
          <p:nvPr/>
        </p:nvSpPr>
        <p:spPr>
          <a:xfrm>
            <a:off x="8328700" y="6556299"/>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8">
                  <a:extLst>
                    <a:ext uri="{A12FA001-AC4F-418D-AE19-62706E023703}">
                      <ahyp:hlinkClr val="tx"/>
                    </a:ext>
                  </a:extLst>
                </a:hlinkClick>
              </a:rPr>
              <a:t>Ironweed</a:t>
            </a:r>
            <a:endParaRPr b="0" i="0" sz="1800" u="none" cap="none" strike="noStrike">
              <a:solidFill>
                <a:schemeClr val="dk1"/>
              </a:solidFill>
              <a:latin typeface="Arial"/>
              <a:ea typeface="Arial"/>
              <a:cs typeface="Arial"/>
              <a:sym typeface="Arial"/>
            </a:endParaRPr>
          </a:p>
        </p:txBody>
      </p:sp>
      <p:sp>
        <p:nvSpPr>
          <p:cNvPr id="1418" name="Google Shape;1418;g1d8534cb461_3_648"/>
          <p:cNvSpPr txBox="1"/>
          <p:nvPr/>
        </p:nvSpPr>
        <p:spPr>
          <a:xfrm>
            <a:off x="8405686" y="4302692"/>
            <a:ext cx="617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9">
                  <a:extLst>
                    <a:ext uri="{A12FA001-AC4F-418D-AE19-62706E023703}">
                      <ahyp:hlinkClr val="tx"/>
                    </a:ext>
                  </a:extLst>
                </a:hlinkClick>
              </a:rPr>
              <a:t>Indian Grass</a:t>
            </a:r>
            <a:endParaRPr b="0" i="0" sz="1800" u="none" cap="none" strike="noStrike">
              <a:solidFill>
                <a:schemeClr val="dk1"/>
              </a:solidFill>
              <a:latin typeface="Arial"/>
              <a:ea typeface="Arial"/>
              <a:cs typeface="Arial"/>
              <a:sym typeface="Arial"/>
            </a:endParaRPr>
          </a:p>
        </p:txBody>
      </p:sp>
      <p:sp>
        <p:nvSpPr>
          <p:cNvPr id="1419" name="Google Shape;1419;g1d8534cb461_3_648"/>
          <p:cNvSpPr txBox="1"/>
          <p:nvPr/>
        </p:nvSpPr>
        <p:spPr>
          <a:xfrm>
            <a:off x="7700117" y="330012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0">
                  <a:extLst>
                    <a:ext uri="{A12FA001-AC4F-418D-AE19-62706E023703}">
                      <ahyp:hlinkClr val="tx"/>
                    </a:ext>
                  </a:extLst>
                </a:hlinkClick>
              </a:rPr>
              <a:t>White Wild Indigo</a:t>
            </a:r>
            <a:endParaRPr b="0" i="0" sz="1800" u="none" cap="none" strike="noStrike">
              <a:solidFill>
                <a:schemeClr val="dk1"/>
              </a:solidFill>
              <a:latin typeface="Arial"/>
              <a:ea typeface="Arial"/>
              <a:cs typeface="Arial"/>
              <a:sym typeface="Arial"/>
            </a:endParaRPr>
          </a:p>
        </p:txBody>
      </p:sp>
      <p:sp>
        <p:nvSpPr>
          <p:cNvPr id="1420" name="Google Shape;1420;g1d8534cb461_3_648"/>
          <p:cNvSpPr txBox="1"/>
          <p:nvPr/>
        </p:nvSpPr>
        <p:spPr>
          <a:xfrm>
            <a:off x="5210838" y="5945925"/>
            <a:ext cx="1324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No more than 2-5 days in standing water</a:t>
            </a:r>
            <a:endParaRPr b="1">
              <a:latin typeface="Calibri"/>
              <a:ea typeface="Calibri"/>
              <a:cs typeface="Calibri"/>
              <a:sym typeface="Calibri"/>
            </a:endParaRPr>
          </a:p>
        </p:txBody>
      </p:sp>
      <p:cxnSp>
        <p:nvCxnSpPr>
          <p:cNvPr id="1421" name="Google Shape;1421;g1d8534cb461_3_648"/>
          <p:cNvCxnSpPr/>
          <p:nvPr/>
        </p:nvCxnSpPr>
        <p:spPr>
          <a:xfrm>
            <a:off x="6353500" y="6361575"/>
            <a:ext cx="438300" cy="0"/>
          </a:xfrm>
          <a:prstGeom prst="straightConnector1">
            <a:avLst/>
          </a:prstGeom>
          <a:noFill/>
          <a:ln cap="flat" cmpd="sng" w="28575">
            <a:solidFill>
              <a:schemeClr val="dk1"/>
            </a:solidFill>
            <a:prstDash val="solid"/>
            <a:round/>
            <a:headEnd len="med" w="med" type="none"/>
            <a:tailEnd len="med" w="med" type="triangle"/>
          </a:ln>
        </p:spPr>
      </p:cxnSp>
      <p:sp>
        <p:nvSpPr>
          <p:cNvPr id="1422" name="Google Shape;1422;g1d8534cb461_3_648"/>
          <p:cNvSpPr txBox="1"/>
          <p:nvPr/>
        </p:nvSpPr>
        <p:spPr>
          <a:xfrm>
            <a:off x="23525" y="4812725"/>
            <a:ext cx="1324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No more than 1-2 days in standing water</a:t>
            </a:r>
            <a:endParaRPr b="1">
              <a:latin typeface="Calibri"/>
              <a:ea typeface="Calibri"/>
              <a:cs typeface="Calibri"/>
              <a:sym typeface="Calibri"/>
            </a:endParaRPr>
          </a:p>
        </p:txBody>
      </p:sp>
      <p:cxnSp>
        <p:nvCxnSpPr>
          <p:cNvPr id="1423" name="Google Shape;1423;g1d8534cb461_3_648"/>
          <p:cNvCxnSpPr/>
          <p:nvPr/>
        </p:nvCxnSpPr>
        <p:spPr>
          <a:xfrm>
            <a:off x="1166188" y="5228375"/>
            <a:ext cx="438300" cy="0"/>
          </a:xfrm>
          <a:prstGeom prst="straightConnector1">
            <a:avLst/>
          </a:prstGeom>
          <a:noFill/>
          <a:ln cap="flat" cmpd="sng" w="28575">
            <a:solidFill>
              <a:schemeClr val="dk1"/>
            </a:solidFill>
            <a:prstDash val="solid"/>
            <a:round/>
            <a:headEnd len="med" w="med" type="none"/>
            <a:tailEnd len="med" w="med" type="triangle"/>
          </a:ln>
        </p:spPr>
      </p:cxnSp>
      <p:sp>
        <p:nvSpPr>
          <p:cNvPr id="1424" name="Google Shape;1424;g1d8534cb461_3_648"/>
          <p:cNvSpPr txBox="1"/>
          <p:nvPr/>
        </p:nvSpPr>
        <p:spPr>
          <a:xfrm>
            <a:off x="3512521" y="200675"/>
            <a:ext cx="1541400" cy="7842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lang="en-US" sz="3820">
                <a:solidFill>
                  <a:schemeClr val="dk1"/>
                </a:solidFill>
                <a:latin typeface="Calibri"/>
                <a:ea typeface="Calibri"/>
                <a:cs typeface="Calibri"/>
                <a:sym typeface="Calibri"/>
              </a:rPr>
              <a:t>Drier</a:t>
            </a:r>
            <a:endParaRPr sz="2720">
              <a:solidFill>
                <a:schemeClr val="dk1"/>
              </a:solidFill>
              <a:latin typeface="Calibri"/>
              <a:ea typeface="Calibri"/>
              <a:cs typeface="Calibri"/>
              <a:sym typeface="Calibri"/>
            </a:endParaRPr>
          </a:p>
        </p:txBody>
      </p:sp>
      <p:sp>
        <p:nvSpPr>
          <p:cNvPr id="1425" name="Google Shape;1425;g1d8534cb461_3_648"/>
          <p:cNvSpPr txBox="1"/>
          <p:nvPr/>
        </p:nvSpPr>
        <p:spPr>
          <a:xfrm>
            <a:off x="3512521" y="5534850"/>
            <a:ext cx="1541400" cy="7842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lang="en-US" sz="3320">
                <a:solidFill>
                  <a:schemeClr val="dk1"/>
                </a:solidFill>
                <a:latin typeface="Calibri"/>
                <a:ea typeface="Calibri"/>
                <a:cs typeface="Calibri"/>
                <a:sym typeface="Calibri"/>
              </a:rPr>
              <a:t>Wetter</a:t>
            </a:r>
            <a:endParaRPr sz="2220">
              <a:solidFill>
                <a:schemeClr val="dk1"/>
              </a:solidFill>
              <a:latin typeface="Calibri"/>
              <a:ea typeface="Calibri"/>
              <a:cs typeface="Calibri"/>
              <a:sym typeface="Calibri"/>
            </a:endParaRPr>
          </a:p>
        </p:txBody>
      </p:sp>
      <p:sp>
        <p:nvSpPr>
          <p:cNvPr id="1426" name="Google Shape;1426;g1d8534cb461_3_648"/>
          <p:cNvSpPr txBox="1"/>
          <p:nvPr/>
        </p:nvSpPr>
        <p:spPr>
          <a:xfrm>
            <a:off x="3402125" y="6502325"/>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sp>
        <p:nvSpPr>
          <p:cNvPr id="1427" name="Google Shape;1427;g1d8534cb461_3_648"/>
          <p:cNvSpPr txBox="1"/>
          <p:nvPr/>
        </p:nvSpPr>
        <p:spPr>
          <a:xfrm>
            <a:off x="0" y="-100500"/>
            <a:ext cx="3000000" cy="679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4020">
                <a:solidFill>
                  <a:schemeClr val="dk1"/>
                </a:solidFill>
                <a:latin typeface="Calibri"/>
                <a:ea typeface="Calibri"/>
                <a:cs typeface="Calibri"/>
                <a:sym typeface="Calibri"/>
              </a:rPr>
              <a:t>Sun</a:t>
            </a:r>
            <a:r>
              <a:rPr b="1" lang="en-US" sz="4020">
                <a:solidFill>
                  <a:schemeClr val="dk1"/>
                </a:solidFill>
                <a:latin typeface="Calibri"/>
                <a:ea typeface="Calibri"/>
                <a:cs typeface="Calibri"/>
                <a:sym typeface="Calibri"/>
              </a:rPr>
              <a:t>ny</a:t>
            </a:r>
            <a:r>
              <a:rPr b="1" lang="en-US" sz="4020">
                <a:solidFill>
                  <a:schemeClr val="dk1"/>
                </a:solidFill>
                <a:latin typeface="Calibri"/>
                <a:ea typeface="Calibri"/>
                <a:cs typeface="Calibri"/>
                <a:sym typeface="Calibri"/>
              </a:rPr>
              <a:t> </a:t>
            </a:r>
            <a:r>
              <a:rPr b="1" lang="en-US" sz="4020">
                <a:solidFill>
                  <a:schemeClr val="dk1"/>
                </a:solidFill>
                <a:latin typeface="Calibri"/>
                <a:ea typeface="Calibri"/>
                <a:cs typeface="Calibri"/>
                <a:sym typeface="Calibri"/>
              </a:rPr>
              <a:t>Plants</a:t>
            </a:r>
            <a:endParaRPr b="1" sz="4020">
              <a:solidFill>
                <a:schemeClr val="dk1"/>
              </a:solidFill>
              <a:latin typeface="Calibri"/>
              <a:ea typeface="Calibri"/>
              <a:cs typeface="Calibri"/>
              <a:sym typeface="Calibri"/>
            </a:endParaRPr>
          </a:p>
        </p:txBody>
      </p:sp>
      <p:pic>
        <p:nvPicPr>
          <p:cNvPr id="1428" name="Google Shape;1428;g1d8534cb461_3_648">
            <a:hlinkClick action="ppaction://hlinksldjump" r:id="rId181"/>
          </p:cNvPr>
          <p:cNvPicPr preferRelativeResize="0"/>
          <p:nvPr/>
        </p:nvPicPr>
        <p:blipFill>
          <a:blip r:embed="rId182">
            <a:alphaModFix/>
          </a:blip>
          <a:stretch>
            <a:fillRect/>
          </a:stretch>
        </p:blipFill>
        <p:spPr>
          <a:xfrm>
            <a:off x="8422462" y="-1323"/>
            <a:ext cx="708950" cy="189323"/>
          </a:xfrm>
          <a:prstGeom prst="rect">
            <a:avLst/>
          </a:prstGeom>
          <a:noFill/>
          <a:ln>
            <a:noFill/>
          </a:ln>
        </p:spPr>
      </p:pic>
      <p:sp>
        <p:nvSpPr>
          <p:cNvPr id="1429" name="Google Shape;1429;g1d8534cb461_3_648"/>
          <p:cNvSpPr txBox="1"/>
          <p:nvPr/>
        </p:nvSpPr>
        <p:spPr>
          <a:xfrm>
            <a:off x="-81600" y="333813"/>
            <a:ext cx="3191400" cy="313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MORE THAN</a:t>
            </a:r>
            <a:r>
              <a:rPr b="1" lang="en-US" sz="1043">
                <a:solidFill>
                  <a:schemeClr val="dk1"/>
                </a:solidFill>
                <a:latin typeface="Calibri"/>
                <a:ea typeface="Calibri"/>
                <a:cs typeface="Calibri"/>
                <a:sym typeface="Calibri"/>
              </a:rPr>
              <a:t> 6 hours direct sunlight each day</a:t>
            </a:r>
            <a:endParaRPr sz="1200"/>
          </a:p>
        </p:txBody>
      </p:sp>
      <p:pic>
        <p:nvPicPr>
          <p:cNvPr id="1430" name="Google Shape;1430;g1d8534cb461_3_648"/>
          <p:cNvPicPr preferRelativeResize="0"/>
          <p:nvPr/>
        </p:nvPicPr>
        <p:blipFill>
          <a:blip r:embed="rId183">
            <a:alphaModFix/>
          </a:blip>
          <a:stretch>
            <a:fillRect/>
          </a:stretch>
        </p:blipFill>
        <p:spPr>
          <a:xfrm>
            <a:off x="3061350" y="54426"/>
            <a:ext cx="521675" cy="521650"/>
          </a:xfrm>
          <a:prstGeom prst="rect">
            <a:avLst/>
          </a:prstGeom>
          <a:noFill/>
          <a:ln>
            <a:noFill/>
          </a:ln>
        </p:spPr>
      </p:pic>
      <p:sp>
        <p:nvSpPr>
          <p:cNvPr id="1431" name="Google Shape;1431;g1d8534cb461_3_648"/>
          <p:cNvSpPr txBox="1"/>
          <p:nvPr/>
        </p:nvSpPr>
        <p:spPr>
          <a:xfrm>
            <a:off x="3605000" y="682125"/>
            <a:ext cx="1380000" cy="3540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lang="en-US" sz="820">
                <a:solidFill>
                  <a:schemeClr val="dk1"/>
                </a:solidFill>
                <a:latin typeface="Calibri"/>
                <a:ea typeface="Calibri"/>
                <a:cs typeface="Calibri"/>
                <a:sym typeface="Calibri"/>
              </a:rPr>
              <a:t>Sandy soil, well-drained, never standing water</a:t>
            </a:r>
            <a:endParaRPr sz="100">
              <a:solidFill>
                <a:schemeClr val="dk1"/>
              </a:solidFill>
              <a:latin typeface="Calibri"/>
              <a:ea typeface="Calibri"/>
              <a:cs typeface="Calibri"/>
              <a:sym typeface="Calibri"/>
            </a:endParaRPr>
          </a:p>
        </p:txBody>
      </p:sp>
      <p:sp>
        <p:nvSpPr>
          <p:cNvPr id="1432" name="Google Shape;1432;g1d8534cb461_3_648"/>
          <p:cNvSpPr txBox="1"/>
          <p:nvPr/>
        </p:nvSpPr>
        <p:spPr>
          <a:xfrm>
            <a:off x="3512525" y="5824300"/>
            <a:ext cx="1588200" cy="7842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lang="en-US" sz="820">
                <a:solidFill>
                  <a:schemeClr val="dk1"/>
                </a:solidFill>
                <a:latin typeface="Calibri"/>
                <a:ea typeface="Calibri"/>
                <a:cs typeface="Calibri"/>
                <a:sym typeface="Calibri"/>
              </a:rPr>
              <a:t>Heavier </a:t>
            </a:r>
            <a:r>
              <a:rPr b="1" lang="en-US" sz="820">
                <a:solidFill>
                  <a:schemeClr val="dk1"/>
                </a:solidFill>
                <a:latin typeface="Calibri"/>
                <a:ea typeface="Calibri"/>
                <a:cs typeface="Calibri"/>
                <a:sym typeface="Calibri"/>
              </a:rPr>
              <a:t>soil, not as well drained</a:t>
            </a:r>
            <a:endParaRPr sz="1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g1d8534cb461_3_1276"/>
          <p:cNvSpPr/>
          <p:nvPr/>
        </p:nvSpPr>
        <p:spPr>
          <a:xfrm>
            <a:off x="-12" y="0"/>
            <a:ext cx="9144000" cy="6858000"/>
          </a:xfrm>
          <a:prstGeom prst="rect">
            <a:avLst/>
          </a:prstGeom>
          <a:gradFill>
            <a:gsLst>
              <a:gs pos="0">
                <a:srgbClr val="FCE5CD"/>
              </a:gs>
              <a:gs pos="60000">
                <a:srgbClr val="FCE5CD"/>
              </a:gs>
              <a:gs pos="87000">
                <a:srgbClr val="9CAFD3"/>
              </a:gs>
              <a:gs pos="100000">
                <a:srgbClr val="3C78D8"/>
              </a:gs>
              <a:gs pos="100000">
                <a:srgbClr val="73737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g1d8534cb461_3_1276"/>
          <p:cNvSpPr txBox="1"/>
          <p:nvPr/>
        </p:nvSpPr>
        <p:spPr>
          <a:xfrm>
            <a:off x="83200" y="5736025"/>
            <a:ext cx="1324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No more than 1-2 days in standing water</a:t>
            </a:r>
            <a:endParaRPr b="1">
              <a:latin typeface="Calibri"/>
              <a:ea typeface="Calibri"/>
              <a:cs typeface="Calibri"/>
              <a:sym typeface="Calibri"/>
            </a:endParaRPr>
          </a:p>
        </p:txBody>
      </p:sp>
      <p:cxnSp>
        <p:nvCxnSpPr>
          <p:cNvPr id="1439" name="Google Shape;1439;g1d8534cb461_3_1276"/>
          <p:cNvCxnSpPr/>
          <p:nvPr/>
        </p:nvCxnSpPr>
        <p:spPr>
          <a:xfrm>
            <a:off x="1225863" y="6151675"/>
            <a:ext cx="438300" cy="0"/>
          </a:xfrm>
          <a:prstGeom prst="straightConnector1">
            <a:avLst/>
          </a:prstGeom>
          <a:noFill/>
          <a:ln cap="flat" cmpd="sng" w="28575">
            <a:solidFill>
              <a:schemeClr val="dk1"/>
            </a:solidFill>
            <a:prstDash val="solid"/>
            <a:round/>
            <a:headEnd len="med" w="med" type="none"/>
            <a:tailEnd len="med" w="med" type="triangle"/>
          </a:ln>
        </p:spPr>
      </p:cxnSp>
      <p:sp>
        <p:nvSpPr>
          <p:cNvPr id="1440" name="Google Shape;1440;g1d8534cb461_3_1276"/>
          <p:cNvSpPr txBox="1"/>
          <p:nvPr/>
        </p:nvSpPr>
        <p:spPr>
          <a:xfrm>
            <a:off x="4270246" y="111825"/>
            <a:ext cx="1541400" cy="7842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lang="en-US" sz="3120">
                <a:solidFill>
                  <a:schemeClr val="dk1"/>
                </a:solidFill>
                <a:latin typeface="Calibri"/>
                <a:ea typeface="Calibri"/>
                <a:cs typeface="Calibri"/>
                <a:sym typeface="Calibri"/>
              </a:rPr>
              <a:t>Drier</a:t>
            </a:r>
            <a:endParaRPr sz="2020">
              <a:solidFill>
                <a:schemeClr val="dk1"/>
              </a:solidFill>
              <a:latin typeface="Calibri"/>
              <a:ea typeface="Calibri"/>
              <a:cs typeface="Calibri"/>
              <a:sym typeface="Calibri"/>
            </a:endParaRPr>
          </a:p>
        </p:txBody>
      </p:sp>
      <p:sp>
        <p:nvSpPr>
          <p:cNvPr id="1441" name="Google Shape;1441;g1d8534cb461_3_1276"/>
          <p:cNvSpPr txBox="1"/>
          <p:nvPr/>
        </p:nvSpPr>
        <p:spPr>
          <a:xfrm>
            <a:off x="4368958" y="5797175"/>
            <a:ext cx="1541400" cy="7842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2720"/>
              <a:buFont typeface="Calibri"/>
              <a:buNone/>
            </a:pPr>
            <a:r>
              <a:rPr b="1" lang="en-US" sz="3120">
                <a:solidFill>
                  <a:schemeClr val="dk1"/>
                </a:solidFill>
                <a:latin typeface="Calibri"/>
                <a:ea typeface="Calibri"/>
                <a:cs typeface="Calibri"/>
                <a:sym typeface="Calibri"/>
              </a:rPr>
              <a:t>Wetter</a:t>
            </a:r>
            <a:endParaRPr b="1" sz="3120">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chemeClr val="dk1"/>
              </a:buClr>
              <a:buSzPts val="2720"/>
              <a:buFont typeface="Calibri"/>
              <a:buNone/>
            </a:pPr>
            <a:r>
              <a:rPr lang="en-US" sz="2020">
                <a:solidFill>
                  <a:schemeClr val="dk1"/>
                </a:solidFill>
                <a:latin typeface="Calibri"/>
                <a:ea typeface="Calibri"/>
                <a:cs typeface="Calibri"/>
                <a:sym typeface="Calibri"/>
              </a:rPr>
              <a:t>Shade </a:t>
            </a:r>
            <a:r>
              <a:rPr lang="en-US" sz="2020">
                <a:solidFill>
                  <a:schemeClr val="dk1"/>
                </a:solidFill>
                <a:latin typeface="Calibri"/>
                <a:ea typeface="Calibri"/>
                <a:cs typeface="Calibri"/>
                <a:sym typeface="Calibri"/>
              </a:rPr>
              <a:t>Plants</a:t>
            </a:r>
            <a:endParaRPr sz="2020">
              <a:solidFill>
                <a:schemeClr val="dk1"/>
              </a:solidFill>
              <a:latin typeface="Calibri"/>
              <a:ea typeface="Calibri"/>
              <a:cs typeface="Calibri"/>
              <a:sym typeface="Calibri"/>
            </a:endParaRPr>
          </a:p>
        </p:txBody>
      </p:sp>
      <p:sp>
        <p:nvSpPr>
          <p:cNvPr id="1442" name="Google Shape;1442;g1d8534cb461_3_1276"/>
          <p:cNvSpPr txBox="1"/>
          <p:nvPr/>
        </p:nvSpPr>
        <p:spPr>
          <a:xfrm>
            <a:off x="6507213" y="5824425"/>
            <a:ext cx="1324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No more than 2-5 days in standing water</a:t>
            </a:r>
            <a:endParaRPr b="1">
              <a:latin typeface="Calibri"/>
              <a:ea typeface="Calibri"/>
              <a:cs typeface="Calibri"/>
              <a:sym typeface="Calibri"/>
            </a:endParaRPr>
          </a:p>
        </p:txBody>
      </p:sp>
      <p:cxnSp>
        <p:nvCxnSpPr>
          <p:cNvPr id="1443" name="Google Shape;1443;g1d8534cb461_3_1276"/>
          <p:cNvCxnSpPr/>
          <p:nvPr/>
        </p:nvCxnSpPr>
        <p:spPr>
          <a:xfrm>
            <a:off x="7649875" y="6240075"/>
            <a:ext cx="438300" cy="0"/>
          </a:xfrm>
          <a:prstGeom prst="straightConnector1">
            <a:avLst/>
          </a:prstGeom>
          <a:noFill/>
          <a:ln cap="flat" cmpd="sng" w="28575">
            <a:solidFill>
              <a:schemeClr val="dk1"/>
            </a:solidFill>
            <a:prstDash val="solid"/>
            <a:round/>
            <a:headEnd len="med" w="med" type="none"/>
            <a:tailEnd len="med" w="med" type="triangle"/>
          </a:ln>
        </p:spPr>
      </p:cxnSp>
      <p:pic>
        <p:nvPicPr>
          <p:cNvPr descr="Polemonium reptans Transparent" id="1444" name="Google Shape;1444;g1d8534cb461_3_1276"/>
          <p:cNvPicPr preferRelativeResize="0"/>
          <p:nvPr/>
        </p:nvPicPr>
        <p:blipFill rotWithShape="1">
          <a:blip r:embed="rId3">
            <a:alphaModFix/>
          </a:blip>
          <a:srcRect b="0" l="0" r="0" t="0"/>
          <a:stretch/>
        </p:blipFill>
        <p:spPr>
          <a:xfrm>
            <a:off x="3612616" y="2027504"/>
            <a:ext cx="342529" cy="289138"/>
          </a:xfrm>
          <a:prstGeom prst="rect">
            <a:avLst/>
          </a:prstGeom>
          <a:noFill/>
          <a:ln>
            <a:noFill/>
          </a:ln>
        </p:spPr>
      </p:pic>
      <p:sp>
        <p:nvSpPr>
          <p:cNvPr id="1445" name="Google Shape;1445;g1d8534cb461_3_1276"/>
          <p:cNvSpPr txBox="1"/>
          <p:nvPr/>
        </p:nvSpPr>
        <p:spPr>
          <a:xfrm>
            <a:off x="3507259" y="2304650"/>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Jacob’s Ladder</a:t>
            </a:r>
            <a:endParaRPr>
              <a:solidFill>
                <a:schemeClr val="dk1"/>
              </a:solidFill>
            </a:endParaRPr>
          </a:p>
        </p:txBody>
      </p:sp>
      <p:pic>
        <p:nvPicPr>
          <p:cNvPr descr="Phlox divaricata Transparent" id="1446" name="Google Shape;1446;g1d8534cb461_3_1276"/>
          <p:cNvPicPr preferRelativeResize="0"/>
          <p:nvPr/>
        </p:nvPicPr>
        <p:blipFill rotWithShape="1">
          <a:blip r:embed="rId5">
            <a:alphaModFix/>
          </a:blip>
          <a:srcRect b="0" l="0" r="0" t="0"/>
          <a:stretch/>
        </p:blipFill>
        <p:spPr>
          <a:xfrm>
            <a:off x="3021975" y="4422800"/>
            <a:ext cx="315487" cy="378446"/>
          </a:xfrm>
          <a:prstGeom prst="rect">
            <a:avLst/>
          </a:prstGeom>
          <a:noFill/>
          <a:ln>
            <a:noFill/>
          </a:ln>
        </p:spPr>
      </p:pic>
      <p:sp>
        <p:nvSpPr>
          <p:cNvPr id="1447" name="Google Shape;1447;g1d8534cb461_3_1276"/>
          <p:cNvSpPr txBox="1"/>
          <p:nvPr/>
        </p:nvSpPr>
        <p:spPr>
          <a:xfrm>
            <a:off x="2891425" y="4820625"/>
            <a:ext cx="576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
                  <a:extLst>
                    <a:ext uri="{A12FA001-AC4F-418D-AE19-62706E023703}">
                      <ahyp:hlinkClr val="tx"/>
                    </a:ext>
                  </a:extLst>
                </a:hlinkClick>
              </a:rPr>
              <a:t>Wild Blue Phlox</a:t>
            </a:r>
            <a:endParaRPr>
              <a:solidFill>
                <a:schemeClr val="dk1"/>
              </a:solidFill>
            </a:endParaRPr>
          </a:p>
        </p:txBody>
      </p:sp>
      <p:pic>
        <p:nvPicPr>
          <p:cNvPr descr="Carex eburnea seeds Transparent" id="1448" name="Google Shape;1448;g1d8534cb461_3_1276"/>
          <p:cNvPicPr preferRelativeResize="0"/>
          <p:nvPr/>
        </p:nvPicPr>
        <p:blipFill rotWithShape="1">
          <a:blip r:embed="rId7">
            <a:alphaModFix/>
          </a:blip>
          <a:srcRect b="0" l="0" r="0" t="0"/>
          <a:stretch/>
        </p:blipFill>
        <p:spPr>
          <a:xfrm>
            <a:off x="4120720" y="1049707"/>
            <a:ext cx="209517" cy="196195"/>
          </a:xfrm>
          <a:prstGeom prst="rect">
            <a:avLst/>
          </a:prstGeom>
          <a:noFill/>
          <a:ln>
            <a:noFill/>
          </a:ln>
        </p:spPr>
      </p:pic>
      <p:sp>
        <p:nvSpPr>
          <p:cNvPr id="1449" name="Google Shape;1449;g1d8534cb461_3_1276"/>
          <p:cNvSpPr txBox="1"/>
          <p:nvPr/>
        </p:nvSpPr>
        <p:spPr>
          <a:xfrm>
            <a:off x="4015957" y="1262625"/>
            <a:ext cx="422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
                  <a:extLst>
                    <a:ext uri="{A12FA001-AC4F-418D-AE19-62706E023703}">
                      <ahyp:hlinkClr val="tx"/>
                    </a:ext>
                  </a:extLst>
                </a:hlinkClick>
              </a:rPr>
              <a:t>Ivory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
                  <a:extLst>
                    <a:ext uri="{A12FA001-AC4F-418D-AE19-62706E023703}">
                      <ahyp:hlinkClr val="tx"/>
                    </a:ext>
                  </a:extLst>
                </a:hlinkClick>
              </a:rPr>
              <a:t>Sedge</a:t>
            </a:r>
            <a:endParaRPr>
              <a:solidFill>
                <a:schemeClr val="dk1"/>
              </a:solidFill>
            </a:endParaRPr>
          </a:p>
        </p:txBody>
      </p:sp>
      <p:pic>
        <p:nvPicPr>
          <p:cNvPr descr="Carex radiata Transparent" id="1450" name="Google Shape;1450;g1d8534cb461_3_1276"/>
          <p:cNvPicPr preferRelativeResize="0"/>
          <p:nvPr/>
        </p:nvPicPr>
        <p:blipFill rotWithShape="1">
          <a:blip r:embed="rId10">
            <a:alphaModFix/>
          </a:blip>
          <a:srcRect b="0" l="0" r="0" t="0"/>
          <a:stretch/>
        </p:blipFill>
        <p:spPr>
          <a:xfrm>
            <a:off x="4819747" y="983636"/>
            <a:ext cx="337892" cy="285815"/>
          </a:xfrm>
          <a:prstGeom prst="rect">
            <a:avLst/>
          </a:prstGeom>
          <a:noFill/>
          <a:ln>
            <a:noFill/>
          </a:ln>
        </p:spPr>
      </p:pic>
      <p:sp>
        <p:nvSpPr>
          <p:cNvPr id="1451" name="Google Shape;1451;g1d8534cb461_3_1276"/>
          <p:cNvSpPr txBox="1"/>
          <p:nvPr/>
        </p:nvSpPr>
        <p:spPr>
          <a:xfrm>
            <a:off x="4769100" y="1264700"/>
            <a:ext cx="448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Rosy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
                  <a:extLst>
                    <a:ext uri="{A12FA001-AC4F-418D-AE19-62706E023703}">
                      <ahyp:hlinkClr val="tx"/>
                    </a:ext>
                  </a:extLst>
                </a:hlinkClick>
              </a:rPr>
              <a:t>Sedge</a:t>
            </a:r>
            <a:endParaRPr>
              <a:solidFill>
                <a:schemeClr val="dk1"/>
              </a:solidFill>
            </a:endParaRPr>
          </a:p>
        </p:txBody>
      </p:sp>
      <p:pic>
        <p:nvPicPr>
          <p:cNvPr descr="Lobelia cardinalis Transparent" id="1452" name="Google Shape;1452;g1d8534cb461_3_1276"/>
          <p:cNvPicPr preferRelativeResize="0"/>
          <p:nvPr/>
        </p:nvPicPr>
        <p:blipFill rotWithShape="1">
          <a:blip r:embed="rId13">
            <a:alphaModFix/>
          </a:blip>
          <a:srcRect b="0" l="0" r="0" t="0"/>
          <a:stretch/>
        </p:blipFill>
        <p:spPr>
          <a:xfrm>
            <a:off x="3541919" y="5385702"/>
            <a:ext cx="498484" cy="829219"/>
          </a:xfrm>
          <a:prstGeom prst="rect">
            <a:avLst/>
          </a:prstGeom>
          <a:noFill/>
          <a:ln>
            <a:noFill/>
          </a:ln>
        </p:spPr>
      </p:pic>
      <p:sp>
        <p:nvSpPr>
          <p:cNvPr id="1453" name="Google Shape;1453;g1d8534cb461_3_1276"/>
          <p:cNvSpPr txBox="1"/>
          <p:nvPr/>
        </p:nvSpPr>
        <p:spPr>
          <a:xfrm>
            <a:off x="3394475" y="6185250"/>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
                  <a:extLst>
                    <a:ext uri="{A12FA001-AC4F-418D-AE19-62706E023703}">
                      <ahyp:hlinkClr val="tx"/>
                    </a:ext>
                  </a:extLst>
                </a:hlinkClick>
              </a:rPr>
              <a:t>Cardinal Flower</a:t>
            </a:r>
            <a:endParaRPr>
              <a:solidFill>
                <a:schemeClr val="dk1"/>
              </a:solidFill>
            </a:endParaRPr>
          </a:p>
        </p:txBody>
      </p:sp>
      <p:pic>
        <p:nvPicPr>
          <p:cNvPr descr="Carex pensylvanica Transparent" id="1454" name="Google Shape;1454;g1d8534cb461_3_1276"/>
          <p:cNvPicPr preferRelativeResize="0"/>
          <p:nvPr/>
        </p:nvPicPr>
        <p:blipFill rotWithShape="1">
          <a:blip r:embed="rId15">
            <a:alphaModFix/>
          </a:blip>
          <a:srcRect b="0" l="0" r="0" t="0"/>
          <a:stretch/>
        </p:blipFill>
        <p:spPr>
          <a:xfrm>
            <a:off x="3503411" y="3208850"/>
            <a:ext cx="414189" cy="261943"/>
          </a:xfrm>
          <a:prstGeom prst="rect">
            <a:avLst/>
          </a:prstGeom>
          <a:noFill/>
          <a:ln>
            <a:noFill/>
          </a:ln>
        </p:spPr>
      </p:pic>
      <p:pic>
        <p:nvPicPr>
          <p:cNvPr descr="Geranium maculatum Transparent" id="1455" name="Google Shape;1455;g1d8534cb461_3_1276"/>
          <p:cNvPicPr preferRelativeResize="0"/>
          <p:nvPr/>
        </p:nvPicPr>
        <p:blipFill rotWithShape="1">
          <a:blip r:embed="rId16">
            <a:alphaModFix/>
          </a:blip>
          <a:srcRect b="0" l="0" r="0" t="0"/>
          <a:stretch/>
        </p:blipFill>
        <p:spPr>
          <a:xfrm>
            <a:off x="3614113" y="4400014"/>
            <a:ext cx="647930" cy="427723"/>
          </a:xfrm>
          <a:prstGeom prst="rect">
            <a:avLst/>
          </a:prstGeom>
          <a:noFill/>
          <a:ln>
            <a:noFill/>
          </a:ln>
        </p:spPr>
      </p:pic>
      <p:sp>
        <p:nvSpPr>
          <p:cNvPr id="1456" name="Google Shape;1456;g1d8534cb461_3_1276"/>
          <p:cNvSpPr txBox="1"/>
          <p:nvPr/>
        </p:nvSpPr>
        <p:spPr>
          <a:xfrm>
            <a:off x="3614100" y="4808480"/>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Wild Geranium</a:t>
            </a:r>
            <a:endParaRPr b="0" i="0" sz="1800" u="none" cap="none" strike="noStrike">
              <a:solidFill>
                <a:schemeClr val="dk1"/>
              </a:solidFill>
              <a:latin typeface="Arial"/>
              <a:ea typeface="Arial"/>
              <a:cs typeface="Arial"/>
              <a:sym typeface="Arial"/>
            </a:endParaRPr>
          </a:p>
        </p:txBody>
      </p:sp>
      <p:pic>
        <p:nvPicPr>
          <p:cNvPr descr="Aster shortii" id="1457" name="Google Shape;1457;g1d8534cb461_3_1276"/>
          <p:cNvPicPr preferRelativeResize="0"/>
          <p:nvPr/>
        </p:nvPicPr>
        <p:blipFill rotWithShape="1">
          <a:blip r:embed="rId18">
            <a:alphaModFix/>
          </a:blip>
          <a:srcRect b="0" l="0" r="0" t="0"/>
          <a:stretch/>
        </p:blipFill>
        <p:spPr>
          <a:xfrm flipH="1">
            <a:off x="6199563" y="1527544"/>
            <a:ext cx="627341" cy="773279"/>
          </a:xfrm>
          <a:prstGeom prst="rect">
            <a:avLst/>
          </a:prstGeom>
          <a:noFill/>
          <a:ln>
            <a:noFill/>
          </a:ln>
        </p:spPr>
      </p:pic>
      <p:sp>
        <p:nvSpPr>
          <p:cNvPr id="1458" name="Google Shape;1458;g1d8534cb461_3_1276"/>
          <p:cNvSpPr txBox="1"/>
          <p:nvPr/>
        </p:nvSpPr>
        <p:spPr>
          <a:xfrm>
            <a:off x="6175350" y="2324251"/>
            <a:ext cx="653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Short’s Aster</a:t>
            </a:r>
            <a:endParaRPr b="0" i="0" sz="1800" u="none" cap="none" strike="noStrike">
              <a:solidFill>
                <a:schemeClr val="dk1"/>
              </a:solidFill>
              <a:latin typeface="Arial"/>
              <a:ea typeface="Arial"/>
              <a:cs typeface="Arial"/>
              <a:sym typeface="Arial"/>
            </a:endParaRPr>
          </a:p>
        </p:txBody>
      </p:sp>
      <p:pic>
        <p:nvPicPr>
          <p:cNvPr descr="Aster macrophyllus" id="1459" name="Google Shape;1459;g1d8534cb461_3_1276"/>
          <p:cNvPicPr preferRelativeResize="0"/>
          <p:nvPr/>
        </p:nvPicPr>
        <p:blipFill rotWithShape="1">
          <a:blip r:embed="rId20">
            <a:alphaModFix/>
          </a:blip>
          <a:srcRect b="0" l="0" r="0" t="0"/>
          <a:stretch/>
        </p:blipFill>
        <p:spPr>
          <a:xfrm>
            <a:off x="5532113" y="1661521"/>
            <a:ext cx="521681" cy="642499"/>
          </a:xfrm>
          <a:prstGeom prst="rect">
            <a:avLst/>
          </a:prstGeom>
          <a:noFill/>
          <a:ln>
            <a:noFill/>
          </a:ln>
        </p:spPr>
      </p:pic>
      <p:sp>
        <p:nvSpPr>
          <p:cNvPr id="1460" name="Google Shape;1460;g1d8534cb461_3_1276"/>
          <p:cNvSpPr txBox="1"/>
          <p:nvPr/>
        </p:nvSpPr>
        <p:spPr>
          <a:xfrm>
            <a:off x="5455048" y="2304658"/>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1">
                  <a:extLst>
                    <a:ext uri="{A12FA001-AC4F-418D-AE19-62706E023703}">
                      <ahyp:hlinkClr val="tx"/>
                    </a:ext>
                  </a:extLst>
                </a:hlinkClick>
              </a:rPr>
              <a:t>Big Leaf Aster</a:t>
            </a:r>
            <a:endParaRPr>
              <a:solidFill>
                <a:schemeClr val="dk1"/>
              </a:solidFill>
            </a:endParaRPr>
          </a:p>
        </p:txBody>
      </p:sp>
      <p:pic>
        <p:nvPicPr>
          <p:cNvPr descr="Aquilegia canadensis Transparent" id="1461" name="Google Shape;1461;g1d8534cb461_3_1276"/>
          <p:cNvPicPr preferRelativeResize="0"/>
          <p:nvPr/>
        </p:nvPicPr>
        <p:blipFill rotWithShape="1">
          <a:blip r:embed="rId22">
            <a:alphaModFix/>
          </a:blip>
          <a:srcRect b="0" l="0" r="0" t="0"/>
          <a:stretch/>
        </p:blipFill>
        <p:spPr>
          <a:xfrm>
            <a:off x="6372378" y="2855561"/>
            <a:ext cx="563153" cy="646565"/>
          </a:xfrm>
          <a:prstGeom prst="rect">
            <a:avLst/>
          </a:prstGeom>
          <a:noFill/>
          <a:ln>
            <a:noFill/>
          </a:ln>
        </p:spPr>
      </p:pic>
      <p:sp>
        <p:nvSpPr>
          <p:cNvPr id="1462" name="Google Shape;1462;g1d8534cb461_3_1276"/>
          <p:cNvSpPr txBox="1"/>
          <p:nvPr/>
        </p:nvSpPr>
        <p:spPr>
          <a:xfrm>
            <a:off x="6316158" y="3487932"/>
            <a:ext cx="6540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3">
                  <a:extLst>
                    <a:ext uri="{A12FA001-AC4F-418D-AE19-62706E023703}">
                      <ahyp:hlinkClr val="tx"/>
                    </a:ext>
                  </a:extLst>
                </a:hlinkClick>
              </a:rPr>
              <a:t>Columbine</a:t>
            </a:r>
            <a:endParaRPr b="0" i="0" sz="1800" u="none" cap="none" strike="noStrike">
              <a:solidFill>
                <a:schemeClr val="dk1"/>
              </a:solidFill>
              <a:latin typeface="Arial"/>
              <a:ea typeface="Arial"/>
              <a:cs typeface="Arial"/>
              <a:sym typeface="Arial"/>
            </a:endParaRPr>
          </a:p>
        </p:txBody>
      </p:sp>
      <p:pic>
        <p:nvPicPr>
          <p:cNvPr descr="Asclepias exaltata Transparent" id="1463" name="Google Shape;1463;g1d8534cb461_3_1276"/>
          <p:cNvPicPr preferRelativeResize="0"/>
          <p:nvPr/>
        </p:nvPicPr>
        <p:blipFill rotWithShape="1">
          <a:blip r:embed="rId24">
            <a:alphaModFix/>
          </a:blip>
          <a:srcRect b="0" l="0" r="0" t="0"/>
          <a:stretch/>
        </p:blipFill>
        <p:spPr>
          <a:xfrm>
            <a:off x="5822513" y="3960652"/>
            <a:ext cx="687147" cy="870437"/>
          </a:xfrm>
          <a:prstGeom prst="rect">
            <a:avLst/>
          </a:prstGeom>
          <a:noFill/>
          <a:ln>
            <a:noFill/>
          </a:ln>
        </p:spPr>
      </p:pic>
      <p:sp>
        <p:nvSpPr>
          <p:cNvPr id="1464" name="Google Shape;1464;g1d8534cb461_3_1276"/>
          <p:cNvSpPr txBox="1"/>
          <p:nvPr/>
        </p:nvSpPr>
        <p:spPr>
          <a:xfrm>
            <a:off x="5853156" y="4810884"/>
            <a:ext cx="655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5">
                  <a:extLst>
                    <a:ext uri="{A12FA001-AC4F-418D-AE19-62706E023703}">
                      <ahyp:hlinkClr val="tx"/>
                    </a:ext>
                  </a:extLst>
                </a:hlinkClick>
              </a:rPr>
              <a:t>Poke Milkweed</a:t>
            </a:r>
            <a:endParaRPr b="0" i="0" sz="1800" u="none" cap="none" strike="noStrike">
              <a:solidFill>
                <a:schemeClr val="dk1"/>
              </a:solidFill>
              <a:latin typeface="Arial"/>
              <a:ea typeface="Arial"/>
              <a:cs typeface="Arial"/>
              <a:sym typeface="Arial"/>
            </a:endParaRPr>
          </a:p>
        </p:txBody>
      </p:sp>
      <p:pic>
        <p:nvPicPr>
          <p:cNvPr descr="Solidago flexicalus Transparent" id="1465" name="Google Shape;1465;g1d8534cb461_3_1276"/>
          <p:cNvPicPr preferRelativeResize="0"/>
          <p:nvPr/>
        </p:nvPicPr>
        <p:blipFill rotWithShape="1">
          <a:blip r:embed="rId26">
            <a:alphaModFix/>
          </a:blip>
          <a:srcRect b="0" l="0" r="0" t="0"/>
          <a:stretch/>
        </p:blipFill>
        <p:spPr>
          <a:xfrm>
            <a:off x="5532010" y="2902971"/>
            <a:ext cx="697583" cy="587960"/>
          </a:xfrm>
          <a:prstGeom prst="rect">
            <a:avLst/>
          </a:prstGeom>
          <a:noFill/>
          <a:ln>
            <a:noFill/>
          </a:ln>
        </p:spPr>
      </p:pic>
      <p:sp>
        <p:nvSpPr>
          <p:cNvPr id="1466" name="Google Shape;1466;g1d8534cb461_3_1276"/>
          <p:cNvSpPr txBox="1"/>
          <p:nvPr/>
        </p:nvSpPr>
        <p:spPr>
          <a:xfrm>
            <a:off x="5546700" y="347187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7">
                  <a:extLst>
                    <a:ext uri="{A12FA001-AC4F-418D-AE19-62706E023703}">
                      <ahyp:hlinkClr val="tx"/>
                    </a:ext>
                  </a:extLst>
                </a:hlinkClick>
              </a:rPr>
              <a:t>Zig Zag Goldenrod</a:t>
            </a:r>
            <a:endParaRPr b="0" i="0" sz="1800" u="none" cap="none" strike="noStrike">
              <a:solidFill>
                <a:schemeClr val="dk1"/>
              </a:solidFill>
              <a:latin typeface="Arial"/>
              <a:ea typeface="Arial"/>
              <a:cs typeface="Arial"/>
              <a:sym typeface="Arial"/>
            </a:endParaRPr>
          </a:p>
        </p:txBody>
      </p:sp>
      <p:pic>
        <p:nvPicPr>
          <p:cNvPr descr="Carex muskingumensis Transparent" id="1467" name="Google Shape;1467;g1d8534cb461_3_1276"/>
          <p:cNvPicPr preferRelativeResize="0"/>
          <p:nvPr/>
        </p:nvPicPr>
        <p:blipFill rotWithShape="1">
          <a:blip r:embed="rId28">
            <a:alphaModFix/>
          </a:blip>
          <a:srcRect b="0" l="0" r="0" t="0"/>
          <a:stretch/>
        </p:blipFill>
        <p:spPr>
          <a:xfrm>
            <a:off x="1799979" y="5745954"/>
            <a:ext cx="632184" cy="447910"/>
          </a:xfrm>
          <a:prstGeom prst="rect">
            <a:avLst/>
          </a:prstGeom>
          <a:noFill/>
          <a:ln>
            <a:noFill/>
          </a:ln>
        </p:spPr>
      </p:pic>
      <p:sp>
        <p:nvSpPr>
          <p:cNvPr id="1468" name="Google Shape;1468;g1d8534cb461_3_1276"/>
          <p:cNvSpPr txBox="1"/>
          <p:nvPr/>
        </p:nvSpPr>
        <p:spPr>
          <a:xfrm>
            <a:off x="1739626" y="6177925"/>
            <a:ext cx="771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9">
                  <a:extLst>
                    <a:ext uri="{A12FA001-AC4F-418D-AE19-62706E023703}">
                      <ahyp:hlinkClr val="tx"/>
                    </a:ext>
                  </a:extLst>
                </a:hlinkClick>
              </a:rPr>
              <a:t>Palm Sedge</a:t>
            </a:r>
            <a:endParaRPr>
              <a:solidFill>
                <a:schemeClr val="dk1"/>
              </a:solidFill>
            </a:endParaRPr>
          </a:p>
        </p:txBody>
      </p:sp>
      <p:sp>
        <p:nvSpPr>
          <p:cNvPr id="1469" name="Google Shape;1469;g1d8534cb461_3_1276"/>
          <p:cNvSpPr txBox="1"/>
          <p:nvPr/>
        </p:nvSpPr>
        <p:spPr>
          <a:xfrm>
            <a:off x="3324700" y="3468922"/>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0">
                  <a:extLst>
                    <a:ext uri="{A12FA001-AC4F-418D-AE19-62706E023703}">
                      <ahyp:hlinkClr val="tx"/>
                    </a:ext>
                  </a:extLst>
                </a:hlinkClick>
              </a:rPr>
              <a:t>Pennsylvania Sedge</a:t>
            </a:r>
            <a:endParaRPr b="0" i="0" sz="1800" u="none" cap="none" strike="noStrike">
              <a:solidFill>
                <a:schemeClr val="dk1"/>
              </a:solidFill>
              <a:latin typeface="Arial"/>
              <a:ea typeface="Arial"/>
              <a:cs typeface="Arial"/>
              <a:sym typeface="Arial"/>
            </a:endParaRPr>
          </a:p>
        </p:txBody>
      </p:sp>
      <p:pic>
        <p:nvPicPr>
          <p:cNvPr descr="Carex radiata 2 Transparent" id="1470" name="Google Shape;1470;g1d8534cb461_3_1276"/>
          <p:cNvPicPr preferRelativeResize="0"/>
          <p:nvPr/>
        </p:nvPicPr>
        <p:blipFill rotWithShape="1">
          <a:blip r:embed="rId31">
            <a:alphaModFix/>
          </a:blip>
          <a:srcRect b="0" l="0" r="0" t="0"/>
          <a:stretch/>
        </p:blipFill>
        <p:spPr>
          <a:xfrm>
            <a:off x="5592348" y="938336"/>
            <a:ext cx="373013" cy="328202"/>
          </a:xfrm>
          <a:prstGeom prst="rect">
            <a:avLst/>
          </a:prstGeom>
          <a:noFill/>
          <a:ln>
            <a:noFill/>
          </a:ln>
        </p:spPr>
      </p:pic>
      <p:sp>
        <p:nvSpPr>
          <p:cNvPr id="1471" name="Google Shape;1471;g1d8534cb461_3_1276"/>
          <p:cNvSpPr txBox="1"/>
          <p:nvPr/>
        </p:nvSpPr>
        <p:spPr>
          <a:xfrm>
            <a:off x="5567924" y="1266550"/>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2">
                  <a:extLst>
                    <a:ext uri="{A12FA001-AC4F-418D-AE19-62706E023703}">
                      <ahyp:hlinkClr val="tx"/>
                    </a:ext>
                  </a:extLst>
                </a:hlinkClick>
              </a:rPr>
              <a:t>Star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3">
                  <a:extLst>
                    <a:ext uri="{A12FA001-AC4F-418D-AE19-62706E023703}">
                      <ahyp:hlinkClr val="tx"/>
                    </a:ext>
                  </a:extLst>
                </a:hlinkClick>
              </a:rPr>
              <a:t>Sedge</a:t>
            </a:r>
            <a:endParaRPr>
              <a:solidFill>
                <a:schemeClr val="dk1"/>
              </a:solidFill>
            </a:endParaRPr>
          </a:p>
        </p:txBody>
      </p:sp>
      <p:pic>
        <p:nvPicPr>
          <p:cNvPr descr="Lilium michiganense Transparent" id="1472" name="Google Shape;1472;g1d8534cb461_3_1276"/>
          <p:cNvPicPr preferRelativeResize="0"/>
          <p:nvPr/>
        </p:nvPicPr>
        <p:blipFill rotWithShape="1">
          <a:blip r:embed="rId34">
            <a:alphaModFix/>
          </a:blip>
          <a:srcRect b="0" l="0" r="0" t="0"/>
          <a:stretch/>
        </p:blipFill>
        <p:spPr>
          <a:xfrm>
            <a:off x="5316731" y="4133902"/>
            <a:ext cx="392390" cy="674573"/>
          </a:xfrm>
          <a:prstGeom prst="rect">
            <a:avLst/>
          </a:prstGeom>
          <a:noFill/>
          <a:ln>
            <a:noFill/>
          </a:ln>
        </p:spPr>
      </p:pic>
      <p:sp>
        <p:nvSpPr>
          <p:cNvPr id="1473" name="Google Shape;1473;g1d8534cb461_3_1276"/>
          <p:cNvSpPr txBox="1"/>
          <p:nvPr/>
        </p:nvSpPr>
        <p:spPr>
          <a:xfrm>
            <a:off x="5171150" y="4812913"/>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5">
                  <a:extLst>
                    <a:ext uri="{A12FA001-AC4F-418D-AE19-62706E023703}">
                      <ahyp:hlinkClr val="tx"/>
                    </a:ext>
                  </a:extLst>
                </a:hlinkClick>
              </a:rPr>
              <a:t>Michigan Lily</a:t>
            </a:r>
            <a:endParaRPr b="0" i="0" sz="1800" u="none" cap="none" strike="noStrike">
              <a:solidFill>
                <a:schemeClr val="dk1"/>
              </a:solidFill>
              <a:latin typeface="Arial"/>
              <a:ea typeface="Arial"/>
              <a:cs typeface="Arial"/>
              <a:sym typeface="Arial"/>
            </a:endParaRPr>
          </a:p>
        </p:txBody>
      </p:sp>
      <p:sp>
        <p:nvSpPr>
          <p:cNvPr id="1474" name="Google Shape;1474;g1d8534cb461_3_1276"/>
          <p:cNvSpPr txBox="1"/>
          <p:nvPr/>
        </p:nvSpPr>
        <p:spPr>
          <a:xfrm>
            <a:off x="4765000" y="346647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6">
                  <a:extLst>
                    <a:ext uri="{A12FA001-AC4F-418D-AE19-62706E023703}">
                      <ahyp:hlinkClr val="tx"/>
                    </a:ext>
                  </a:extLst>
                </a:hlinkClick>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1475" name="Google Shape;1475;g1d8534cb461_3_1276"/>
          <p:cNvPicPr preferRelativeResize="0"/>
          <p:nvPr/>
        </p:nvPicPr>
        <p:blipFill rotWithShape="1">
          <a:blip r:embed="rId37">
            <a:alphaModFix/>
          </a:blip>
          <a:srcRect b="0" l="0" r="0" t="0"/>
          <a:stretch/>
        </p:blipFill>
        <p:spPr>
          <a:xfrm>
            <a:off x="4868125" y="3066752"/>
            <a:ext cx="541354" cy="420246"/>
          </a:xfrm>
          <a:prstGeom prst="rect">
            <a:avLst/>
          </a:prstGeom>
          <a:noFill/>
          <a:ln>
            <a:noFill/>
          </a:ln>
        </p:spPr>
      </p:pic>
      <p:pic>
        <p:nvPicPr>
          <p:cNvPr descr="Campanula rotundifolia Transparent" id="1476" name="Google Shape;1476;g1d8534cb461_3_1276"/>
          <p:cNvPicPr preferRelativeResize="0"/>
          <p:nvPr/>
        </p:nvPicPr>
        <p:blipFill rotWithShape="1">
          <a:blip r:embed="rId38">
            <a:alphaModFix/>
          </a:blip>
          <a:srcRect b="0" l="0" r="0" t="0"/>
          <a:stretch/>
        </p:blipFill>
        <p:spPr>
          <a:xfrm>
            <a:off x="4970149" y="1984379"/>
            <a:ext cx="270075" cy="328920"/>
          </a:xfrm>
          <a:prstGeom prst="rect">
            <a:avLst/>
          </a:prstGeom>
          <a:noFill/>
          <a:ln>
            <a:noFill/>
          </a:ln>
        </p:spPr>
      </p:pic>
      <p:sp>
        <p:nvSpPr>
          <p:cNvPr id="1477" name="Google Shape;1477;g1d8534cb461_3_1276"/>
          <p:cNvSpPr txBox="1"/>
          <p:nvPr/>
        </p:nvSpPr>
        <p:spPr>
          <a:xfrm>
            <a:off x="4771872" y="230360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9">
                  <a:extLst>
                    <a:ext uri="{A12FA001-AC4F-418D-AE19-62706E023703}">
                      <ahyp:hlinkClr val="tx"/>
                    </a:ext>
                  </a:extLst>
                </a:hlinkClick>
              </a:rPr>
              <a:t>Harebell</a:t>
            </a:r>
            <a:endParaRPr>
              <a:solidFill>
                <a:schemeClr val="dk1"/>
              </a:solidFill>
            </a:endParaRPr>
          </a:p>
        </p:txBody>
      </p:sp>
      <p:pic>
        <p:nvPicPr>
          <p:cNvPr descr="Pedicularis canadensis Transparent" id="1478" name="Google Shape;1478;g1d8534cb461_3_1276"/>
          <p:cNvPicPr preferRelativeResize="0"/>
          <p:nvPr/>
        </p:nvPicPr>
        <p:blipFill rotWithShape="1">
          <a:blip r:embed="rId40">
            <a:alphaModFix/>
          </a:blip>
          <a:srcRect b="0" l="0" r="0" t="0"/>
          <a:stretch/>
        </p:blipFill>
        <p:spPr>
          <a:xfrm>
            <a:off x="4353500" y="2024814"/>
            <a:ext cx="270072" cy="287027"/>
          </a:xfrm>
          <a:prstGeom prst="rect">
            <a:avLst/>
          </a:prstGeom>
          <a:noFill/>
          <a:ln>
            <a:noFill/>
          </a:ln>
        </p:spPr>
      </p:pic>
      <p:sp>
        <p:nvSpPr>
          <p:cNvPr id="1479" name="Google Shape;1479;g1d8534cb461_3_1276"/>
          <p:cNvSpPr txBox="1"/>
          <p:nvPr/>
        </p:nvSpPr>
        <p:spPr>
          <a:xfrm>
            <a:off x="4161534" y="229975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Wood Betony</a:t>
            </a:r>
            <a:endParaRPr>
              <a:solidFill>
                <a:schemeClr val="dk1"/>
              </a:solidFill>
            </a:endParaRPr>
          </a:p>
        </p:txBody>
      </p:sp>
      <p:pic>
        <p:nvPicPr>
          <p:cNvPr id="1480" name="Google Shape;1480;g1d8534cb461_3_1276"/>
          <p:cNvPicPr preferRelativeResize="0"/>
          <p:nvPr/>
        </p:nvPicPr>
        <p:blipFill>
          <a:blip r:embed="rId42">
            <a:alphaModFix/>
          </a:blip>
          <a:stretch>
            <a:fillRect/>
          </a:stretch>
        </p:blipFill>
        <p:spPr>
          <a:xfrm>
            <a:off x="8388909" y="5774783"/>
            <a:ext cx="369400" cy="527740"/>
          </a:xfrm>
          <a:prstGeom prst="rect">
            <a:avLst/>
          </a:prstGeom>
          <a:noFill/>
          <a:ln>
            <a:noFill/>
          </a:ln>
        </p:spPr>
      </p:pic>
      <p:pic>
        <p:nvPicPr>
          <p:cNvPr id="1481" name="Google Shape;1481;g1d8534cb461_3_1276"/>
          <p:cNvPicPr preferRelativeResize="0"/>
          <p:nvPr/>
        </p:nvPicPr>
        <p:blipFill>
          <a:blip r:embed="rId43">
            <a:alphaModFix/>
          </a:blip>
          <a:stretch>
            <a:fillRect/>
          </a:stretch>
        </p:blipFill>
        <p:spPr>
          <a:xfrm>
            <a:off x="2736050" y="5736016"/>
            <a:ext cx="477325" cy="478909"/>
          </a:xfrm>
          <a:prstGeom prst="rect">
            <a:avLst/>
          </a:prstGeom>
          <a:noFill/>
          <a:ln>
            <a:noFill/>
          </a:ln>
        </p:spPr>
      </p:pic>
      <p:pic>
        <p:nvPicPr>
          <p:cNvPr id="1482" name="Google Shape;1482;g1d8534cb461_3_1276"/>
          <p:cNvPicPr preferRelativeResize="0"/>
          <p:nvPr/>
        </p:nvPicPr>
        <p:blipFill>
          <a:blip r:embed="rId44">
            <a:alphaModFix/>
          </a:blip>
          <a:stretch>
            <a:fillRect/>
          </a:stretch>
        </p:blipFill>
        <p:spPr>
          <a:xfrm>
            <a:off x="4525000" y="4274354"/>
            <a:ext cx="351800" cy="544033"/>
          </a:xfrm>
          <a:prstGeom prst="rect">
            <a:avLst/>
          </a:prstGeom>
          <a:noFill/>
          <a:ln>
            <a:noFill/>
          </a:ln>
        </p:spPr>
      </p:pic>
      <p:pic>
        <p:nvPicPr>
          <p:cNvPr id="1483" name="Google Shape;1483;g1d8534cb461_3_1276"/>
          <p:cNvPicPr preferRelativeResize="0"/>
          <p:nvPr/>
        </p:nvPicPr>
        <p:blipFill>
          <a:blip r:embed="rId45">
            <a:alphaModFix/>
          </a:blip>
          <a:stretch>
            <a:fillRect/>
          </a:stretch>
        </p:blipFill>
        <p:spPr>
          <a:xfrm>
            <a:off x="6425522" y="3388995"/>
            <a:ext cx="893425" cy="1441050"/>
          </a:xfrm>
          <a:prstGeom prst="rect">
            <a:avLst/>
          </a:prstGeom>
          <a:noFill/>
          <a:ln>
            <a:noFill/>
          </a:ln>
        </p:spPr>
      </p:pic>
      <p:sp>
        <p:nvSpPr>
          <p:cNvPr id="1484" name="Google Shape;1484;g1d8534cb461_3_1276"/>
          <p:cNvSpPr txBox="1"/>
          <p:nvPr/>
        </p:nvSpPr>
        <p:spPr>
          <a:xfrm>
            <a:off x="2783050" y="617992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6">
                  <a:extLst>
                    <a:ext uri="{A12FA001-AC4F-418D-AE19-62706E023703}">
                      <ahyp:hlinkClr val="tx"/>
                    </a:ext>
                  </a:extLst>
                </a:hlinkClick>
              </a:rPr>
              <a:t>Bur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7">
                  <a:extLst>
                    <a:ext uri="{A12FA001-AC4F-418D-AE19-62706E023703}">
                      <ahyp:hlinkClr val="tx"/>
                    </a:ext>
                  </a:extLst>
                </a:hlinkClick>
              </a:rPr>
              <a:t>Sedge</a:t>
            </a:r>
            <a:endParaRPr>
              <a:solidFill>
                <a:schemeClr val="dk1"/>
              </a:solidFill>
            </a:endParaRPr>
          </a:p>
        </p:txBody>
      </p:sp>
      <p:sp>
        <p:nvSpPr>
          <p:cNvPr id="1485" name="Google Shape;1485;g1d8534cb461_3_1276"/>
          <p:cNvSpPr txBox="1"/>
          <p:nvPr/>
        </p:nvSpPr>
        <p:spPr>
          <a:xfrm>
            <a:off x="4345000" y="4817175"/>
            <a:ext cx="702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8">
                  <a:extLst>
                    <a:ext uri="{A12FA001-AC4F-418D-AE19-62706E023703}">
                      <ahyp:hlinkClr val="tx"/>
                    </a:ext>
                  </a:extLst>
                </a:hlinkClick>
              </a:rPr>
              <a:t>Bottlebrush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9">
                  <a:extLst>
                    <a:ext uri="{A12FA001-AC4F-418D-AE19-62706E023703}">
                      <ahyp:hlinkClr val="tx"/>
                    </a:ext>
                  </a:extLst>
                </a:hlinkClick>
              </a:rPr>
              <a:t>Grass</a:t>
            </a:r>
            <a:endParaRPr b="1" sz="900">
              <a:solidFill>
                <a:schemeClr val="dk1"/>
              </a:solidFill>
              <a:latin typeface="Calibri"/>
              <a:ea typeface="Calibri"/>
              <a:cs typeface="Calibri"/>
              <a:sym typeface="Calibri"/>
            </a:endParaRPr>
          </a:p>
        </p:txBody>
      </p:sp>
      <p:sp>
        <p:nvSpPr>
          <p:cNvPr id="1486" name="Google Shape;1486;g1d8534cb461_3_1276"/>
          <p:cNvSpPr txBox="1"/>
          <p:nvPr/>
        </p:nvSpPr>
        <p:spPr>
          <a:xfrm>
            <a:off x="8321847" y="6177563"/>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0">
                  <a:extLst>
                    <a:ext uri="{A12FA001-AC4F-418D-AE19-62706E023703}">
                      <ahyp:hlinkClr val="tx"/>
                    </a:ext>
                  </a:extLst>
                </a:hlinkClick>
              </a:rPr>
              <a:t>Marsh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1">
                  <a:extLst>
                    <a:ext uri="{A12FA001-AC4F-418D-AE19-62706E023703}">
                      <ahyp:hlinkClr val="tx"/>
                    </a:ext>
                  </a:extLst>
                </a:hlinkClick>
              </a:rPr>
              <a:t>Marigold</a:t>
            </a:r>
            <a:endParaRPr b="1" sz="900">
              <a:solidFill>
                <a:schemeClr val="dk1"/>
              </a:solidFill>
              <a:latin typeface="Calibri"/>
              <a:ea typeface="Calibri"/>
              <a:cs typeface="Calibri"/>
              <a:sym typeface="Calibri"/>
            </a:endParaRPr>
          </a:p>
        </p:txBody>
      </p:sp>
      <p:sp>
        <p:nvSpPr>
          <p:cNvPr id="1487" name="Google Shape;1487;g1d8534cb461_3_1276"/>
          <p:cNvSpPr txBox="1"/>
          <p:nvPr/>
        </p:nvSpPr>
        <p:spPr>
          <a:xfrm>
            <a:off x="6607594" y="4808472"/>
            <a:ext cx="655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2">
                  <a:extLst>
                    <a:ext uri="{A12FA001-AC4F-418D-AE19-62706E023703}">
                      <ahyp:hlinkClr val="tx"/>
                    </a:ext>
                  </a:extLst>
                </a:hlinkClick>
              </a:rPr>
              <a:t>Sweet Joe Pye Weed</a:t>
            </a:r>
            <a:endParaRPr b="0" i="0" sz="1800" u="none" cap="none" strike="noStrike">
              <a:solidFill>
                <a:schemeClr val="dk1"/>
              </a:solidFill>
              <a:latin typeface="Arial"/>
              <a:ea typeface="Arial"/>
              <a:cs typeface="Arial"/>
              <a:sym typeface="Arial"/>
            </a:endParaRPr>
          </a:p>
        </p:txBody>
      </p:sp>
      <p:pic>
        <p:nvPicPr>
          <p:cNvPr id="1488" name="Google Shape;1488;g1d8534cb461_3_1276"/>
          <p:cNvPicPr preferRelativeResize="0"/>
          <p:nvPr/>
        </p:nvPicPr>
        <p:blipFill>
          <a:blip r:embed="rId53">
            <a:alphaModFix/>
          </a:blip>
          <a:stretch>
            <a:fillRect/>
          </a:stretch>
        </p:blipFill>
        <p:spPr>
          <a:xfrm>
            <a:off x="4254750" y="3017378"/>
            <a:ext cx="373000" cy="458622"/>
          </a:xfrm>
          <a:prstGeom prst="rect">
            <a:avLst/>
          </a:prstGeom>
          <a:noFill/>
          <a:ln>
            <a:noFill/>
          </a:ln>
        </p:spPr>
      </p:pic>
      <p:sp>
        <p:nvSpPr>
          <p:cNvPr id="1489" name="Google Shape;1489;g1d8534cb461_3_1276"/>
          <p:cNvSpPr txBox="1"/>
          <p:nvPr/>
        </p:nvSpPr>
        <p:spPr>
          <a:xfrm>
            <a:off x="4109950" y="3466475"/>
            <a:ext cx="6414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4">
                  <a:extLst>
                    <a:ext uri="{A12FA001-AC4F-418D-AE19-62706E023703}">
                      <ahyp:hlinkClr val="tx"/>
                    </a:ext>
                  </a:extLst>
                </a:hlinkClick>
              </a:rPr>
              <a:t>Jack-in-the-pulpit</a:t>
            </a:r>
            <a:endParaRPr>
              <a:solidFill>
                <a:schemeClr val="dk1"/>
              </a:solidFill>
            </a:endParaRPr>
          </a:p>
        </p:txBody>
      </p:sp>
      <p:sp>
        <p:nvSpPr>
          <p:cNvPr id="1490" name="Google Shape;1490;g1d8534cb461_3_1276"/>
          <p:cNvSpPr txBox="1"/>
          <p:nvPr/>
        </p:nvSpPr>
        <p:spPr>
          <a:xfrm>
            <a:off x="4255200" y="6498825"/>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sp>
        <p:nvSpPr>
          <p:cNvPr id="1491" name="Google Shape;1491;g1d8534cb461_3_1276"/>
          <p:cNvSpPr txBox="1"/>
          <p:nvPr/>
        </p:nvSpPr>
        <p:spPr>
          <a:xfrm>
            <a:off x="76200" y="0"/>
            <a:ext cx="3000000" cy="679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4020">
                <a:solidFill>
                  <a:schemeClr val="dk1"/>
                </a:solidFill>
                <a:latin typeface="Calibri"/>
                <a:ea typeface="Calibri"/>
                <a:cs typeface="Calibri"/>
                <a:sym typeface="Calibri"/>
              </a:rPr>
              <a:t>Shade Plants</a:t>
            </a:r>
            <a:endParaRPr b="1" sz="4020">
              <a:solidFill>
                <a:schemeClr val="dk1"/>
              </a:solidFill>
              <a:latin typeface="Calibri"/>
              <a:ea typeface="Calibri"/>
              <a:cs typeface="Calibri"/>
              <a:sym typeface="Calibri"/>
            </a:endParaRPr>
          </a:p>
        </p:txBody>
      </p:sp>
      <p:pic>
        <p:nvPicPr>
          <p:cNvPr id="1492" name="Google Shape;1492;g1d8534cb461_3_1276">
            <a:hlinkClick action="ppaction://hlinksldjump" r:id="rId55"/>
          </p:cNvPr>
          <p:cNvPicPr preferRelativeResize="0"/>
          <p:nvPr/>
        </p:nvPicPr>
        <p:blipFill>
          <a:blip r:embed="rId56">
            <a:alphaModFix/>
          </a:blip>
          <a:stretch>
            <a:fillRect/>
          </a:stretch>
        </p:blipFill>
        <p:spPr>
          <a:xfrm>
            <a:off x="8422462" y="-1323"/>
            <a:ext cx="708950" cy="189323"/>
          </a:xfrm>
          <a:prstGeom prst="rect">
            <a:avLst/>
          </a:prstGeom>
          <a:noFill/>
          <a:ln>
            <a:noFill/>
          </a:ln>
        </p:spPr>
      </p:pic>
      <p:sp>
        <p:nvSpPr>
          <p:cNvPr id="1493" name="Google Shape;1493;g1d8534cb461_3_1276"/>
          <p:cNvSpPr txBox="1"/>
          <p:nvPr/>
        </p:nvSpPr>
        <p:spPr>
          <a:xfrm>
            <a:off x="-12" y="537413"/>
            <a:ext cx="31914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LESS THAN 4-6 hours direct sunlight each day</a:t>
            </a:r>
            <a:endParaRPr/>
          </a:p>
        </p:txBody>
      </p:sp>
      <p:grpSp>
        <p:nvGrpSpPr>
          <p:cNvPr id="1494" name="Google Shape;1494;g1d8534cb461_3_1276"/>
          <p:cNvGrpSpPr/>
          <p:nvPr/>
        </p:nvGrpSpPr>
        <p:grpSpPr>
          <a:xfrm>
            <a:off x="1300400" y="899400"/>
            <a:ext cx="439225" cy="496801"/>
            <a:chOff x="7722200" y="425200"/>
            <a:chExt cx="439225" cy="496801"/>
          </a:xfrm>
        </p:grpSpPr>
        <p:pic>
          <p:nvPicPr>
            <p:cNvPr id="1495" name="Google Shape;1495;g1d8534cb461_3_1276"/>
            <p:cNvPicPr preferRelativeResize="0"/>
            <p:nvPr/>
          </p:nvPicPr>
          <p:blipFill>
            <a:blip r:embed="rId57">
              <a:alphaModFix/>
            </a:blip>
            <a:stretch>
              <a:fillRect/>
            </a:stretch>
          </p:blipFill>
          <p:spPr>
            <a:xfrm>
              <a:off x="7769025" y="425200"/>
              <a:ext cx="392400" cy="392400"/>
            </a:xfrm>
            <a:prstGeom prst="rect">
              <a:avLst/>
            </a:prstGeom>
            <a:noFill/>
            <a:ln>
              <a:noFill/>
            </a:ln>
          </p:spPr>
        </p:pic>
        <p:pic>
          <p:nvPicPr>
            <p:cNvPr id="1496" name="Google Shape;1496;g1d8534cb461_3_1276"/>
            <p:cNvPicPr preferRelativeResize="0"/>
            <p:nvPr/>
          </p:nvPicPr>
          <p:blipFill>
            <a:blip r:embed="rId58">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g1e653365c3b_1_0"/>
          <p:cNvSpPr txBox="1"/>
          <p:nvPr>
            <p:ph idx="4294967295" type="ctrTitle"/>
          </p:nvPr>
        </p:nvSpPr>
        <p:spPr>
          <a:xfrm>
            <a:off x="483450" y="6132018"/>
            <a:ext cx="568200" cy="31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200"/>
              <a:buFont typeface="Calibri"/>
              <a:buNone/>
            </a:pPr>
            <a:r>
              <a:rPr b="1" lang="en-US" sz="250">
                <a:solidFill>
                  <a:schemeClr val="lt1"/>
                </a:solidFill>
              </a:rPr>
              <a:t>Plants Spread</a:t>
            </a:r>
            <a:endParaRPr b="1" sz="250">
              <a:solidFill>
                <a:schemeClr val="lt1"/>
              </a:solidFill>
            </a:endParaRPr>
          </a:p>
        </p:txBody>
      </p:sp>
      <p:sp>
        <p:nvSpPr>
          <p:cNvPr id="1502" name="Google Shape;1502;g1e653365c3b_1_0"/>
          <p:cNvSpPr/>
          <p:nvPr/>
        </p:nvSpPr>
        <p:spPr>
          <a:xfrm>
            <a:off x="3550" y="0"/>
            <a:ext cx="11700000" cy="6858000"/>
          </a:xfrm>
          <a:prstGeom prst="rect">
            <a:avLst/>
          </a:prstGeom>
          <a:gradFill>
            <a:gsLst>
              <a:gs pos="0">
                <a:srgbClr val="B6D7A8"/>
              </a:gs>
              <a:gs pos="55000">
                <a:srgbClr val="B9C89C"/>
              </a:gs>
              <a:gs pos="65000">
                <a:srgbClr val="BBB98F"/>
              </a:gs>
              <a:gs pos="80000">
                <a:srgbClr val="C09B75"/>
              </a:gs>
              <a:gs pos="91000">
                <a:srgbClr val="C95E41"/>
              </a:gs>
              <a:gs pos="100000">
                <a:srgbClr val="E06666"/>
              </a:gs>
              <a:gs pos="100000">
                <a:srgbClr val="93BC81"/>
              </a:gs>
            </a:gsLst>
            <a:lin ang="5400012"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g1e653365c3b_1_0"/>
          <p:cNvSpPr txBox="1"/>
          <p:nvPr/>
        </p:nvSpPr>
        <p:spPr>
          <a:xfrm>
            <a:off x="-37250" y="1115475"/>
            <a:ext cx="30198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solidFill>
                  <a:schemeClr val="dk1"/>
                </a:solidFill>
                <a:latin typeface="Calibri"/>
                <a:ea typeface="Calibri"/>
                <a:cs typeface="Calibri"/>
                <a:sym typeface="Calibri"/>
              </a:rPr>
              <a:t> **Experiences will vary based on zone, soil, rain, mulch**</a:t>
            </a:r>
            <a:endParaRPr b="1" sz="900">
              <a:solidFill>
                <a:schemeClr val="dk1"/>
              </a:solidFill>
              <a:latin typeface="Calibri"/>
              <a:ea typeface="Calibri"/>
              <a:cs typeface="Calibri"/>
              <a:sym typeface="Calibri"/>
            </a:endParaRPr>
          </a:p>
          <a:p>
            <a:pPr indent="0" lvl="0" marL="0" rtl="0" algn="ctr">
              <a:spcBef>
                <a:spcPts val="0"/>
              </a:spcBef>
              <a:spcAft>
                <a:spcPts val="0"/>
              </a:spcAft>
              <a:buNone/>
            </a:pPr>
            <a:r>
              <a:t/>
            </a:r>
            <a:endParaRPr b="1" sz="900">
              <a:solidFill>
                <a:schemeClr val="dk1"/>
              </a:solidFill>
              <a:latin typeface="Calibri"/>
              <a:ea typeface="Calibri"/>
              <a:cs typeface="Calibri"/>
              <a:sym typeface="Calibri"/>
            </a:endParaRPr>
          </a:p>
          <a:p>
            <a:pPr indent="0" lvl="0" marL="0" rtl="0" algn="ctr">
              <a:spcBef>
                <a:spcPts val="0"/>
              </a:spcBef>
              <a:spcAft>
                <a:spcPts val="0"/>
              </a:spcAft>
              <a:buNone/>
            </a:pPr>
            <a:r>
              <a:rPr b="1" lang="en-US" sz="900">
                <a:solidFill>
                  <a:schemeClr val="dk1"/>
                </a:solidFill>
                <a:latin typeface="Calibri"/>
                <a:ea typeface="Calibri"/>
                <a:cs typeface="Calibri"/>
                <a:sym typeface="Calibri"/>
              </a:rPr>
              <a:t>(Rhiz) = Spread by underground rhizomes/stems</a:t>
            </a:r>
            <a:endParaRPr/>
          </a:p>
        </p:txBody>
      </p:sp>
      <p:sp>
        <p:nvSpPr>
          <p:cNvPr id="1504" name="Google Shape;1504;g1e653365c3b_1_0"/>
          <p:cNvSpPr txBox="1"/>
          <p:nvPr/>
        </p:nvSpPr>
        <p:spPr>
          <a:xfrm>
            <a:off x="9152575" y="245700"/>
            <a:ext cx="2374200" cy="384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Be careful planting tall plants that spread, especially if you need short borders by sidewalks and walkways. It’s safer to leave </a:t>
            </a:r>
            <a:r>
              <a:rPr b="1" lang="en-US">
                <a:solidFill>
                  <a:schemeClr val="dk1"/>
                </a:solidFill>
                <a:latin typeface="Calibri"/>
                <a:ea typeface="Calibri"/>
                <a:cs typeface="Calibri"/>
                <a:sym typeface="Calibri"/>
              </a:rPr>
              <a:t>out </a:t>
            </a:r>
            <a:r>
              <a:rPr b="1" lang="en-US">
                <a:latin typeface="Calibri"/>
                <a:ea typeface="Calibri"/>
                <a:cs typeface="Calibri"/>
                <a:sym typeface="Calibri"/>
              </a:rPr>
              <a:t>tall spreading plants and choose shorter, more manageable species. </a:t>
            </a:r>
            <a:r>
              <a:rPr b="1" lang="en-US">
                <a:latin typeface="Calibri"/>
                <a:ea typeface="Calibri"/>
                <a:cs typeface="Calibri"/>
                <a:sym typeface="Calibri"/>
              </a:rPr>
              <a:t>You can always add tall species later, but it’s very hard to remove them, and keeping them in place or trimming them takes a lot of extra maintenance.</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But if you need tall plants that spread for restorations or big, wild-looking gardens…</a:t>
            </a:r>
            <a:endParaRPr>
              <a:latin typeface="Calibri"/>
              <a:ea typeface="Calibri"/>
              <a:cs typeface="Calibri"/>
              <a:sym typeface="Calibri"/>
            </a:endParaRPr>
          </a:p>
        </p:txBody>
      </p:sp>
      <p:sp>
        <p:nvSpPr>
          <p:cNvPr id="1505" name="Google Shape;1505;g1e653365c3b_1_0"/>
          <p:cNvSpPr txBox="1"/>
          <p:nvPr/>
        </p:nvSpPr>
        <p:spPr>
          <a:xfrm>
            <a:off x="9147400" y="4034050"/>
            <a:ext cx="2885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Other species that spread a LOT:</a:t>
            </a:r>
            <a:endParaRPr b="1">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Tall grasses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Most Rudbeckia species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Most Goldenrod species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Anise Hyssop</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Prairie Sage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Sneezeweed</a:t>
            </a:r>
            <a:endParaRPr>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Most Sunflower species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Most Aster species</a:t>
            </a:r>
            <a:endParaRPr>
              <a:solidFill>
                <a:schemeClr val="dk1"/>
              </a:solidFill>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Cup Plant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Obedient Plant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descr="Sporobolus heterolepis Transparent" id="1506" name="Google Shape;1506;g1e653365c3b_1_0"/>
          <p:cNvPicPr preferRelativeResize="0"/>
          <p:nvPr/>
        </p:nvPicPr>
        <p:blipFill rotWithShape="1">
          <a:blip r:embed="rId3">
            <a:alphaModFix/>
          </a:blip>
          <a:srcRect b="0" l="0" r="0" t="0"/>
          <a:stretch/>
        </p:blipFill>
        <p:spPr>
          <a:xfrm>
            <a:off x="4255308" y="933948"/>
            <a:ext cx="588586" cy="514710"/>
          </a:xfrm>
          <a:prstGeom prst="rect">
            <a:avLst/>
          </a:prstGeom>
          <a:noFill/>
          <a:ln>
            <a:noFill/>
          </a:ln>
        </p:spPr>
      </p:pic>
      <p:sp>
        <p:nvSpPr>
          <p:cNvPr id="1507" name="Google Shape;1507;g1e653365c3b_1_0"/>
          <p:cNvSpPr txBox="1"/>
          <p:nvPr/>
        </p:nvSpPr>
        <p:spPr>
          <a:xfrm>
            <a:off x="4124338" y="1412591"/>
            <a:ext cx="793800" cy="379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Prairie Dropseed</a:t>
            </a:r>
            <a:endParaRPr b="0" i="0" sz="1800" u="none" cap="none" strike="noStrike">
              <a:solidFill>
                <a:schemeClr val="dk1"/>
              </a:solidFill>
              <a:latin typeface="Arial"/>
              <a:ea typeface="Arial"/>
              <a:cs typeface="Arial"/>
              <a:sym typeface="Arial"/>
            </a:endParaRPr>
          </a:p>
        </p:txBody>
      </p:sp>
      <p:pic>
        <p:nvPicPr>
          <p:cNvPr descr="Carex vulpinoidea Transparent" id="1508" name="Google Shape;1508;g1e653365c3b_1_0"/>
          <p:cNvPicPr preferRelativeResize="0"/>
          <p:nvPr/>
        </p:nvPicPr>
        <p:blipFill rotWithShape="1">
          <a:blip r:embed="rId5">
            <a:alphaModFix/>
          </a:blip>
          <a:srcRect b="0" l="0" r="0" t="0"/>
          <a:stretch/>
        </p:blipFill>
        <p:spPr>
          <a:xfrm>
            <a:off x="3633594" y="1890611"/>
            <a:ext cx="460211" cy="386335"/>
          </a:xfrm>
          <a:prstGeom prst="rect">
            <a:avLst/>
          </a:prstGeom>
          <a:noFill/>
          <a:ln>
            <a:noFill/>
          </a:ln>
        </p:spPr>
      </p:pic>
      <p:sp>
        <p:nvSpPr>
          <p:cNvPr id="1509" name="Google Shape;1509;g1e653365c3b_1_0"/>
          <p:cNvSpPr txBox="1"/>
          <p:nvPr/>
        </p:nvSpPr>
        <p:spPr>
          <a:xfrm>
            <a:off x="3488543" y="2277550"/>
            <a:ext cx="746100" cy="186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
                  <a:extLst>
                    <a:ext uri="{A12FA001-AC4F-418D-AE19-62706E023703}">
                      <ahyp:hlinkClr val="tx"/>
                    </a:ext>
                  </a:extLst>
                </a:hlinkClick>
              </a:rPr>
              <a:t>Fox Sedge</a:t>
            </a:r>
            <a:endParaRPr b="0" i="0" sz="1800" u="none" cap="none" strike="noStrike">
              <a:solidFill>
                <a:schemeClr val="dk1"/>
              </a:solidFill>
              <a:latin typeface="Arial"/>
              <a:ea typeface="Arial"/>
              <a:cs typeface="Arial"/>
              <a:sym typeface="Arial"/>
            </a:endParaRPr>
          </a:p>
        </p:txBody>
      </p:sp>
      <p:sp>
        <p:nvSpPr>
          <p:cNvPr id="1510" name="Google Shape;1510;g1e653365c3b_1_0"/>
          <p:cNvSpPr txBox="1"/>
          <p:nvPr/>
        </p:nvSpPr>
        <p:spPr>
          <a:xfrm>
            <a:off x="5288775" y="539088"/>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
                  <a:extLst>
                    <a:ext uri="{A12FA001-AC4F-418D-AE19-62706E023703}">
                      <ahyp:hlinkClr val="tx"/>
                    </a:ext>
                  </a:extLst>
                </a:hlinkClick>
              </a:rPr>
              <a:t>Smoke</a:t>
            </a:r>
            <a:endParaRPr b="0" i="0" sz="1800" u="none" cap="none" strike="noStrike">
              <a:solidFill>
                <a:schemeClr val="dk1"/>
              </a:solidFill>
              <a:latin typeface="Arial"/>
              <a:ea typeface="Arial"/>
              <a:cs typeface="Arial"/>
              <a:sym typeface="Arial"/>
            </a:endParaRPr>
          </a:p>
        </p:txBody>
      </p:sp>
      <p:pic>
        <p:nvPicPr>
          <p:cNvPr descr="Geum triflorum Transparent" id="1511" name="Google Shape;1511;g1e653365c3b_1_0"/>
          <p:cNvPicPr preferRelativeResize="0"/>
          <p:nvPr/>
        </p:nvPicPr>
        <p:blipFill rotWithShape="1">
          <a:blip r:embed="rId9">
            <a:alphaModFix/>
          </a:blip>
          <a:srcRect b="0" l="0" r="0" t="0"/>
          <a:stretch/>
        </p:blipFill>
        <p:spPr>
          <a:xfrm>
            <a:off x="5449483" y="324786"/>
            <a:ext cx="267150" cy="245722"/>
          </a:xfrm>
          <a:prstGeom prst="rect">
            <a:avLst/>
          </a:prstGeom>
          <a:noFill/>
          <a:ln>
            <a:noFill/>
          </a:ln>
        </p:spPr>
      </p:pic>
      <p:sp>
        <p:nvSpPr>
          <p:cNvPr id="1512" name="Google Shape;1512;g1e653365c3b_1_0"/>
          <p:cNvSpPr txBox="1"/>
          <p:nvPr/>
        </p:nvSpPr>
        <p:spPr>
          <a:xfrm>
            <a:off x="6561550" y="420090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
                  <a:extLst>
                    <a:ext uri="{A12FA001-AC4F-418D-AE19-62706E023703}">
                      <ahyp:hlinkClr val="tx"/>
                    </a:ext>
                  </a:extLst>
                </a:hlinkClick>
              </a:rPr>
              <a:t>Nodding Onion</a:t>
            </a:r>
            <a:endParaRPr b="0" i="0" sz="1800" u="none" cap="none" strike="noStrike">
              <a:solidFill>
                <a:schemeClr val="dk1"/>
              </a:solidFill>
              <a:latin typeface="Arial"/>
              <a:ea typeface="Arial"/>
              <a:cs typeface="Arial"/>
              <a:sym typeface="Arial"/>
            </a:endParaRPr>
          </a:p>
        </p:txBody>
      </p:sp>
      <p:pic>
        <p:nvPicPr>
          <p:cNvPr descr="Allium cernuum Transparent" id="1513" name="Google Shape;1513;g1e653365c3b_1_0"/>
          <p:cNvPicPr preferRelativeResize="0"/>
          <p:nvPr/>
        </p:nvPicPr>
        <p:blipFill rotWithShape="1">
          <a:blip r:embed="rId11">
            <a:alphaModFix/>
          </a:blip>
          <a:srcRect b="0" l="0" r="0" t="0"/>
          <a:stretch/>
        </p:blipFill>
        <p:spPr>
          <a:xfrm>
            <a:off x="6802686" y="3798607"/>
            <a:ext cx="265320" cy="363022"/>
          </a:xfrm>
          <a:prstGeom prst="rect">
            <a:avLst/>
          </a:prstGeom>
          <a:noFill/>
          <a:ln>
            <a:noFill/>
          </a:ln>
        </p:spPr>
      </p:pic>
      <p:pic>
        <p:nvPicPr>
          <p:cNvPr descr="Campanula rotundifolia Transparent" id="1514" name="Google Shape;1514;g1e653365c3b_1_0"/>
          <p:cNvPicPr preferRelativeResize="0"/>
          <p:nvPr/>
        </p:nvPicPr>
        <p:blipFill rotWithShape="1">
          <a:blip r:embed="rId12">
            <a:alphaModFix/>
          </a:blip>
          <a:srcRect b="0" l="0" r="0" t="0"/>
          <a:stretch/>
        </p:blipFill>
        <p:spPr>
          <a:xfrm>
            <a:off x="4238473" y="2806700"/>
            <a:ext cx="288225" cy="351025"/>
          </a:xfrm>
          <a:prstGeom prst="rect">
            <a:avLst/>
          </a:prstGeom>
          <a:noFill/>
          <a:ln>
            <a:noFill/>
          </a:ln>
        </p:spPr>
      </p:pic>
      <p:sp>
        <p:nvSpPr>
          <p:cNvPr id="1515" name="Google Shape;1515;g1e653365c3b_1_0"/>
          <p:cNvSpPr txBox="1"/>
          <p:nvPr/>
        </p:nvSpPr>
        <p:spPr>
          <a:xfrm>
            <a:off x="4028613" y="3177925"/>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
                  <a:extLst>
                    <a:ext uri="{A12FA001-AC4F-418D-AE19-62706E023703}">
                      <ahyp:hlinkClr val="tx"/>
                    </a:ext>
                  </a:extLst>
                </a:hlinkClick>
              </a:rPr>
              <a:t>Harebell</a:t>
            </a:r>
            <a:endParaRPr>
              <a:solidFill>
                <a:schemeClr val="dk1"/>
              </a:solidFill>
            </a:endParaRPr>
          </a:p>
        </p:txBody>
      </p:sp>
      <p:pic>
        <p:nvPicPr>
          <p:cNvPr descr="Carex radiata 2 Transparent" id="1516" name="Google Shape;1516;g1e653365c3b_1_0"/>
          <p:cNvPicPr preferRelativeResize="0"/>
          <p:nvPr/>
        </p:nvPicPr>
        <p:blipFill rotWithShape="1">
          <a:blip r:embed="rId14">
            <a:alphaModFix/>
          </a:blip>
          <a:srcRect b="0" l="0" r="0" t="0"/>
          <a:stretch/>
        </p:blipFill>
        <p:spPr>
          <a:xfrm>
            <a:off x="3688592" y="1079181"/>
            <a:ext cx="373013" cy="328202"/>
          </a:xfrm>
          <a:prstGeom prst="rect">
            <a:avLst/>
          </a:prstGeom>
          <a:noFill/>
          <a:ln>
            <a:noFill/>
          </a:ln>
        </p:spPr>
      </p:pic>
      <p:sp>
        <p:nvSpPr>
          <p:cNvPr id="1517" name="Google Shape;1517;g1e653365c3b_1_0"/>
          <p:cNvSpPr txBox="1"/>
          <p:nvPr/>
        </p:nvSpPr>
        <p:spPr>
          <a:xfrm>
            <a:off x="3515050" y="1407381"/>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
                  <a:extLst>
                    <a:ext uri="{A12FA001-AC4F-418D-AE19-62706E023703}">
                      <ahyp:hlinkClr val="tx"/>
                    </a:ext>
                  </a:extLst>
                </a:hlinkClick>
              </a:rPr>
              <a:t>Star Sedge</a:t>
            </a:r>
            <a:endParaRPr>
              <a:solidFill>
                <a:schemeClr val="dk1"/>
              </a:solidFill>
            </a:endParaRPr>
          </a:p>
        </p:txBody>
      </p:sp>
      <p:pic>
        <p:nvPicPr>
          <p:cNvPr descr="Antennaria neglecta Transparent" id="1518" name="Google Shape;1518;g1e653365c3b_1_0"/>
          <p:cNvPicPr preferRelativeResize="0"/>
          <p:nvPr/>
        </p:nvPicPr>
        <p:blipFill rotWithShape="1">
          <a:blip r:embed="rId16">
            <a:alphaModFix/>
          </a:blip>
          <a:srcRect b="0" l="0" r="0" t="0"/>
          <a:stretch/>
        </p:blipFill>
        <p:spPr>
          <a:xfrm>
            <a:off x="2229397" y="4918585"/>
            <a:ext cx="348792" cy="285816"/>
          </a:xfrm>
          <a:prstGeom prst="rect">
            <a:avLst/>
          </a:prstGeom>
          <a:noFill/>
          <a:ln>
            <a:noFill/>
          </a:ln>
        </p:spPr>
      </p:pic>
      <p:sp>
        <p:nvSpPr>
          <p:cNvPr id="1519" name="Google Shape;1519;g1e653365c3b_1_0"/>
          <p:cNvSpPr txBox="1"/>
          <p:nvPr/>
        </p:nvSpPr>
        <p:spPr>
          <a:xfrm>
            <a:off x="2007475" y="5187701"/>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Pussytoes (runners)</a:t>
            </a:r>
            <a:endParaRPr b="0" i="0" sz="1800" u="none" cap="none" strike="noStrike">
              <a:solidFill>
                <a:schemeClr val="dk1"/>
              </a:solidFill>
              <a:latin typeface="Arial"/>
              <a:ea typeface="Arial"/>
              <a:cs typeface="Arial"/>
              <a:sym typeface="Arial"/>
            </a:endParaRPr>
          </a:p>
        </p:txBody>
      </p:sp>
      <p:pic>
        <p:nvPicPr>
          <p:cNvPr descr="Anemone patens Transparent" id="1520" name="Google Shape;1520;g1e653365c3b_1_0"/>
          <p:cNvPicPr preferRelativeResize="0"/>
          <p:nvPr/>
        </p:nvPicPr>
        <p:blipFill rotWithShape="1">
          <a:blip r:embed="rId18">
            <a:alphaModFix/>
          </a:blip>
          <a:srcRect b="0" l="0" r="0" t="0"/>
          <a:stretch/>
        </p:blipFill>
        <p:spPr>
          <a:xfrm>
            <a:off x="3146053" y="1229838"/>
            <a:ext cx="215573" cy="234950"/>
          </a:xfrm>
          <a:prstGeom prst="rect">
            <a:avLst/>
          </a:prstGeom>
          <a:noFill/>
          <a:ln>
            <a:noFill/>
          </a:ln>
        </p:spPr>
      </p:pic>
      <p:pic>
        <p:nvPicPr>
          <p:cNvPr descr="Carex umbellata Transparent" id="1521" name="Google Shape;1521;g1e653365c3b_1_0"/>
          <p:cNvPicPr preferRelativeResize="0"/>
          <p:nvPr/>
        </p:nvPicPr>
        <p:blipFill rotWithShape="1">
          <a:blip r:embed="rId19">
            <a:alphaModFix/>
          </a:blip>
          <a:srcRect b="0" l="0" r="0" t="0"/>
          <a:stretch/>
        </p:blipFill>
        <p:spPr>
          <a:xfrm>
            <a:off x="4835238" y="304175"/>
            <a:ext cx="348793" cy="262805"/>
          </a:xfrm>
          <a:prstGeom prst="rect">
            <a:avLst/>
          </a:prstGeom>
          <a:noFill/>
          <a:ln>
            <a:noFill/>
          </a:ln>
        </p:spPr>
      </p:pic>
      <p:pic>
        <p:nvPicPr>
          <p:cNvPr descr="Dodecatheon meadia Transparent" id="1522" name="Google Shape;1522;g1e653365c3b_1_0"/>
          <p:cNvPicPr preferRelativeResize="0"/>
          <p:nvPr/>
        </p:nvPicPr>
        <p:blipFill rotWithShape="1">
          <a:blip r:embed="rId20">
            <a:alphaModFix/>
          </a:blip>
          <a:srcRect b="0" l="0" r="0" t="0"/>
          <a:stretch/>
        </p:blipFill>
        <p:spPr>
          <a:xfrm>
            <a:off x="6140186" y="1028644"/>
            <a:ext cx="340314" cy="379069"/>
          </a:xfrm>
          <a:prstGeom prst="rect">
            <a:avLst/>
          </a:prstGeom>
          <a:noFill/>
          <a:ln>
            <a:noFill/>
          </a:ln>
        </p:spPr>
      </p:pic>
      <p:pic>
        <p:nvPicPr>
          <p:cNvPr descr="Echinacea angustifolia Transparent" id="1523" name="Google Shape;1523;g1e653365c3b_1_0"/>
          <p:cNvPicPr preferRelativeResize="0"/>
          <p:nvPr/>
        </p:nvPicPr>
        <p:blipFill rotWithShape="1">
          <a:blip r:embed="rId21">
            <a:alphaModFix/>
          </a:blip>
          <a:srcRect b="0" l="0" r="0" t="0"/>
          <a:stretch/>
        </p:blipFill>
        <p:spPr>
          <a:xfrm>
            <a:off x="8543236" y="1796927"/>
            <a:ext cx="435989" cy="502599"/>
          </a:xfrm>
          <a:prstGeom prst="rect">
            <a:avLst/>
          </a:prstGeom>
          <a:noFill/>
          <a:ln>
            <a:noFill/>
          </a:ln>
        </p:spPr>
      </p:pic>
      <p:pic>
        <p:nvPicPr>
          <p:cNvPr descr="Liatris punctata Transparent" id="1524" name="Google Shape;1524;g1e653365c3b_1_0"/>
          <p:cNvPicPr preferRelativeResize="0"/>
          <p:nvPr/>
        </p:nvPicPr>
        <p:blipFill rotWithShape="1">
          <a:blip r:embed="rId22">
            <a:alphaModFix/>
          </a:blip>
          <a:srcRect b="0" l="0" r="0" t="0"/>
          <a:stretch/>
        </p:blipFill>
        <p:spPr>
          <a:xfrm>
            <a:off x="7181172" y="225419"/>
            <a:ext cx="370591" cy="335470"/>
          </a:xfrm>
          <a:prstGeom prst="rect">
            <a:avLst/>
          </a:prstGeom>
          <a:noFill/>
          <a:ln>
            <a:noFill/>
          </a:ln>
        </p:spPr>
      </p:pic>
      <p:pic>
        <p:nvPicPr>
          <p:cNvPr descr="Lilium philadelphicum Transparent" id="1525" name="Google Shape;1525;g1e653365c3b_1_0"/>
          <p:cNvPicPr preferRelativeResize="0"/>
          <p:nvPr/>
        </p:nvPicPr>
        <p:blipFill rotWithShape="1">
          <a:blip r:embed="rId23">
            <a:alphaModFix/>
          </a:blip>
          <a:srcRect b="0" l="0" r="0" t="0"/>
          <a:stretch/>
        </p:blipFill>
        <p:spPr>
          <a:xfrm>
            <a:off x="2974161" y="201709"/>
            <a:ext cx="276127" cy="337892"/>
          </a:xfrm>
          <a:prstGeom prst="rect">
            <a:avLst/>
          </a:prstGeom>
          <a:noFill/>
          <a:ln>
            <a:noFill/>
          </a:ln>
        </p:spPr>
      </p:pic>
      <p:pic>
        <p:nvPicPr>
          <p:cNvPr descr="Lithospermum canescens 2 Transparent" id="1526" name="Google Shape;1526;g1e653365c3b_1_0"/>
          <p:cNvPicPr preferRelativeResize="0"/>
          <p:nvPr/>
        </p:nvPicPr>
        <p:blipFill rotWithShape="1">
          <a:blip r:embed="rId24">
            <a:alphaModFix/>
          </a:blip>
          <a:srcRect b="0" l="0" r="0" t="0"/>
          <a:stretch/>
        </p:blipFill>
        <p:spPr>
          <a:xfrm>
            <a:off x="5533928" y="1108745"/>
            <a:ext cx="248272" cy="336681"/>
          </a:xfrm>
          <a:prstGeom prst="rect">
            <a:avLst/>
          </a:prstGeom>
          <a:noFill/>
          <a:ln>
            <a:noFill/>
          </a:ln>
        </p:spPr>
      </p:pic>
      <p:pic>
        <p:nvPicPr>
          <p:cNvPr descr="Lithospermum incisum Transparent" id="1527" name="Google Shape;1527;g1e653365c3b_1_0"/>
          <p:cNvPicPr preferRelativeResize="0"/>
          <p:nvPr/>
        </p:nvPicPr>
        <p:blipFill rotWithShape="1">
          <a:blip r:embed="rId25">
            <a:alphaModFix/>
          </a:blip>
          <a:srcRect b="0" l="0" r="0" t="0"/>
          <a:stretch/>
        </p:blipFill>
        <p:spPr>
          <a:xfrm>
            <a:off x="4992555" y="1106511"/>
            <a:ext cx="259171" cy="329414"/>
          </a:xfrm>
          <a:prstGeom prst="rect">
            <a:avLst/>
          </a:prstGeom>
          <a:noFill/>
          <a:ln>
            <a:noFill/>
          </a:ln>
        </p:spPr>
      </p:pic>
      <p:pic>
        <p:nvPicPr>
          <p:cNvPr descr="Lobelia spicata Transparent" id="1528" name="Google Shape;1528;g1e653365c3b_1_0"/>
          <p:cNvPicPr preferRelativeResize="0"/>
          <p:nvPr/>
        </p:nvPicPr>
        <p:blipFill rotWithShape="1">
          <a:blip r:embed="rId26">
            <a:alphaModFix/>
          </a:blip>
          <a:srcRect b="0" l="0" r="0" t="0"/>
          <a:stretch/>
        </p:blipFill>
        <p:spPr>
          <a:xfrm>
            <a:off x="4301636" y="92927"/>
            <a:ext cx="274916" cy="482011"/>
          </a:xfrm>
          <a:prstGeom prst="rect">
            <a:avLst/>
          </a:prstGeom>
          <a:noFill/>
          <a:ln>
            <a:noFill/>
          </a:ln>
        </p:spPr>
      </p:pic>
      <p:pic>
        <p:nvPicPr>
          <p:cNvPr descr="Pedicularis canadensis Transparent" id="1529" name="Google Shape;1529;g1e653365c3b_1_0"/>
          <p:cNvPicPr preferRelativeResize="0"/>
          <p:nvPr/>
        </p:nvPicPr>
        <p:blipFill rotWithShape="1">
          <a:blip r:embed="rId27">
            <a:alphaModFix/>
          </a:blip>
          <a:srcRect b="0" l="0" r="0" t="0"/>
          <a:stretch/>
        </p:blipFill>
        <p:spPr>
          <a:xfrm>
            <a:off x="1047255" y="2002674"/>
            <a:ext cx="270072" cy="287027"/>
          </a:xfrm>
          <a:prstGeom prst="rect">
            <a:avLst/>
          </a:prstGeom>
          <a:noFill/>
          <a:ln>
            <a:noFill/>
          </a:ln>
        </p:spPr>
      </p:pic>
      <p:pic>
        <p:nvPicPr>
          <p:cNvPr descr="Polygala senega Transparent" id="1530" name="Google Shape;1530;g1e653365c3b_1_0"/>
          <p:cNvPicPr preferRelativeResize="0"/>
          <p:nvPr/>
        </p:nvPicPr>
        <p:blipFill rotWithShape="1">
          <a:blip r:embed="rId28">
            <a:alphaModFix/>
          </a:blip>
          <a:srcRect b="0" l="0" r="0" t="0"/>
          <a:stretch/>
        </p:blipFill>
        <p:spPr>
          <a:xfrm>
            <a:off x="7994152" y="225428"/>
            <a:ext cx="299137" cy="342736"/>
          </a:xfrm>
          <a:prstGeom prst="rect">
            <a:avLst/>
          </a:prstGeom>
          <a:noFill/>
          <a:ln>
            <a:noFill/>
          </a:ln>
        </p:spPr>
      </p:pic>
      <p:pic>
        <p:nvPicPr>
          <p:cNvPr descr="Schizachyrium scoparium summer Transparent" id="1531" name="Google Shape;1531;g1e653365c3b_1_0"/>
          <p:cNvPicPr preferRelativeResize="0"/>
          <p:nvPr/>
        </p:nvPicPr>
        <p:blipFill rotWithShape="1">
          <a:blip r:embed="rId29">
            <a:alphaModFix/>
          </a:blip>
          <a:srcRect b="0" l="0" r="0" t="0"/>
          <a:stretch/>
        </p:blipFill>
        <p:spPr>
          <a:xfrm>
            <a:off x="4503708" y="4813522"/>
            <a:ext cx="588586" cy="406923"/>
          </a:xfrm>
          <a:prstGeom prst="rect">
            <a:avLst/>
          </a:prstGeom>
          <a:noFill/>
          <a:ln>
            <a:noFill/>
          </a:ln>
        </p:spPr>
      </p:pic>
      <p:sp>
        <p:nvSpPr>
          <p:cNvPr id="1532" name="Google Shape;1532;g1e653365c3b_1_0"/>
          <p:cNvSpPr txBox="1"/>
          <p:nvPr/>
        </p:nvSpPr>
        <p:spPr>
          <a:xfrm>
            <a:off x="4407500" y="5179225"/>
            <a:ext cx="771600" cy="297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0">
                  <a:extLst>
                    <a:ext uri="{A12FA001-AC4F-418D-AE19-62706E023703}">
                      <ahyp:hlinkClr val="tx"/>
                    </a:ext>
                  </a:extLst>
                </a:hlinkClick>
              </a:rPr>
              <a:t>Little Bluestem</a:t>
            </a:r>
            <a:endParaRPr b="0" i="0" sz="1800" u="none" cap="none" strike="noStrike">
              <a:solidFill>
                <a:schemeClr val="dk1"/>
              </a:solidFill>
              <a:latin typeface="Arial"/>
              <a:ea typeface="Arial"/>
              <a:cs typeface="Arial"/>
              <a:sym typeface="Arial"/>
            </a:endParaRPr>
          </a:p>
        </p:txBody>
      </p:sp>
      <p:sp>
        <p:nvSpPr>
          <p:cNvPr id="1533" name="Google Shape;1533;g1e653365c3b_1_0"/>
          <p:cNvSpPr txBox="1"/>
          <p:nvPr/>
        </p:nvSpPr>
        <p:spPr>
          <a:xfrm>
            <a:off x="2858451" y="1411526"/>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1">
                  <a:extLst>
                    <a:ext uri="{A12FA001-AC4F-418D-AE19-62706E023703}">
                      <ahyp:hlinkClr val="tx"/>
                    </a:ext>
                  </a:extLst>
                </a:hlinkClick>
              </a:rPr>
              <a:t>Pasque Flower</a:t>
            </a:r>
            <a:endParaRPr b="0" i="0" sz="1800" u="none" cap="none" strike="noStrike">
              <a:solidFill>
                <a:schemeClr val="dk1"/>
              </a:solidFill>
              <a:latin typeface="Arial"/>
              <a:ea typeface="Arial"/>
              <a:cs typeface="Arial"/>
              <a:sym typeface="Arial"/>
            </a:endParaRPr>
          </a:p>
        </p:txBody>
      </p:sp>
      <p:sp>
        <p:nvSpPr>
          <p:cNvPr id="1534" name="Google Shape;1534;g1e653365c3b_1_0"/>
          <p:cNvSpPr txBox="1"/>
          <p:nvPr/>
        </p:nvSpPr>
        <p:spPr>
          <a:xfrm>
            <a:off x="7740425" y="546775"/>
            <a:ext cx="747600" cy="225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2">
                  <a:extLst>
                    <a:ext uri="{A12FA001-AC4F-418D-AE19-62706E023703}">
                      <ahyp:hlinkClr val="tx"/>
                    </a:ext>
                  </a:extLst>
                </a:hlinkClick>
              </a:rPr>
              <a:t>Snakeroot</a:t>
            </a:r>
            <a:endParaRPr b="0" i="0" sz="1800" u="none" cap="none" strike="noStrike">
              <a:solidFill>
                <a:schemeClr val="dk1"/>
              </a:solidFill>
              <a:latin typeface="Arial"/>
              <a:ea typeface="Arial"/>
              <a:cs typeface="Arial"/>
              <a:sym typeface="Arial"/>
            </a:endParaRPr>
          </a:p>
        </p:txBody>
      </p:sp>
      <p:sp>
        <p:nvSpPr>
          <p:cNvPr id="1535" name="Google Shape;1535;g1e653365c3b_1_0"/>
          <p:cNvSpPr txBox="1"/>
          <p:nvPr/>
        </p:nvSpPr>
        <p:spPr>
          <a:xfrm>
            <a:off x="860150" y="2278301"/>
            <a:ext cx="654000" cy="3366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3">
                  <a:extLst>
                    <a:ext uri="{A12FA001-AC4F-418D-AE19-62706E023703}">
                      <ahyp:hlinkClr val="tx"/>
                    </a:ext>
                  </a:extLst>
                </a:hlinkClick>
              </a:rPr>
              <a:t>Wood Betony (Rhiz)</a:t>
            </a:r>
            <a:endParaRPr b="0" i="0" sz="1800" u="none" cap="none" strike="noStrike">
              <a:solidFill>
                <a:schemeClr val="dk1"/>
              </a:solidFill>
              <a:latin typeface="Arial"/>
              <a:ea typeface="Arial"/>
              <a:cs typeface="Arial"/>
              <a:sym typeface="Arial"/>
            </a:endParaRPr>
          </a:p>
        </p:txBody>
      </p:sp>
      <p:sp>
        <p:nvSpPr>
          <p:cNvPr id="1536" name="Google Shape;1536;g1e653365c3b_1_0"/>
          <p:cNvSpPr txBox="1"/>
          <p:nvPr/>
        </p:nvSpPr>
        <p:spPr>
          <a:xfrm>
            <a:off x="2828100" y="550000"/>
            <a:ext cx="568200" cy="295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4">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5">
                  <a:extLst>
                    <a:ext uri="{A12FA001-AC4F-418D-AE19-62706E023703}">
                      <ahyp:hlinkClr val="tx"/>
                    </a:ext>
                  </a:extLst>
                </a:hlinkClick>
              </a:rPr>
              <a:t>Lily</a:t>
            </a:r>
            <a:endParaRPr b="0" i="0" sz="1800" u="none" cap="none" strike="noStrike">
              <a:solidFill>
                <a:schemeClr val="dk1"/>
              </a:solidFill>
              <a:latin typeface="Arial"/>
              <a:ea typeface="Arial"/>
              <a:cs typeface="Arial"/>
              <a:sym typeface="Arial"/>
            </a:endParaRPr>
          </a:p>
        </p:txBody>
      </p:sp>
      <p:sp>
        <p:nvSpPr>
          <p:cNvPr id="1537" name="Google Shape;1537;g1e653365c3b_1_0"/>
          <p:cNvSpPr txBox="1"/>
          <p:nvPr/>
        </p:nvSpPr>
        <p:spPr>
          <a:xfrm>
            <a:off x="4795138" y="1411576"/>
            <a:ext cx="654000" cy="342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6">
                  <a:extLst>
                    <a:ext uri="{A12FA001-AC4F-418D-AE19-62706E023703}">
                      <ahyp:hlinkClr val="tx"/>
                    </a:ext>
                  </a:extLst>
                </a:hlinkClick>
              </a:rPr>
              <a:t>Fringed Puccoon</a:t>
            </a:r>
            <a:endParaRPr b="0" i="0" sz="1800" u="none" cap="none" strike="noStrike">
              <a:solidFill>
                <a:schemeClr val="dk1"/>
              </a:solidFill>
              <a:latin typeface="Arial"/>
              <a:ea typeface="Arial"/>
              <a:cs typeface="Arial"/>
              <a:sym typeface="Arial"/>
            </a:endParaRPr>
          </a:p>
        </p:txBody>
      </p:sp>
      <p:sp>
        <p:nvSpPr>
          <p:cNvPr id="1538" name="Google Shape;1538;g1e653365c3b_1_0"/>
          <p:cNvSpPr txBox="1"/>
          <p:nvPr/>
        </p:nvSpPr>
        <p:spPr>
          <a:xfrm>
            <a:off x="7080839" y="547949"/>
            <a:ext cx="654000" cy="3477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7">
                  <a:extLst>
                    <a:ext uri="{A12FA001-AC4F-418D-AE19-62706E023703}">
                      <ahyp:hlinkClr val="tx"/>
                    </a:ext>
                  </a:extLst>
                </a:hlinkClick>
              </a:rPr>
              <a:t>Dotted Blazing Star</a:t>
            </a:r>
            <a:endParaRPr b="0" i="0" sz="1800" u="none" cap="none" strike="noStrike">
              <a:solidFill>
                <a:schemeClr val="dk1"/>
              </a:solidFill>
              <a:latin typeface="Arial"/>
              <a:ea typeface="Arial"/>
              <a:cs typeface="Arial"/>
              <a:sym typeface="Arial"/>
            </a:endParaRPr>
          </a:p>
        </p:txBody>
      </p:sp>
      <p:sp>
        <p:nvSpPr>
          <p:cNvPr id="1539" name="Google Shape;1539;g1e653365c3b_1_0"/>
          <p:cNvSpPr txBox="1"/>
          <p:nvPr/>
        </p:nvSpPr>
        <p:spPr>
          <a:xfrm>
            <a:off x="5331063" y="1406788"/>
            <a:ext cx="654000" cy="297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8">
                  <a:extLst>
                    <a:ext uri="{A12FA001-AC4F-418D-AE19-62706E023703}">
                      <ahyp:hlinkClr val="tx"/>
                    </a:ext>
                  </a:extLst>
                </a:hlinkClick>
              </a:rPr>
              <a:t>Hoary Puccoon</a:t>
            </a:r>
            <a:endParaRPr b="0" i="0" sz="1800" u="none" cap="none" strike="noStrike">
              <a:solidFill>
                <a:schemeClr val="dk1"/>
              </a:solidFill>
              <a:latin typeface="Arial"/>
              <a:ea typeface="Arial"/>
              <a:cs typeface="Arial"/>
              <a:sym typeface="Arial"/>
            </a:endParaRPr>
          </a:p>
        </p:txBody>
      </p:sp>
      <p:sp>
        <p:nvSpPr>
          <p:cNvPr id="1540" name="Google Shape;1540;g1e653365c3b_1_0"/>
          <p:cNvSpPr txBox="1"/>
          <p:nvPr/>
        </p:nvSpPr>
        <p:spPr>
          <a:xfrm>
            <a:off x="5971400" y="1408399"/>
            <a:ext cx="654000" cy="3354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9">
                  <a:extLst>
                    <a:ext uri="{A12FA001-AC4F-418D-AE19-62706E023703}">
                      <ahyp:hlinkClr val="tx"/>
                    </a:ext>
                  </a:extLst>
                </a:hlinkClick>
              </a:rPr>
              <a:t>Shooting Star</a:t>
            </a:r>
            <a:endParaRPr b="0" i="0" sz="1800" u="none" cap="none" strike="noStrike">
              <a:solidFill>
                <a:schemeClr val="dk1"/>
              </a:solidFill>
              <a:latin typeface="Arial"/>
              <a:ea typeface="Arial"/>
              <a:cs typeface="Arial"/>
              <a:sym typeface="Arial"/>
            </a:endParaRPr>
          </a:p>
        </p:txBody>
      </p:sp>
      <p:sp>
        <p:nvSpPr>
          <p:cNvPr id="1541" name="Google Shape;1541;g1e653365c3b_1_0"/>
          <p:cNvSpPr txBox="1"/>
          <p:nvPr/>
        </p:nvSpPr>
        <p:spPr>
          <a:xfrm>
            <a:off x="4076489" y="544776"/>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0">
                  <a:extLst>
                    <a:ext uri="{A12FA001-AC4F-418D-AE19-62706E023703}">
                      <ahyp:hlinkClr val="tx"/>
                    </a:ext>
                  </a:extLst>
                </a:hlinkClick>
              </a:rPr>
              <a:t>Pale Spiked Lobelia</a:t>
            </a:r>
            <a:endParaRPr b="0" i="0" sz="1800" u="none" cap="none" strike="noStrike">
              <a:solidFill>
                <a:schemeClr val="dk1"/>
              </a:solidFill>
              <a:latin typeface="Arial"/>
              <a:ea typeface="Arial"/>
              <a:cs typeface="Arial"/>
              <a:sym typeface="Arial"/>
            </a:endParaRPr>
          </a:p>
        </p:txBody>
      </p:sp>
      <p:sp>
        <p:nvSpPr>
          <p:cNvPr id="1542" name="Google Shape;1542;g1e653365c3b_1_0"/>
          <p:cNvSpPr txBox="1"/>
          <p:nvPr/>
        </p:nvSpPr>
        <p:spPr>
          <a:xfrm>
            <a:off x="8391850" y="2278888"/>
            <a:ext cx="7272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Narrow Leaf Coneflower</a:t>
            </a:r>
            <a:endParaRPr b="0" i="0" sz="1800" u="none" cap="none" strike="noStrike">
              <a:solidFill>
                <a:schemeClr val="dk1"/>
              </a:solidFill>
              <a:latin typeface="Arial"/>
              <a:ea typeface="Arial"/>
              <a:cs typeface="Arial"/>
              <a:sym typeface="Arial"/>
            </a:endParaRPr>
          </a:p>
        </p:txBody>
      </p:sp>
      <p:sp>
        <p:nvSpPr>
          <p:cNvPr id="1543" name="Google Shape;1543;g1e653365c3b_1_0"/>
          <p:cNvSpPr txBox="1"/>
          <p:nvPr/>
        </p:nvSpPr>
        <p:spPr>
          <a:xfrm>
            <a:off x="4685088" y="552698"/>
            <a:ext cx="6573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2">
                  <a:extLst>
                    <a:ext uri="{A12FA001-AC4F-418D-AE19-62706E023703}">
                      <ahyp:hlinkClr val="tx"/>
                    </a:ext>
                  </a:extLst>
                </a:hlinkClick>
              </a:rPr>
              <a:t>Parasol Sedge</a:t>
            </a:r>
            <a:endParaRPr b="0" i="0" sz="1800" u="sng" cap="none" strike="noStrike">
              <a:solidFill>
                <a:schemeClr val="dk1"/>
              </a:solidFill>
              <a:latin typeface="Arial"/>
              <a:ea typeface="Arial"/>
              <a:cs typeface="Arial"/>
              <a:sym typeface="Arial"/>
            </a:endParaRPr>
          </a:p>
        </p:txBody>
      </p:sp>
      <p:pic>
        <p:nvPicPr>
          <p:cNvPr descr="Bouteloua curtipendula Transparent" id="1544" name="Google Shape;1544;g1e653365c3b_1_0"/>
          <p:cNvPicPr preferRelativeResize="0"/>
          <p:nvPr/>
        </p:nvPicPr>
        <p:blipFill rotWithShape="1">
          <a:blip r:embed="rId43">
            <a:alphaModFix/>
          </a:blip>
          <a:srcRect b="0" l="0" r="0" t="0"/>
          <a:stretch/>
        </p:blipFill>
        <p:spPr>
          <a:xfrm>
            <a:off x="7783091" y="1909380"/>
            <a:ext cx="414190" cy="348791"/>
          </a:xfrm>
          <a:prstGeom prst="rect">
            <a:avLst/>
          </a:prstGeom>
          <a:noFill/>
          <a:ln>
            <a:noFill/>
          </a:ln>
        </p:spPr>
      </p:pic>
      <p:sp>
        <p:nvSpPr>
          <p:cNvPr id="1545" name="Google Shape;1545;g1e653365c3b_1_0"/>
          <p:cNvSpPr txBox="1"/>
          <p:nvPr/>
        </p:nvSpPr>
        <p:spPr>
          <a:xfrm>
            <a:off x="7640675" y="2272966"/>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4">
                  <a:extLst>
                    <a:ext uri="{A12FA001-AC4F-418D-AE19-62706E023703}">
                      <ahyp:hlinkClr val="tx"/>
                    </a:ext>
                  </a:extLst>
                </a:hlinkClick>
              </a:rPr>
              <a:t>Side Oats Grama </a:t>
            </a:r>
            <a:endParaRPr b="0" i="0" sz="1800" u="none" cap="none" strike="noStrike">
              <a:solidFill>
                <a:schemeClr val="dk1"/>
              </a:solidFill>
              <a:latin typeface="Arial"/>
              <a:ea typeface="Arial"/>
              <a:cs typeface="Arial"/>
              <a:sym typeface="Arial"/>
            </a:endParaRPr>
          </a:p>
        </p:txBody>
      </p:sp>
      <p:pic>
        <p:nvPicPr>
          <p:cNvPr descr="Bouteloua curtipendula Transparent" id="1546" name="Google Shape;1546;g1e653365c3b_1_0"/>
          <p:cNvPicPr preferRelativeResize="0"/>
          <p:nvPr/>
        </p:nvPicPr>
        <p:blipFill rotWithShape="1">
          <a:blip r:embed="rId45">
            <a:alphaModFix/>
          </a:blip>
          <a:srcRect b="0" l="0" r="0" t="0"/>
          <a:stretch/>
        </p:blipFill>
        <p:spPr>
          <a:xfrm>
            <a:off x="390031" y="2033422"/>
            <a:ext cx="310038" cy="260383"/>
          </a:xfrm>
          <a:prstGeom prst="rect">
            <a:avLst/>
          </a:prstGeom>
          <a:noFill/>
          <a:ln>
            <a:noFill/>
          </a:ln>
        </p:spPr>
      </p:pic>
      <p:sp>
        <p:nvSpPr>
          <p:cNvPr id="1547" name="Google Shape;1547;g1e653365c3b_1_0"/>
          <p:cNvSpPr txBox="1"/>
          <p:nvPr/>
        </p:nvSpPr>
        <p:spPr>
          <a:xfrm>
            <a:off x="182075" y="2271577"/>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6">
                  <a:extLst>
                    <a:ext uri="{A12FA001-AC4F-418D-AE19-62706E023703}">
                      <ahyp:hlinkClr val="tx"/>
                    </a:ext>
                  </a:extLst>
                </a:hlinkClick>
              </a:rPr>
              <a:t>Blue Grama Grass</a:t>
            </a:r>
            <a:endParaRPr b="0" i="0" sz="1800" u="sng" cap="none" strike="noStrike">
              <a:solidFill>
                <a:schemeClr val="dk1"/>
              </a:solidFill>
              <a:latin typeface="Arial"/>
              <a:ea typeface="Arial"/>
              <a:cs typeface="Arial"/>
              <a:sym typeface="Arial"/>
            </a:endParaRPr>
          </a:p>
        </p:txBody>
      </p:sp>
      <p:pic>
        <p:nvPicPr>
          <p:cNvPr descr="C:\Users\dusti\Desktop\Blazing Star Gardens\Website\Garden Designs and Mini Illustrations\Individual Plant Illustrations\Edited Scans\Transparent Plant Images Small\Dodecatheon amethystinum.png" id="1548" name="Google Shape;1548;g1e653365c3b_1_0"/>
          <p:cNvPicPr preferRelativeResize="0"/>
          <p:nvPr/>
        </p:nvPicPr>
        <p:blipFill rotWithShape="1">
          <a:blip r:embed="rId47">
            <a:alphaModFix/>
          </a:blip>
          <a:srcRect b="0" l="0" r="0" t="0"/>
          <a:stretch/>
        </p:blipFill>
        <p:spPr>
          <a:xfrm>
            <a:off x="6814600" y="1052348"/>
            <a:ext cx="315475" cy="350853"/>
          </a:xfrm>
          <a:prstGeom prst="rect">
            <a:avLst/>
          </a:prstGeom>
          <a:noFill/>
          <a:ln>
            <a:noFill/>
          </a:ln>
        </p:spPr>
      </p:pic>
      <p:sp>
        <p:nvSpPr>
          <p:cNvPr id="1549" name="Google Shape;1549;g1e653365c3b_1_0"/>
          <p:cNvSpPr txBox="1"/>
          <p:nvPr/>
        </p:nvSpPr>
        <p:spPr>
          <a:xfrm>
            <a:off x="6635600" y="1405238"/>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8">
                  <a:extLst>
                    <a:ext uri="{A12FA001-AC4F-418D-AE19-62706E023703}">
                      <ahyp:hlinkClr val="tx"/>
                    </a:ext>
                  </a:extLst>
                </a:hlinkClick>
              </a:rPr>
              <a:t>Amethyst</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9">
                  <a:extLst>
                    <a:ext uri="{A12FA001-AC4F-418D-AE19-62706E023703}">
                      <ahyp:hlinkClr val="tx"/>
                    </a:ext>
                  </a:extLst>
                </a:hlinkClick>
              </a:rPr>
              <a:t>Shooting Star</a:t>
            </a:r>
            <a:endParaRPr b="0" i="0" sz="1800" u="none" cap="none" strike="noStrike">
              <a:solidFill>
                <a:schemeClr val="dk1"/>
              </a:solidFill>
              <a:latin typeface="Arial"/>
              <a:ea typeface="Arial"/>
              <a:cs typeface="Arial"/>
              <a:sym typeface="Arial"/>
            </a:endParaRPr>
          </a:p>
        </p:txBody>
      </p:sp>
      <p:pic>
        <p:nvPicPr>
          <p:cNvPr id="1550" name="Google Shape;1550;g1e653365c3b_1_0"/>
          <p:cNvPicPr preferRelativeResize="0"/>
          <p:nvPr/>
        </p:nvPicPr>
        <p:blipFill>
          <a:blip r:embed="rId50">
            <a:alphaModFix/>
          </a:blip>
          <a:stretch>
            <a:fillRect/>
          </a:stretch>
        </p:blipFill>
        <p:spPr>
          <a:xfrm>
            <a:off x="5434925" y="3739627"/>
            <a:ext cx="295000" cy="481010"/>
          </a:xfrm>
          <a:prstGeom prst="rect">
            <a:avLst/>
          </a:prstGeom>
          <a:noFill/>
          <a:ln>
            <a:noFill/>
          </a:ln>
        </p:spPr>
      </p:pic>
      <p:pic>
        <p:nvPicPr>
          <p:cNvPr id="1551" name="Google Shape;1551;g1e653365c3b_1_0"/>
          <p:cNvPicPr preferRelativeResize="0"/>
          <p:nvPr/>
        </p:nvPicPr>
        <p:blipFill>
          <a:blip r:embed="rId51">
            <a:alphaModFix/>
          </a:blip>
          <a:stretch>
            <a:fillRect/>
          </a:stretch>
        </p:blipFill>
        <p:spPr>
          <a:xfrm>
            <a:off x="6107987" y="4509893"/>
            <a:ext cx="595700" cy="850970"/>
          </a:xfrm>
          <a:prstGeom prst="rect">
            <a:avLst/>
          </a:prstGeom>
          <a:noFill/>
          <a:ln>
            <a:noFill/>
          </a:ln>
        </p:spPr>
      </p:pic>
      <p:pic>
        <p:nvPicPr>
          <p:cNvPr id="1552" name="Google Shape;1552;g1e653365c3b_1_0"/>
          <p:cNvPicPr preferRelativeResize="0"/>
          <p:nvPr/>
        </p:nvPicPr>
        <p:blipFill rotWithShape="1">
          <a:blip r:embed="rId52">
            <a:alphaModFix/>
          </a:blip>
          <a:srcRect b="21625" l="13186" r="8135" t="29558"/>
          <a:stretch/>
        </p:blipFill>
        <p:spPr>
          <a:xfrm>
            <a:off x="6509975" y="219075"/>
            <a:ext cx="468700" cy="415425"/>
          </a:xfrm>
          <a:prstGeom prst="rect">
            <a:avLst/>
          </a:prstGeom>
          <a:noFill/>
          <a:ln>
            <a:noFill/>
          </a:ln>
        </p:spPr>
      </p:pic>
      <p:pic>
        <p:nvPicPr>
          <p:cNvPr id="1553" name="Google Shape;1553;g1e653365c3b_1_0"/>
          <p:cNvPicPr preferRelativeResize="0"/>
          <p:nvPr/>
        </p:nvPicPr>
        <p:blipFill>
          <a:blip r:embed="rId53">
            <a:alphaModFix/>
          </a:blip>
          <a:stretch>
            <a:fillRect/>
          </a:stretch>
        </p:blipFill>
        <p:spPr>
          <a:xfrm>
            <a:off x="8227738" y="3724601"/>
            <a:ext cx="708968" cy="557725"/>
          </a:xfrm>
          <a:prstGeom prst="rect">
            <a:avLst/>
          </a:prstGeom>
          <a:noFill/>
          <a:ln>
            <a:noFill/>
          </a:ln>
        </p:spPr>
      </p:pic>
      <p:pic>
        <p:nvPicPr>
          <p:cNvPr id="1554" name="Google Shape;1554;g1e653365c3b_1_0"/>
          <p:cNvPicPr preferRelativeResize="0"/>
          <p:nvPr/>
        </p:nvPicPr>
        <p:blipFill>
          <a:blip r:embed="rId54">
            <a:alphaModFix/>
          </a:blip>
          <a:stretch>
            <a:fillRect/>
          </a:stretch>
        </p:blipFill>
        <p:spPr>
          <a:xfrm>
            <a:off x="4866976" y="2848612"/>
            <a:ext cx="534825" cy="383276"/>
          </a:xfrm>
          <a:prstGeom prst="rect">
            <a:avLst/>
          </a:prstGeom>
          <a:noFill/>
          <a:ln>
            <a:noFill/>
          </a:ln>
        </p:spPr>
      </p:pic>
      <p:pic>
        <p:nvPicPr>
          <p:cNvPr id="1555" name="Google Shape;1555;g1e653365c3b_1_0"/>
          <p:cNvPicPr preferRelativeResize="0"/>
          <p:nvPr/>
        </p:nvPicPr>
        <p:blipFill>
          <a:blip r:embed="rId55">
            <a:alphaModFix/>
          </a:blip>
          <a:stretch>
            <a:fillRect/>
          </a:stretch>
        </p:blipFill>
        <p:spPr>
          <a:xfrm>
            <a:off x="3324688" y="3656948"/>
            <a:ext cx="497325" cy="550564"/>
          </a:xfrm>
          <a:prstGeom prst="rect">
            <a:avLst/>
          </a:prstGeom>
          <a:noFill/>
          <a:ln>
            <a:noFill/>
          </a:ln>
        </p:spPr>
      </p:pic>
      <p:pic>
        <p:nvPicPr>
          <p:cNvPr id="1556" name="Google Shape;1556;g1e653365c3b_1_0"/>
          <p:cNvPicPr preferRelativeResize="0"/>
          <p:nvPr/>
        </p:nvPicPr>
        <p:blipFill>
          <a:blip r:embed="rId56">
            <a:alphaModFix/>
          </a:blip>
          <a:stretch>
            <a:fillRect/>
          </a:stretch>
        </p:blipFill>
        <p:spPr>
          <a:xfrm>
            <a:off x="3088926" y="6024247"/>
            <a:ext cx="534825" cy="406465"/>
          </a:xfrm>
          <a:prstGeom prst="rect">
            <a:avLst/>
          </a:prstGeom>
          <a:noFill/>
          <a:ln>
            <a:noFill/>
          </a:ln>
        </p:spPr>
      </p:pic>
      <p:pic>
        <p:nvPicPr>
          <p:cNvPr id="1557" name="Google Shape;1557;g1e653365c3b_1_0"/>
          <p:cNvPicPr preferRelativeResize="0"/>
          <p:nvPr/>
        </p:nvPicPr>
        <p:blipFill>
          <a:blip r:embed="rId57">
            <a:alphaModFix/>
          </a:blip>
          <a:stretch>
            <a:fillRect/>
          </a:stretch>
        </p:blipFill>
        <p:spPr>
          <a:xfrm>
            <a:off x="8590788" y="893247"/>
            <a:ext cx="351802" cy="502575"/>
          </a:xfrm>
          <a:prstGeom prst="rect">
            <a:avLst/>
          </a:prstGeom>
          <a:noFill/>
          <a:ln>
            <a:noFill/>
          </a:ln>
        </p:spPr>
      </p:pic>
      <p:pic>
        <p:nvPicPr>
          <p:cNvPr id="1558" name="Google Shape;1558;g1e653365c3b_1_0"/>
          <p:cNvPicPr preferRelativeResize="0"/>
          <p:nvPr/>
        </p:nvPicPr>
        <p:blipFill>
          <a:blip r:embed="rId58">
            <a:alphaModFix/>
          </a:blip>
          <a:stretch>
            <a:fillRect/>
          </a:stretch>
        </p:blipFill>
        <p:spPr>
          <a:xfrm>
            <a:off x="8001163" y="885583"/>
            <a:ext cx="369400" cy="527714"/>
          </a:xfrm>
          <a:prstGeom prst="rect">
            <a:avLst/>
          </a:prstGeom>
          <a:noFill/>
          <a:ln>
            <a:noFill/>
          </a:ln>
        </p:spPr>
      </p:pic>
      <p:pic>
        <p:nvPicPr>
          <p:cNvPr id="1559" name="Google Shape;1559;g1e653365c3b_1_0"/>
          <p:cNvPicPr preferRelativeResize="0"/>
          <p:nvPr/>
        </p:nvPicPr>
        <p:blipFill>
          <a:blip r:embed="rId59">
            <a:alphaModFix/>
          </a:blip>
          <a:stretch>
            <a:fillRect/>
          </a:stretch>
        </p:blipFill>
        <p:spPr>
          <a:xfrm>
            <a:off x="7468138" y="996000"/>
            <a:ext cx="295010" cy="421450"/>
          </a:xfrm>
          <a:prstGeom prst="rect">
            <a:avLst/>
          </a:prstGeom>
          <a:noFill/>
          <a:ln>
            <a:noFill/>
          </a:ln>
        </p:spPr>
      </p:pic>
      <p:pic>
        <p:nvPicPr>
          <p:cNvPr id="1560" name="Google Shape;1560;g1e653365c3b_1_0"/>
          <p:cNvPicPr preferRelativeResize="0"/>
          <p:nvPr/>
        </p:nvPicPr>
        <p:blipFill>
          <a:blip r:embed="rId60">
            <a:alphaModFix/>
          </a:blip>
          <a:stretch>
            <a:fillRect/>
          </a:stretch>
        </p:blipFill>
        <p:spPr>
          <a:xfrm>
            <a:off x="6077818" y="309203"/>
            <a:ext cx="185935" cy="245725"/>
          </a:xfrm>
          <a:prstGeom prst="rect">
            <a:avLst/>
          </a:prstGeom>
          <a:noFill/>
          <a:ln>
            <a:noFill/>
          </a:ln>
        </p:spPr>
      </p:pic>
      <p:pic>
        <p:nvPicPr>
          <p:cNvPr id="1561" name="Google Shape;1561;g1e653365c3b_1_0"/>
          <p:cNvPicPr preferRelativeResize="0"/>
          <p:nvPr/>
        </p:nvPicPr>
        <p:blipFill>
          <a:blip r:embed="rId61">
            <a:alphaModFix/>
          </a:blip>
          <a:stretch>
            <a:fillRect/>
          </a:stretch>
        </p:blipFill>
        <p:spPr>
          <a:xfrm>
            <a:off x="4351875" y="1974800"/>
            <a:ext cx="322450" cy="322450"/>
          </a:xfrm>
          <a:prstGeom prst="rect">
            <a:avLst/>
          </a:prstGeom>
          <a:noFill/>
          <a:ln>
            <a:noFill/>
          </a:ln>
        </p:spPr>
      </p:pic>
      <p:pic>
        <p:nvPicPr>
          <p:cNvPr id="1562" name="Google Shape;1562;g1e653365c3b_1_0"/>
          <p:cNvPicPr preferRelativeResize="0"/>
          <p:nvPr/>
        </p:nvPicPr>
        <p:blipFill>
          <a:blip r:embed="rId62">
            <a:alphaModFix/>
          </a:blip>
          <a:stretch>
            <a:fillRect/>
          </a:stretch>
        </p:blipFill>
        <p:spPr>
          <a:xfrm>
            <a:off x="3008975" y="1813363"/>
            <a:ext cx="393425" cy="475937"/>
          </a:xfrm>
          <a:prstGeom prst="rect">
            <a:avLst/>
          </a:prstGeom>
          <a:noFill/>
          <a:ln>
            <a:noFill/>
          </a:ln>
        </p:spPr>
      </p:pic>
      <p:pic>
        <p:nvPicPr>
          <p:cNvPr id="1563" name="Google Shape;1563;g1e653365c3b_1_0"/>
          <p:cNvPicPr preferRelativeResize="0"/>
          <p:nvPr/>
        </p:nvPicPr>
        <p:blipFill>
          <a:blip r:embed="rId63">
            <a:alphaModFix/>
          </a:blip>
          <a:stretch>
            <a:fillRect/>
          </a:stretch>
        </p:blipFill>
        <p:spPr>
          <a:xfrm>
            <a:off x="1637202" y="2033426"/>
            <a:ext cx="295000" cy="276319"/>
          </a:xfrm>
          <a:prstGeom prst="rect">
            <a:avLst/>
          </a:prstGeom>
          <a:noFill/>
          <a:ln>
            <a:noFill/>
          </a:ln>
        </p:spPr>
      </p:pic>
      <p:pic>
        <p:nvPicPr>
          <p:cNvPr id="1564" name="Google Shape;1564;g1e653365c3b_1_0"/>
          <p:cNvPicPr preferRelativeResize="0"/>
          <p:nvPr/>
        </p:nvPicPr>
        <p:blipFill>
          <a:blip r:embed="rId64">
            <a:alphaModFix/>
          </a:blip>
          <a:stretch>
            <a:fillRect/>
          </a:stretch>
        </p:blipFill>
        <p:spPr>
          <a:xfrm>
            <a:off x="8585988" y="240263"/>
            <a:ext cx="266562" cy="322450"/>
          </a:xfrm>
          <a:prstGeom prst="rect">
            <a:avLst/>
          </a:prstGeom>
          <a:noFill/>
          <a:ln>
            <a:noFill/>
          </a:ln>
        </p:spPr>
      </p:pic>
      <p:pic>
        <p:nvPicPr>
          <p:cNvPr id="1565" name="Google Shape;1565;g1e653365c3b_1_0"/>
          <p:cNvPicPr preferRelativeResize="0"/>
          <p:nvPr/>
        </p:nvPicPr>
        <p:blipFill>
          <a:blip r:embed="rId65">
            <a:alphaModFix/>
          </a:blip>
          <a:stretch>
            <a:fillRect/>
          </a:stretch>
        </p:blipFill>
        <p:spPr>
          <a:xfrm>
            <a:off x="2346350" y="2033431"/>
            <a:ext cx="295000" cy="269419"/>
          </a:xfrm>
          <a:prstGeom prst="rect">
            <a:avLst/>
          </a:prstGeom>
          <a:noFill/>
          <a:ln>
            <a:noFill/>
          </a:ln>
        </p:spPr>
      </p:pic>
      <p:pic>
        <p:nvPicPr>
          <p:cNvPr id="1566" name="Google Shape;1566;g1e653365c3b_1_0"/>
          <p:cNvPicPr preferRelativeResize="0"/>
          <p:nvPr/>
        </p:nvPicPr>
        <p:blipFill>
          <a:blip r:embed="rId66">
            <a:alphaModFix/>
          </a:blip>
          <a:stretch>
            <a:fillRect/>
          </a:stretch>
        </p:blipFill>
        <p:spPr>
          <a:xfrm>
            <a:off x="2800525" y="4845264"/>
            <a:ext cx="459825" cy="366311"/>
          </a:xfrm>
          <a:prstGeom prst="rect">
            <a:avLst/>
          </a:prstGeom>
          <a:noFill/>
          <a:ln>
            <a:noFill/>
          </a:ln>
        </p:spPr>
      </p:pic>
      <p:pic>
        <p:nvPicPr>
          <p:cNvPr id="1567" name="Google Shape;1567;g1e653365c3b_1_0"/>
          <p:cNvPicPr preferRelativeResize="0"/>
          <p:nvPr/>
        </p:nvPicPr>
        <p:blipFill>
          <a:blip r:embed="rId67">
            <a:alphaModFix/>
          </a:blip>
          <a:stretch>
            <a:fillRect/>
          </a:stretch>
        </p:blipFill>
        <p:spPr>
          <a:xfrm>
            <a:off x="4755113" y="3638823"/>
            <a:ext cx="427350" cy="569776"/>
          </a:xfrm>
          <a:prstGeom prst="rect">
            <a:avLst/>
          </a:prstGeom>
          <a:noFill/>
          <a:ln>
            <a:noFill/>
          </a:ln>
        </p:spPr>
      </p:pic>
      <p:sp>
        <p:nvSpPr>
          <p:cNvPr id="1568" name="Google Shape;1568;g1e653365c3b_1_0"/>
          <p:cNvSpPr txBox="1"/>
          <p:nvPr/>
        </p:nvSpPr>
        <p:spPr>
          <a:xfrm>
            <a:off x="5769351" y="542038"/>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68">
                  <a:extLst>
                    <a:ext uri="{A12FA001-AC4F-418D-AE19-62706E023703}">
                      <ahyp:hlinkClr val="tx"/>
                    </a:ext>
                  </a:extLst>
                </a:hlinkClick>
              </a:rPr>
              <a:t>Yellow Star Grass</a:t>
            </a:r>
            <a:endParaRPr b="0" i="0" sz="1800" u="none" cap="none" strike="noStrike">
              <a:solidFill>
                <a:schemeClr val="dk1"/>
              </a:solidFill>
              <a:latin typeface="Arial"/>
              <a:ea typeface="Arial"/>
              <a:cs typeface="Arial"/>
              <a:sym typeface="Arial"/>
            </a:endParaRPr>
          </a:p>
        </p:txBody>
      </p:sp>
      <p:sp>
        <p:nvSpPr>
          <p:cNvPr id="1569" name="Google Shape;1569;g1e653365c3b_1_0"/>
          <p:cNvSpPr txBox="1"/>
          <p:nvPr/>
        </p:nvSpPr>
        <p:spPr>
          <a:xfrm>
            <a:off x="4252850" y="227271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69">
                  <a:extLst>
                    <a:ext uri="{A12FA001-AC4F-418D-AE19-62706E023703}">
                      <ahyp:hlinkClr val="tx"/>
                    </a:ext>
                  </a:extLst>
                </a:hlinkClick>
              </a:rPr>
              <a:t>Bastard Toadflax (Rhiz)</a:t>
            </a:r>
            <a:endParaRPr b="0" i="0" sz="1800" u="none" cap="none" strike="noStrike">
              <a:solidFill>
                <a:schemeClr val="dk1"/>
              </a:solidFill>
              <a:latin typeface="Arial"/>
              <a:ea typeface="Arial"/>
              <a:cs typeface="Arial"/>
              <a:sym typeface="Arial"/>
            </a:endParaRPr>
          </a:p>
        </p:txBody>
      </p:sp>
      <p:sp>
        <p:nvSpPr>
          <p:cNvPr id="1570" name="Google Shape;1570;g1e653365c3b_1_0"/>
          <p:cNvSpPr txBox="1"/>
          <p:nvPr/>
        </p:nvSpPr>
        <p:spPr>
          <a:xfrm>
            <a:off x="6472950" y="54601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0">
                  <a:extLst>
                    <a:ext uri="{A12FA001-AC4F-418D-AE19-62706E023703}">
                      <ahyp:hlinkClr val="tx"/>
                    </a:ext>
                  </a:extLst>
                </a:hlinkClick>
              </a:rPr>
              <a:t>Ground Plum</a:t>
            </a:r>
            <a:endParaRPr b="0" i="0" sz="1800" u="none" cap="none" strike="noStrike">
              <a:solidFill>
                <a:schemeClr val="dk1"/>
              </a:solidFill>
              <a:latin typeface="Arial"/>
              <a:ea typeface="Arial"/>
              <a:cs typeface="Arial"/>
              <a:sym typeface="Arial"/>
            </a:endParaRPr>
          </a:p>
        </p:txBody>
      </p:sp>
      <p:sp>
        <p:nvSpPr>
          <p:cNvPr id="1571" name="Google Shape;1571;g1e653365c3b_1_0"/>
          <p:cNvSpPr txBox="1"/>
          <p:nvPr/>
        </p:nvSpPr>
        <p:spPr>
          <a:xfrm>
            <a:off x="8446713" y="544138"/>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1">
                  <a:extLst>
                    <a:ext uri="{A12FA001-AC4F-418D-AE19-62706E023703}">
                      <ahyp:hlinkClr val="tx"/>
                    </a:ext>
                  </a:extLst>
                </a:hlinkClick>
              </a:rPr>
              <a:t>Blue Eyed Grass</a:t>
            </a:r>
            <a:endParaRPr b="0" i="0" sz="1800" u="none" cap="none" strike="noStrike">
              <a:solidFill>
                <a:schemeClr val="dk1"/>
              </a:solidFill>
              <a:latin typeface="Arial"/>
              <a:ea typeface="Arial"/>
              <a:cs typeface="Arial"/>
              <a:sym typeface="Arial"/>
            </a:endParaRPr>
          </a:p>
        </p:txBody>
      </p:sp>
      <p:sp>
        <p:nvSpPr>
          <p:cNvPr id="1572" name="Google Shape;1572;g1e653365c3b_1_0"/>
          <p:cNvSpPr txBox="1"/>
          <p:nvPr/>
        </p:nvSpPr>
        <p:spPr>
          <a:xfrm>
            <a:off x="2127538" y="2273851"/>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2">
                  <a:extLst>
                    <a:ext uri="{A12FA001-AC4F-418D-AE19-62706E023703}">
                      <ahyp:hlinkClr val="tx"/>
                    </a:ext>
                  </a:extLst>
                </a:hlinkClick>
              </a:rPr>
              <a:t>Small Fame Flower</a:t>
            </a:r>
            <a:endParaRPr b="0" i="0" sz="1800" u="none" cap="none" strike="noStrike">
              <a:solidFill>
                <a:schemeClr val="dk1"/>
              </a:solidFill>
              <a:latin typeface="Arial"/>
              <a:ea typeface="Arial"/>
              <a:cs typeface="Arial"/>
              <a:sym typeface="Arial"/>
            </a:endParaRPr>
          </a:p>
        </p:txBody>
      </p:sp>
      <p:sp>
        <p:nvSpPr>
          <p:cNvPr id="1573" name="Google Shape;1573;g1e653365c3b_1_0"/>
          <p:cNvSpPr txBox="1"/>
          <p:nvPr/>
        </p:nvSpPr>
        <p:spPr>
          <a:xfrm>
            <a:off x="1410901" y="2285413"/>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3">
                  <a:extLst>
                    <a:ext uri="{A12FA001-AC4F-418D-AE19-62706E023703}">
                      <ahyp:hlinkClr val="tx"/>
                    </a:ext>
                  </a:extLst>
                </a:hlinkClick>
              </a:rPr>
              <a:t>Skullcap</a:t>
            </a:r>
            <a:endParaRPr b="0" i="0" sz="1800" u="none" cap="none" strike="noStrike">
              <a:solidFill>
                <a:schemeClr val="dk1"/>
              </a:solidFill>
              <a:latin typeface="Arial"/>
              <a:ea typeface="Arial"/>
              <a:cs typeface="Arial"/>
              <a:sym typeface="Arial"/>
            </a:endParaRPr>
          </a:p>
        </p:txBody>
      </p:sp>
      <p:sp>
        <p:nvSpPr>
          <p:cNvPr id="1574" name="Google Shape;1574;g1e653365c3b_1_0"/>
          <p:cNvSpPr txBox="1"/>
          <p:nvPr/>
        </p:nvSpPr>
        <p:spPr>
          <a:xfrm>
            <a:off x="7288638" y="1420488"/>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4">
                  <a:extLst>
                    <a:ext uri="{A12FA001-AC4F-418D-AE19-62706E023703}">
                      <ahyp:hlinkClr val="tx"/>
                    </a:ext>
                  </a:extLst>
                </a:hlinkClick>
              </a:rPr>
              <a:t>Stiff Gentian</a:t>
            </a:r>
            <a:endParaRPr b="0" i="0" sz="1800" u="none" cap="none" strike="noStrike">
              <a:solidFill>
                <a:schemeClr val="dk1"/>
              </a:solidFill>
              <a:latin typeface="Arial"/>
              <a:ea typeface="Arial"/>
              <a:cs typeface="Arial"/>
              <a:sym typeface="Arial"/>
            </a:endParaRPr>
          </a:p>
        </p:txBody>
      </p:sp>
      <p:sp>
        <p:nvSpPr>
          <p:cNvPr id="1575" name="Google Shape;1575;g1e653365c3b_1_0"/>
          <p:cNvSpPr txBox="1"/>
          <p:nvPr/>
        </p:nvSpPr>
        <p:spPr>
          <a:xfrm>
            <a:off x="2902350" y="2280889"/>
            <a:ext cx="654000" cy="3345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5">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6">
                  <a:extLst>
                    <a:ext uri="{A12FA001-AC4F-418D-AE19-62706E023703}">
                      <ahyp:hlinkClr val="tx"/>
                    </a:ext>
                  </a:extLst>
                </a:hlinkClick>
              </a:rPr>
              <a:t>Lupine</a:t>
            </a:r>
            <a:endParaRPr b="0" i="0" sz="1800" u="none" cap="none" strike="noStrike">
              <a:solidFill>
                <a:schemeClr val="dk1"/>
              </a:solidFill>
              <a:latin typeface="Arial"/>
              <a:ea typeface="Arial"/>
              <a:cs typeface="Arial"/>
              <a:sym typeface="Arial"/>
            </a:endParaRPr>
          </a:p>
        </p:txBody>
      </p:sp>
      <p:sp>
        <p:nvSpPr>
          <p:cNvPr id="1576" name="Google Shape;1576;g1e653365c3b_1_0"/>
          <p:cNvSpPr txBox="1"/>
          <p:nvPr/>
        </p:nvSpPr>
        <p:spPr>
          <a:xfrm>
            <a:off x="2703438" y="5192713"/>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7">
                  <a:extLst>
                    <a:ext uri="{A12FA001-AC4F-418D-AE19-62706E023703}">
                      <ahyp:hlinkClr val="tx"/>
                    </a:ext>
                  </a:extLst>
                </a:hlinkClick>
              </a:rPr>
              <a:t>Prairie Spiderwort</a:t>
            </a:r>
            <a:endParaRPr b="0" i="0" sz="1800" u="none" cap="none" strike="noStrike">
              <a:solidFill>
                <a:schemeClr val="dk1"/>
              </a:solidFill>
              <a:latin typeface="Arial"/>
              <a:ea typeface="Arial"/>
              <a:cs typeface="Arial"/>
              <a:sym typeface="Arial"/>
            </a:endParaRPr>
          </a:p>
        </p:txBody>
      </p:sp>
      <p:sp>
        <p:nvSpPr>
          <p:cNvPr id="1577" name="Google Shape;1577;g1e653365c3b_1_0"/>
          <p:cNvSpPr txBox="1"/>
          <p:nvPr/>
        </p:nvSpPr>
        <p:spPr>
          <a:xfrm>
            <a:off x="4736813" y="3168181"/>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78">
                  <a:extLst>
                    <a:ext uri="{A12FA001-AC4F-418D-AE19-62706E023703}">
                      <ahyp:hlinkClr val="tx"/>
                    </a:ext>
                  </a:extLst>
                </a:hlinkClick>
              </a:rPr>
              <a:t>Mead’s </a:t>
            </a:r>
            <a:r>
              <a:rPr b="1" i="0" lang="en-US" sz="900" u="sng" cap="none" strike="noStrike">
                <a:solidFill>
                  <a:schemeClr val="dk1"/>
                </a:solidFill>
                <a:latin typeface="Calibri"/>
                <a:ea typeface="Calibri"/>
                <a:cs typeface="Calibri"/>
                <a:sym typeface="Calibri"/>
                <a:hlinkClick r:id="rId79">
                  <a:extLst>
                    <a:ext uri="{A12FA001-AC4F-418D-AE19-62706E023703}">
                      <ahyp:hlinkClr val="tx"/>
                    </a:ext>
                  </a:extLst>
                </a:hlinkClick>
              </a:rPr>
              <a:t>Sedge (Rhiz)</a:t>
            </a:r>
            <a:endParaRPr>
              <a:solidFill>
                <a:schemeClr val="dk1"/>
              </a:solidFill>
            </a:endParaRPr>
          </a:p>
        </p:txBody>
      </p:sp>
      <p:sp>
        <p:nvSpPr>
          <p:cNvPr id="1578" name="Google Shape;1578;g1e653365c3b_1_0"/>
          <p:cNvSpPr txBox="1"/>
          <p:nvPr/>
        </p:nvSpPr>
        <p:spPr>
          <a:xfrm>
            <a:off x="2982550" y="6382200"/>
            <a:ext cx="747600" cy="3345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0">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1">
                  <a:extLst>
                    <a:ext uri="{A12FA001-AC4F-418D-AE19-62706E023703}">
                      <ahyp:hlinkClr val="tx"/>
                    </a:ext>
                  </a:extLst>
                </a:hlinkClick>
              </a:rPr>
              <a:t>Strawberry (runners)</a:t>
            </a:r>
            <a:endParaRPr b="1" sz="900">
              <a:solidFill>
                <a:schemeClr val="dk1"/>
              </a:solidFill>
              <a:latin typeface="Calibri"/>
              <a:ea typeface="Calibri"/>
              <a:cs typeface="Calibri"/>
              <a:sym typeface="Calibri"/>
            </a:endParaRPr>
          </a:p>
        </p:txBody>
      </p:sp>
      <p:sp>
        <p:nvSpPr>
          <p:cNvPr id="1579" name="Google Shape;1579;g1e653365c3b_1_0"/>
          <p:cNvSpPr txBox="1"/>
          <p:nvPr/>
        </p:nvSpPr>
        <p:spPr>
          <a:xfrm>
            <a:off x="8260575" y="4207800"/>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2">
                  <a:extLst>
                    <a:ext uri="{A12FA001-AC4F-418D-AE19-62706E023703}">
                      <ahyp:hlinkClr val="tx"/>
                    </a:ext>
                  </a:extLst>
                </a:hlinkClick>
              </a:rPr>
              <a:t>Purple Poppy Mallow</a:t>
            </a:r>
            <a:endParaRPr b="0" i="0" sz="1800" u="none" cap="none" strike="noStrike">
              <a:solidFill>
                <a:schemeClr val="dk1"/>
              </a:solidFill>
              <a:latin typeface="Arial"/>
              <a:ea typeface="Arial"/>
              <a:cs typeface="Arial"/>
              <a:sym typeface="Arial"/>
            </a:endParaRPr>
          </a:p>
        </p:txBody>
      </p:sp>
      <p:sp>
        <p:nvSpPr>
          <p:cNvPr id="1580" name="Google Shape;1580;g1e653365c3b_1_0"/>
          <p:cNvSpPr txBox="1"/>
          <p:nvPr/>
        </p:nvSpPr>
        <p:spPr>
          <a:xfrm>
            <a:off x="6104450" y="5186950"/>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3">
                  <a:extLst>
                    <a:ext uri="{A12FA001-AC4F-418D-AE19-62706E023703}">
                      <ahyp:hlinkClr val="tx"/>
                    </a:ext>
                  </a:extLst>
                </a:hlinkClick>
              </a:rPr>
              <a:t>Whorled Milkweed (Rhiz)</a:t>
            </a:r>
            <a:endParaRPr b="0" i="0" sz="1800" u="none" cap="none" strike="noStrike">
              <a:solidFill>
                <a:schemeClr val="dk1"/>
              </a:solidFill>
              <a:latin typeface="Arial"/>
              <a:ea typeface="Arial"/>
              <a:cs typeface="Arial"/>
              <a:sym typeface="Arial"/>
            </a:endParaRPr>
          </a:p>
        </p:txBody>
      </p:sp>
      <p:sp>
        <p:nvSpPr>
          <p:cNvPr id="1581" name="Google Shape;1581;g1e653365c3b_1_0"/>
          <p:cNvSpPr txBox="1"/>
          <p:nvPr/>
        </p:nvSpPr>
        <p:spPr>
          <a:xfrm>
            <a:off x="5312150" y="4217075"/>
            <a:ext cx="5451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4">
                  <a:extLst>
                    <a:ext uri="{A12FA001-AC4F-418D-AE19-62706E023703}">
                      <ahyp:hlinkClr val="tx"/>
                    </a:ext>
                  </a:extLst>
                </a:hlinkClick>
              </a:rPr>
              <a:t>Thimble-weed</a:t>
            </a:r>
            <a:endParaRPr b="0" i="0" sz="1800" u="none" cap="none" strike="noStrike">
              <a:solidFill>
                <a:schemeClr val="dk1"/>
              </a:solidFill>
              <a:latin typeface="Arial"/>
              <a:ea typeface="Arial"/>
              <a:cs typeface="Arial"/>
              <a:sym typeface="Arial"/>
            </a:endParaRPr>
          </a:p>
        </p:txBody>
      </p:sp>
      <p:sp>
        <p:nvSpPr>
          <p:cNvPr id="1582" name="Google Shape;1582;g1e653365c3b_1_0"/>
          <p:cNvSpPr txBox="1"/>
          <p:nvPr/>
        </p:nvSpPr>
        <p:spPr>
          <a:xfrm>
            <a:off x="4641775" y="4211500"/>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5">
                  <a:extLst>
                    <a:ext uri="{A12FA001-AC4F-418D-AE19-62706E023703}">
                      <ahyp:hlinkClr val="tx"/>
                    </a:ext>
                  </a:extLst>
                </a:hlinkClick>
              </a:rPr>
              <a:t>Heart Leaved Golden Alexanders</a:t>
            </a:r>
            <a:endParaRPr b="0" i="0" sz="1800" u="none" cap="none" strike="noStrike">
              <a:solidFill>
                <a:schemeClr val="dk1"/>
              </a:solidFill>
              <a:latin typeface="Arial"/>
              <a:ea typeface="Arial"/>
              <a:cs typeface="Arial"/>
              <a:sym typeface="Arial"/>
            </a:endParaRPr>
          </a:p>
        </p:txBody>
      </p:sp>
      <p:sp>
        <p:nvSpPr>
          <p:cNvPr id="1583" name="Google Shape;1583;g1e653365c3b_1_0"/>
          <p:cNvSpPr txBox="1"/>
          <p:nvPr/>
        </p:nvSpPr>
        <p:spPr>
          <a:xfrm>
            <a:off x="7861164" y="141955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6">
                  <a:extLst>
                    <a:ext uri="{A12FA001-AC4F-418D-AE19-62706E023703}">
                      <ahyp:hlinkClr val="tx"/>
                    </a:ext>
                  </a:extLst>
                </a:hlinkClick>
              </a:rPr>
              <a:t>Cream Gentian</a:t>
            </a:r>
            <a:endParaRPr b="0" i="0" sz="1800" u="none" cap="none" strike="noStrike">
              <a:solidFill>
                <a:schemeClr val="dk1"/>
              </a:solidFill>
              <a:latin typeface="Arial"/>
              <a:ea typeface="Arial"/>
              <a:cs typeface="Arial"/>
              <a:sym typeface="Arial"/>
            </a:endParaRPr>
          </a:p>
        </p:txBody>
      </p:sp>
      <p:sp>
        <p:nvSpPr>
          <p:cNvPr id="1584" name="Google Shape;1584;g1e653365c3b_1_0"/>
          <p:cNvSpPr txBox="1"/>
          <p:nvPr/>
        </p:nvSpPr>
        <p:spPr>
          <a:xfrm>
            <a:off x="8437664" y="1420863"/>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7">
                  <a:extLst>
                    <a:ext uri="{A12FA001-AC4F-418D-AE19-62706E023703}">
                      <ahyp:hlinkClr val="tx"/>
                    </a:ext>
                  </a:extLst>
                </a:hlinkClick>
              </a:rPr>
              <a:t>Bottle Gentian</a:t>
            </a:r>
            <a:endParaRPr b="0" i="0" sz="1800" u="none" cap="none" strike="noStrike">
              <a:solidFill>
                <a:schemeClr val="dk1"/>
              </a:solidFill>
              <a:latin typeface="Arial"/>
              <a:ea typeface="Arial"/>
              <a:cs typeface="Arial"/>
              <a:sym typeface="Arial"/>
            </a:endParaRPr>
          </a:p>
        </p:txBody>
      </p:sp>
      <p:sp>
        <p:nvSpPr>
          <p:cNvPr id="1585" name="Google Shape;1585;g1e653365c3b_1_0"/>
          <p:cNvSpPr txBox="1"/>
          <p:nvPr/>
        </p:nvSpPr>
        <p:spPr>
          <a:xfrm>
            <a:off x="3242064" y="4207488"/>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88">
                  <a:extLst>
                    <a:ext uri="{A12FA001-AC4F-418D-AE19-62706E023703}">
                      <ahyp:hlinkClr val="tx"/>
                    </a:ext>
                  </a:extLst>
                </a:hlinkClick>
              </a:rPr>
              <a:t>Prairie Coreopsis (Rhiz)</a:t>
            </a:r>
            <a:endParaRPr b="0" i="0" sz="1800" u="none" cap="none" strike="noStrike">
              <a:solidFill>
                <a:schemeClr val="dk1"/>
              </a:solidFill>
              <a:latin typeface="Arial"/>
              <a:ea typeface="Arial"/>
              <a:cs typeface="Arial"/>
              <a:sym typeface="Arial"/>
            </a:endParaRPr>
          </a:p>
        </p:txBody>
      </p:sp>
      <p:sp>
        <p:nvSpPr>
          <p:cNvPr id="1586" name="Google Shape;1586;g1e653365c3b_1_0"/>
          <p:cNvSpPr txBox="1"/>
          <p:nvPr/>
        </p:nvSpPr>
        <p:spPr>
          <a:xfrm>
            <a:off x="6708175" y="5190975"/>
            <a:ext cx="747600" cy="342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9">
                  <a:extLst>
                    <a:ext uri="{A12FA001-AC4F-418D-AE19-62706E023703}">
                      <ahyp:hlinkClr val="tx"/>
                    </a:ext>
                  </a:extLst>
                </a:hlinkClick>
              </a:rPr>
              <a:t>Aromatic Aster (Rhiz)</a:t>
            </a:r>
            <a:endParaRPr b="0" i="0" sz="1800" u="none" cap="none" strike="noStrike">
              <a:solidFill>
                <a:schemeClr val="dk1"/>
              </a:solidFill>
              <a:latin typeface="Arial"/>
              <a:ea typeface="Arial"/>
              <a:cs typeface="Arial"/>
              <a:sym typeface="Arial"/>
            </a:endParaRPr>
          </a:p>
        </p:txBody>
      </p:sp>
      <p:pic>
        <p:nvPicPr>
          <p:cNvPr descr="Aster oblongifolius 2 Transparent" id="1587" name="Google Shape;1587;g1e653365c3b_1_0"/>
          <p:cNvPicPr preferRelativeResize="0"/>
          <p:nvPr/>
        </p:nvPicPr>
        <p:blipFill rotWithShape="1">
          <a:blip r:embed="rId90">
            <a:alphaModFix/>
          </a:blip>
          <a:srcRect b="0" l="0" r="0" t="0"/>
          <a:stretch/>
        </p:blipFill>
        <p:spPr>
          <a:xfrm>
            <a:off x="6793880" y="4704088"/>
            <a:ext cx="632184" cy="502598"/>
          </a:xfrm>
          <a:prstGeom prst="rect">
            <a:avLst/>
          </a:prstGeom>
          <a:noFill/>
          <a:ln>
            <a:noFill/>
          </a:ln>
        </p:spPr>
      </p:pic>
      <p:sp>
        <p:nvSpPr>
          <p:cNvPr id="1588" name="Google Shape;1588;g1e653365c3b_1_0"/>
          <p:cNvSpPr txBox="1"/>
          <p:nvPr/>
        </p:nvSpPr>
        <p:spPr>
          <a:xfrm>
            <a:off x="2111900" y="4202325"/>
            <a:ext cx="747600" cy="364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1">
                  <a:extLst>
                    <a:ext uri="{A12FA001-AC4F-418D-AE19-62706E023703}">
                      <ahyp:hlinkClr val="tx"/>
                    </a:ext>
                  </a:extLst>
                </a:hlinkClick>
              </a:rPr>
              <a:t>Great Blue Lobelia</a:t>
            </a:r>
            <a:endParaRPr b="0" i="0" sz="1800" u="none" cap="none" strike="noStrike">
              <a:solidFill>
                <a:schemeClr val="dk1"/>
              </a:solidFill>
              <a:latin typeface="Arial"/>
              <a:ea typeface="Arial"/>
              <a:cs typeface="Arial"/>
              <a:sym typeface="Arial"/>
            </a:endParaRPr>
          </a:p>
        </p:txBody>
      </p:sp>
      <p:pic>
        <p:nvPicPr>
          <p:cNvPr descr="Lobelia siphilitica Transparent" id="1589" name="Google Shape;1589;g1e653365c3b_1_0"/>
          <p:cNvPicPr preferRelativeResize="0"/>
          <p:nvPr/>
        </p:nvPicPr>
        <p:blipFill rotWithShape="1">
          <a:blip r:embed="rId92">
            <a:alphaModFix/>
          </a:blip>
          <a:srcRect b="0" l="0" r="0" t="0"/>
          <a:stretch/>
        </p:blipFill>
        <p:spPr>
          <a:xfrm>
            <a:off x="2360563" y="3729665"/>
            <a:ext cx="288237" cy="460210"/>
          </a:xfrm>
          <a:prstGeom prst="rect">
            <a:avLst/>
          </a:prstGeom>
          <a:noFill/>
          <a:ln>
            <a:noFill/>
          </a:ln>
        </p:spPr>
      </p:pic>
      <p:sp>
        <p:nvSpPr>
          <p:cNvPr id="1590" name="Google Shape;1590;g1e653365c3b_1_0"/>
          <p:cNvSpPr txBox="1"/>
          <p:nvPr/>
        </p:nvSpPr>
        <p:spPr>
          <a:xfrm>
            <a:off x="1304650" y="5186300"/>
            <a:ext cx="747600" cy="3834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3">
                  <a:extLst>
                    <a:ext uri="{A12FA001-AC4F-418D-AE19-62706E023703}">
                      <ahyp:hlinkClr val="tx"/>
                    </a:ext>
                  </a:extLst>
                </a:hlinkClick>
              </a:rPr>
              <a:t>Orange Coneflower</a:t>
            </a:r>
            <a:endParaRPr b="0" i="0" sz="1800" u="none" cap="none" strike="noStrike">
              <a:solidFill>
                <a:schemeClr val="dk1"/>
              </a:solidFill>
              <a:latin typeface="Arial"/>
              <a:ea typeface="Arial"/>
              <a:cs typeface="Arial"/>
              <a:sym typeface="Arial"/>
            </a:endParaRPr>
          </a:p>
        </p:txBody>
      </p:sp>
      <p:pic>
        <p:nvPicPr>
          <p:cNvPr descr="Rudbeckia fulgida Transparent" id="1591" name="Google Shape;1591;g1e653365c3b_1_0"/>
          <p:cNvPicPr preferRelativeResize="0"/>
          <p:nvPr/>
        </p:nvPicPr>
        <p:blipFill rotWithShape="1">
          <a:blip r:embed="rId94">
            <a:alphaModFix/>
          </a:blip>
          <a:srcRect b="0" l="0" r="0" t="0"/>
          <a:stretch/>
        </p:blipFill>
        <p:spPr>
          <a:xfrm>
            <a:off x="1442713" y="4660865"/>
            <a:ext cx="468689" cy="558309"/>
          </a:xfrm>
          <a:prstGeom prst="rect">
            <a:avLst/>
          </a:prstGeom>
          <a:noFill/>
          <a:ln>
            <a:noFill/>
          </a:ln>
        </p:spPr>
      </p:pic>
      <p:sp>
        <p:nvSpPr>
          <p:cNvPr id="1592" name="Google Shape;1592;g1e653365c3b_1_0"/>
          <p:cNvSpPr txBox="1"/>
          <p:nvPr/>
        </p:nvSpPr>
        <p:spPr>
          <a:xfrm>
            <a:off x="1446763" y="4213089"/>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5">
                  <a:extLst>
                    <a:ext uri="{A12FA001-AC4F-418D-AE19-62706E023703}">
                      <ahyp:hlinkClr val="tx"/>
                    </a:ext>
                  </a:extLst>
                </a:hlinkClick>
              </a:rPr>
              <a:t>Blue Flag Iris</a:t>
            </a:r>
            <a:endParaRPr b="0" i="0" sz="1800" u="none" cap="none" strike="noStrike">
              <a:solidFill>
                <a:schemeClr val="dk1"/>
              </a:solidFill>
              <a:latin typeface="Arial"/>
              <a:ea typeface="Arial"/>
              <a:cs typeface="Arial"/>
              <a:sym typeface="Arial"/>
            </a:endParaRPr>
          </a:p>
        </p:txBody>
      </p:sp>
      <p:pic>
        <p:nvPicPr>
          <p:cNvPr descr="Iris versicolor Transparent" id="1593" name="Google Shape;1593;g1e653365c3b_1_0"/>
          <p:cNvPicPr preferRelativeResize="0"/>
          <p:nvPr/>
        </p:nvPicPr>
        <p:blipFill rotWithShape="1">
          <a:blip r:embed="rId96">
            <a:alphaModFix/>
          </a:blip>
          <a:srcRect b="0" l="0" r="0" t="0"/>
          <a:stretch/>
        </p:blipFill>
        <p:spPr>
          <a:xfrm>
            <a:off x="1487285" y="3620410"/>
            <a:ext cx="702428" cy="595853"/>
          </a:xfrm>
          <a:prstGeom prst="rect">
            <a:avLst/>
          </a:prstGeom>
          <a:noFill/>
          <a:ln>
            <a:noFill/>
          </a:ln>
        </p:spPr>
      </p:pic>
      <p:sp>
        <p:nvSpPr>
          <p:cNvPr id="1594" name="Google Shape;1594;g1e653365c3b_1_0"/>
          <p:cNvSpPr txBox="1"/>
          <p:nvPr/>
        </p:nvSpPr>
        <p:spPr>
          <a:xfrm>
            <a:off x="6222676" y="317096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7">
                  <a:extLst>
                    <a:ext uri="{A12FA001-AC4F-418D-AE19-62706E023703}">
                      <ahyp:hlinkClr val="tx"/>
                    </a:ext>
                  </a:extLst>
                </a:hlinkClick>
              </a:rPr>
              <a:t>Blue Wild Indigo</a:t>
            </a:r>
            <a:endParaRPr b="0" i="0" sz="1800" u="none" cap="none" strike="noStrike">
              <a:solidFill>
                <a:schemeClr val="dk1"/>
              </a:solidFill>
              <a:latin typeface="Arial"/>
              <a:ea typeface="Arial"/>
              <a:cs typeface="Arial"/>
              <a:sym typeface="Arial"/>
            </a:endParaRPr>
          </a:p>
        </p:txBody>
      </p:sp>
      <p:pic>
        <p:nvPicPr>
          <p:cNvPr descr="Baptisia australis Transparent" id="1595" name="Google Shape;1595;g1e653365c3b_1_0"/>
          <p:cNvPicPr preferRelativeResize="0"/>
          <p:nvPr/>
        </p:nvPicPr>
        <p:blipFill rotWithShape="1">
          <a:blip r:embed="rId98">
            <a:alphaModFix/>
          </a:blip>
          <a:srcRect b="0" l="0" r="0" t="0"/>
          <a:stretch/>
        </p:blipFill>
        <p:spPr>
          <a:xfrm>
            <a:off x="6365813" y="2531422"/>
            <a:ext cx="422675" cy="688578"/>
          </a:xfrm>
          <a:prstGeom prst="rect">
            <a:avLst/>
          </a:prstGeom>
          <a:noFill/>
          <a:ln>
            <a:noFill/>
          </a:ln>
        </p:spPr>
      </p:pic>
      <p:sp>
        <p:nvSpPr>
          <p:cNvPr id="1596" name="Google Shape;1596;g1e653365c3b_1_0"/>
          <p:cNvSpPr txBox="1"/>
          <p:nvPr/>
        </p:nvSpPr>
        <p:spPr>
          <a:xfrm>
            <a:off x="801567" y="317731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9">
                  <a:extLst>
                    <a:ext uri="{A12FA001-AC4F-418D-AE19-62706E023703}">
                      <ahyp:hlinkClr val="tx"/>
                    </a:ext>
                  </a:extLst>
                </a:hlinkClick>
              </a:rPr>
              <a:t>Prairie Loosestrife</a:t>
            </a:r>
            <a:endParaRPr b="0" i="0" sz="1800" u="none" cap="none" strike="noStrike">
              <a:solidFill>
                <a:schemeClr val="dk1"/>
              </a:solidFill>
              <a:latin typeface="Arial"/>
              <a:ea typeface="Arial"/>
              <a:cs typeface="Arial"/>
              <a:sym typeface="Arial"/>
            </a:endParaRPr>
          </a:p>
        </p:txBody>
      </p:sp>
      <p:pic>
        <p:nvPicPr>
          <p:cNvPr descr="Lysimachia quadriflora Transparent" id="1597" name="Google Shape;1597;g1e653365c3b_1_0"/>
          <p:cNvPicPr preferRelativeResize="0"/>
          <p:nvPr/>
        </p:nvPicPr>
        <p:blipFill rotWithShape="1">
          <a:blip r:embed="rId100">
            <a:alphaModFix/>
          </a:blip>
          <a:srcRect b="0" l="0" r="0" t="0"/>
          <a:stretch/>
        </p:blipFill>
        <p:spPr>
          <a:xfrm>
            <a:off x="936369" y="2747591"/>
            <a:ext cx="517132" cy="431145"/>
          </a:xfrm>
          <a:prstGeom prst="rect">
            <a:avLst/>
          </a:prstGeom>
          <a:noFill/>
          <a:ln>
            <a:noFill/>
          </a:ln>
        </p:spPr>
      </p:pic>
      <p:sp>
        <p:nvSpPr>
          <p:cNvPr id="1598" name="Google Shape;1598;g1e653365c3b_1_0"/>
          <p:cNvSpPr txBox="1"/>
          <p:nvPr/>
        </p:nvSpPr>
        <p:spPr>
          <a:xfrm>
            <a:off x="216050" y="3167550"/>
            <a:ext cx="657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1">
                  <a:extLst>
                    <a:ext uri="{A12FA001-AC4F-418D-AE19-62706E023703}">
                      <ahyp:hlinkClr val="tx"/>
                    </a:ext>
                  </a:extLst>
                </a:hlinkClick>
              </a:rPr>
              <a:t>Prairie Phlox</a:t>
            </a:r>
            <a:endParaRPr b="0" i="0" sz="1800" u="none" cap="none" strike="noStrike">
              <a:solidFill>
                <a:schemeClr val="dk1"/>
              </a:solidFill>
              <a:latin typeface="Arial"/>
              <a:ea typeface="Arial"/>
              <a:cs typeface="Arial"/>
              <a:sym typeface="Arial"/>
            </a:endParaRPr>
          </a:p>
        </p:txBody>
      </p:sp>
      <p:pic>
        <p:nvPicPr>
          <p:cNvPr descr="Phlox pilosa Transparent" id="1599" name="Google Shape;1599;g1e653365c3b_1_0"/>
          <p:cNvPicPr preferRelativeResize="0"/>
          <p:nvPr/>
        </p:nvPicPr>
        <p:blipFill rotWithShape="1">
          <a:blip r:embed="rId102">
            <a:alphaModFix/>
          </a:blip>
          <a:srcRect b="0" l="0" r="0" t="0"/>
          <a:stretch/>
        </p:blipFill>
        <p:spPr>
          <a:xfrm>
            <a:off x="293189" y="2754362"/>
            <a:ext cx="526200" cy="454652"/>
          </a:xfrm>
          <a:prstGeom prst="rect">
            <a:avLst/>
          </a:prstGeom>
          <a:noFill/>
          <a:ln>
            <a:noFill/>
          </a:ln>
        </p:spPr>
      </p:pic>
      <p:pic>
        <p:nvPicPr>
          <p:cNvPr descr="Asclepias tuberosa Transparent" id="1600" name="Google Shape;1600;g1e653365c3b_1_0"/>
          <p:cNvPicPr preferRelativeResize="0"/>
          <p:nvPr/>
        </p:nvPicPr>
        <p:blipFill rotWithShape="1">
          <a:blip r:embed="rId103">
            <a:alphaModFix/>
          </a:blip>
          <a:srcRect b="0" l="0" r="0" t="0"/>
          <a:stretch/>
        </p:blipFill>
        <p:spPr>
          <a:xfrm>
            <a:off x="1678573" y="2754354"/>
            <a:ext cx="434779" cy="421457"/>
          </a:xfrm>
          <a:prstGeom prst="rect">
            <a:avLst/>
          </a:prstGeom>
          <a:noFill/>
          <a:ln>
            <a:noFill/>
          </a:ln>
        </p:spPr>
      </p:pic>
      <p:pic>
        <p:nvPicPr>
          <p:cNvPr descr="Coreopsis lanceolata Transparent" id="1601" name="Google Shape;1601;g1e653365c3b_1_0"/>
          <p:cNvPicPr preferRelativeResize="0"/>
          <p:nvPr/>
        </p:nvPicPr>
        <p:blipFill rotWithShape="1">
          <a:blip r:embed="rId104">
            <a:alphaModFix/>
          </a:blip>
          <a:srcRect b="0" l="0" r="0" t="0"/>
          <a:stretch/>
        </p:blipFill>
        <p:spPr>
          <a:xfrm>
            <a:off x="4093520" y="3662915"/>
            <a:ext cx="508655" cy="569209"/>
          </a:xfrm>
          <a:prstGeom prst="rect">
            <a:avLst/>
          </a:prstGeom>
          <a:noFill/>
          <a:ln>
            <a:noFill/>
          </a:ln>
        </p:spPr>
      </p:pic>
      <p:pic>
        <p:nvPicPr>
          <p:cNvPr descr="Dalea purpurea Transparent" id="1602" name="Google Shape;1602;g1e653365c3b_1_0"/>
          <p:cNvPicPr preferRelativeResize="0"/>
          <p:nvPr/>
        </p:nvPicPr>
        <p:blipFill rotWithShape="1">
          <a:blip r:embed="rId105">
            <a:alphaModFix/>
          </a:blip>
          <a:srcRect b="0" l="0" r="0" t="0"/>
          <a:stretch/>
        </p:blipFill>
        <p:spPr>
          <a:xfrm>
            <a:off x="5982399" y="3769400"/>
            <a:ext cx="383914" cy="440672"/>
          </a:xfrm>
          <a:prstGeom prst="rect">
            <a:avLst/>
          </a:prstGeom>
          <a:noFill/>
          <a:ln>
            <a:noFill/>
          </a:ln>
        </p:spPr>
      </p:pic>
      <p:pic>
        <p:nvPicPr>
          <p:cNvPr descr="Gaillardia aristata Transparent" id="1603" name="Google Shape;1603;g1e653365c3b_1_0"/>
          <p:cNvPicPr preferRelativeResize="0"/>
          <p:nvPr/>
        </p:nvPicPr>
        <p:blipFill rotWithShape="1">
          <a:blip r:embed="rId106">
            <a:alphaModFix/>
          </a:blip>
          <a:srcRect b="0" l="0" r="0" t="0"/>
          <a:stretch/>
        </p:blipFill>
        <p:spPr>
          <a:xfrm>
            <a:off x="825202" y="4691855"/>
            <a:ext cx="544987" cy="518343"/>
          </a:xfrm>
          <a:prstGeom prst="rect">
            <a:avLst/>
          </a:prstGeom>
          <a:noFill/>
          <a:ln>
            <a:noFill/>
          </a:ln>
        </p:spPr>
      </p:pic>
      <p:pic>
        <p:nvPicPr>
          <p:cNvPr descr="Solidago nemoralis Transparent" id="1604" name="Google Shape;1604;g1e653365c3b_1_0"/>
          <p:cNvPicPr preferRelativeResize="0"/>
          <p:nvPr/>
        </p:nvPicPr>
        <p:blipFill rotWithShape="1">
          <a:blip r:embed="rId107">
            <a:alphaModFix/>
          </a:blip>
          <a:srcRect b="0" l="0" r="0" t="0"/>
          <a:stretch/>
        </p:blipFill>
        <p:spPr>
          <a:xfrm>
            <a:off x="2391430" y="2582689"/>
            <a:ext cx="451734" cy="599486"/>
          </a:xfrm>
          <a:prstGeom prst="rect">
            <a:avLst/>
          </a:prstGeom>
          <a:noFill/>
          <a:ln>
            <a:noFill/>
          </a:ln>
        </p:spPr>
      </p:pic>
      <p:sp>
        <p:nvSpPr>
          <p:cNvPr id="1605" name="Google Shape;1605;g1e653365c3b_1_0"/>
          <p:cNvSpPr txBox="1"/>
          <p:nvPr/>
        </p:nvSpPr>
        <p:spPr>
          <a:xfrm>
            <a:off x="1547534" y="316628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8">
                  <a:extLst>
                    <a:ext uri="{A12FA001-AC4F-418D-AE19-62706E023703}">
                      <ahyp:hlinkClr val="tx"/>
                    </a:ext>
                  </a:extLst>
                </a:hlinkClick>
              </a:rPr>
              <a:t>Butterfly Milkweed</a:t>
            </a:r>
            <a:endParaRPr b="0" i="0" sz="1800" u="none" cap="none" strike="noStrike">
              <a:solidFill>
                <a:schemeClr val="dk1"/>
              </a:solidFill>
              <a:latin typeface="Arial"/>
              <a:ea typeface="Arial"/>
              <a:cs typeface="Arial"/>
              <a:sym typeface="Arial"/>
            </a:endParaRPr>
          </a:p>
        </p:txBody>
      </p:sp>
      <p:sp>
        <p:nvSpPr>
          <p:cNvPr id="1606" name="Google Shape;1606;g1e653365c3b_1_0"/>
          <p:cNvSpPr txBox="1"/>
          <p:nvPr/>
        </p:nvSpPr>
        <p:spPr>
          <a:xfrm>
            <a:off x="5842075" y="4200075"/>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9">
                  <a:extLst>
                    <a:ext uri="{A12FA001-AC4F-418D-AE19-62706E023703}">
                      <ahyp:hlinkClr val="tx"/>
                    </a:ext>
                  </a:extLst>
                </a:hlinkClick>
              </a:rPr>
              <a:t>Purple Prairie Clover</a:t>
            </a:r>
            <a:endParaRPr b="0" i="0" sz="1800" u="none" cap="none" strike="noStrike">
              <a:solidFill>
                <a:schemeClr val="dk1"/>
              </a:solidFill>
              <a:latin typeface="Arial"/>
              <a:ea typeface="Arial"/>
              <a:cs typeface="Arial"/>
              <a:sym typeface="Arial"/>
            </a:endParaRPr>
          </a:p>
        </p:txBody>
      </p:sp>
      <p:sp>
        <p:nvSpPr>
          <p:cNvPr id="1607" name="Google Shape;1607;g1e653365c3b_1_0"/>
          <p:cNvSpPr txBox="1"/>
          <p:nvPr/>
        </p:nvSpPr>
        <p:spPr>
          <a:xfrm>
            <a:off x="3952550" y="4209450"/>
            <a:ext cx="746100" cy="3477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0">
                  <a:extLst>
                    <a:ext uri="{A12FA001-AC4F-418D-AE19-62706E023703}">
                      <ahyp:hlinkClr val="tx"/>
                    </a:ext>
                  </a:extLst>
                </a:hlinkClick>
              </a:rPr>
              <a:t>Lance Leaf Coreopsis</a:t>
            </a:r>
            <a:endParaRPr b="0" i="0" sz="1800" u="none" cap="none" strike="noStrike">
              <a:solidFill>
                <a:schemeClr val="dk1"/>
              </a:solidFill>
              <a:latin typeface="Arial"/>
              <a:ea typeface="Arial"/>
              <a:cs typeface="Arial"/>
              <a:sym typeface="Arial"/>
            </a:endParaRPr>
          </a:p>
        </p:txBody>
      </p:sp>
      <p:sp>
        <p:nvSpPr>
          <p:cNvPr id="1608" name="Google Shape;1608;g1e653365c3b_1_0"/>
          <p:cNvSpPr txBox="1"/>
          <p:nvPr/>
        </p:nvSpPr>
        <p:spPr>
          <a:xfrm>
            <a:off x="2242750" y="3167887"/>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1">
                  <a:extLst>
                    <a:ext uri="{A12FA001-AC4F-418D-AE19-62706E023703}">
                      <ahyp:hlinkClr val="tx"/>
                    </a:ext>
                  </a:extLst>
                </a:hlinkClick>
              </a:rPr>
              <a:t>Grey Goldenrod</a:t>
            </a:r>
            <a:endParaRPr b="0" i="0" sz="1800" u="none" cap="none" strike="noStrike">
              <a:solidFill>
                <a:schemeClr val="dk1"/>
              </a:solidFill>
              <a:latin typeface="Arial"/>
              <a:ea typeface="Arial"/>
              <a:cs typeface="Arial"/>
              <a:sym typeface="Arial"/>
            </a:endParaRPr>
          </a:p>
        </p:txBody>
      </p:sp>
      <p:sp>
        <p:nvSpPr>
          <p:cNvPr id="1609" name="Google Shape;1609;g1e653365c3b_1_0"/>
          <p:cNvSpPr txBox="1"/>
          <p:nvPr/>
        </p:nvSpPr>
        <p:spPr>
          <a:xfrm>
            <a:off x="714213" y="5191150"/>
            <a:ext cx="7476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2">
                  <a:extLst>
                    <a:ext uri="{A12FA001-AC4F-418D-AE19-62706E023703}">
                      <ahyp:hlinkClr val="tx"/>
                    </a:ext>
                  </a:extLst>
                </a:hlinkClick>
              </a:rPr>
              <a:t>Blanket Flower</a:t>
            </a:r>
            <a:endParaRPr b="0" i="0" sz="1800" u="none" cap="none" strike="noStrike">
              <a:solidFill>
                <a:schemeClr val="dk1"/>
              </a:solidFill>
              <a:latin typeface="Arial"/>
              <a:ea typeface="Arial"/>
              <a:cs typeface="Arial"/>
              <a:sym typeface="Arial"/>
            </a:endParaRPr>
          </a:p>
        </p:txBody>
      </p:sp>
      <p:pic>
        <p:nvPicPr>
          <p:cNvPr descr="Echinacea pallida Transparent" id="1610" name="Google Shape;1610;g1e653365c3b_1_0"/>
          <p:cNvPicPr preferRelativeResize="0"/>
          <p:nvPr/>
        </p:nvPicPr>
        <p:blipFill rotWithShape="1">
          <a:blip r:embed="rId113">
            <a:alphaModFix/>
          </a:blip>
          <a:srcRect b="0" l="0" r="0" t="0"/>
          <a:stretch/>
        </p:blipFill>
        <p:spPr>
          <a:xfrm>
            <a:off x="365482" y="4592913"/>
            <a:ext cx="369381" cy="588587"/>
          </a:xfrm>
          <a:prstGeom prst="rect">
            <a:avLst/>
          </a:prstGeom>
          <a:noFill/>
          <a:ln>
            <a:noFill/>
          </a:ln>
        </p:spPr>
      </p:pic>
      <p:sp>
        <p:nvSpPr>
          <p:cNvPr id="1611" name="Google Shape;1611;g1e653365c3b_1_0"/>
          <p:cNvSpPr txBox="1"/>
          <p:nvPr/>
        </p:nvSpPr>
        <p:spPr>
          <a:xfrm>
            <a:off x="130026" y="518150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4">
                  <a:extLst>
                    <a:ext uri="{A12FA001-AC4F-418D-AE19-62706E023703}">
                      <ahyp:hlinkClr val="tx"/>
                    </a:ext>
                  </a:extLst>
                </a:hlinkClick>
              </a:rPr>
              <a:t>Pale Purple Coneflower</a:t>
            </a:r>
            <a:endParaRPr b="0" i="0" sz="1800" u="none" cap="none" strike="noStrike">
              <a:solidFill>
                <a:schemeClr val="dk1"/>
              </a:solidFill>
              <a:latin typeface="Arial"/>
              <a:ea typeface="Arial"/>
              <a:cs typeface="Arial"/>
              <a:sym typeface="Arial"/>
            </a:endParaRPr>
          </a:p>
        </p:txBody>
      </p:sp>
      <p:pic>
        <p:nvPicPr>
          <p:cNvPr descr="Verbena stricta Transparent" id="1612" name="Google Shape;1612;g1e653365c3b_1_0"/>
          <p:cNvPicPr preferRelativeResize="0"/>
          <p:nvPr/>
        </p:nvPicPr>
        <p:blipFill rotWithShape="1">
          <a:blip r:embed="rId115">
            <a:alphaModFix/>
          </a:blip>
          <a:srcRect b="0" l="0" r="0" t="0"/>
          <a:stretch/>
        </p:blipFill>
        <p:spPr>
          <a:xfrm>
            <a:off x="2774694" y="3694570"/>
            <a:ext cx="421457" cy="551043"/>
          </a:xfrm>
          <a:prstGeom prst="rect">
            <a:avLst/>
          </a:prstGeom>
          <a:noFill/>
          <a:ln>
            <a:noFill/>
          </a:ln>
        </p:spPr>
      </p:pic>
      <p:pic>
        <p:nvPicPr>
          <p:cNvPr descr="Amorpha canescens Transparent" id="1613" name="Google Shape;1613;g1e653365c3b_1_0"/>
          <p:cNvPicPr preferRelativeResize="0"/>
          <p:nvPr/>
        </p:nvPicPr>
        <p:blipFill rotWithShape="1">
          <a:blip r:embed="rId116">
            <a:alphaModFix/>
          </a:blip>
          <a:srcRect b="0" l="0" r="0" t="0"/>
          <a:stretch/>
        </p:blipFill>
        <p:spPr>
          <a:xfrm>
            <a:off x="5582000" y="1624271"/>
            <a:ext cx="595725" cy="671992"/>
          </a:xfrm>
          <a:prstGeom prst="rect">
            <a:avLst/>
          </a:prstGeom>
          <a:noFill/>
          <a:ln>
            <a:noFill/>
          </a:ln>
        </p:spPr>
      </p:pic>
      <p:pic>
        <p:nvPicPr>
          <p:cNvPr descr="Baptisia bracteata Transparent" id="1614" name="Google Shape;1614;g1e653365c3b_1_0"/>
          <p:cNvPicPr preferRelativeResize="0"/>
          <p:nvPr/>
        </p:nvPicPr>
        <p:blipFill rotWithShape="1">
          <a:blip r:embed="rId117">
            <a:alphaModFix/>
          </a:blip>
          <a:srcRect b="0" l="0" r="0" t="0"/>
          <a:stretch/>
        </p:blipFill>
        <p:spPr>
          <a:xfrm>
            <a:off x="3345587" y="144216"/>
            <a:ext cx="617652" cy="451734"/>
          </a:xfrm>
          <a:prstGeom prst="rect">
            <a:avLst/>
          </a:prstGeom>
          <a:noFill/>
          <a:ln>
            <a:noFill/>
          </a:ln>
        </p:spPr>
      </p:pic>
      <p:pic>
        <p:nvPicPr>
          <p:cNvPr descr="Lilium michiganense Transparent" id="1615" name="Google Shape;1615;g1e653365c3b_1_0"/>
          <p:cNvPicPr preferRelativeResize="0"/>
          <p:nvPr/>
        </p:nvPicPr>
        <p:blipFill rotWithShape="1">
          <a:blip r:embed="rId118">
            <a:alphaModFix/>
          </a:blip>
          <a:srcRect b="0" l="0" r="0" t="0"/>
          <a:stretch/>
        </p:blipFill>
        <p:spPr>
          <a:xfrm>
            <a:off x="6413600" y="1612730"/>
            <a:ext cx="414200" cy="712045"/>
          </a:xfrm>
          <a:prstGeom prst="rect">
            <a:avLst/>
          </a:prstGeom>
          <a:noFill/>
          <a:ln>
            <a:noFill/>
          </a:ln>
        </p:spPr>
      </p:pic>
      <p:sp>
        <p:nvSpPr>
          <p:cNvPr id="1616" name="Google Shape;1616;g1e653365c3b_1_0"/>
          <p:cNvSpPr txBox="1"/>
          <p:nvPr/>
        </p:nvSpPr>
        <p:spPr>
          <a:xfrm>
            <a:off x="2622725" y="4209675"/>
            <a:ext cx="746100" cy="37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9">
                  <a:extLst>
                    <a:ext uri="{A12FA001-AC4F-418D-AE19-62706E023703}">
                      <ahyp:hlinkClr val="tx"/>
                    </a:ext>
                  </a:extLst>
                </a:hlinkClick>
              </a:rPr>
              <a:t>Hoary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0">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1617" name="Google Shape;1617;g1e653365c3b_1_0"/>
          <p:cNvSpPr txBox="1"/>
          <p:nvPr/>
        </p:nvSpPr>
        <p:spPr>
          <a:xfrm>
            <a:off x="5517227" y="227036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1">
                  <a:extLst>
                    <a:ext uri="{A12FA001-AC4F-418D-AE19-62706E023703}">
                      <ahyp:hlinkClr val="tx"/>
                    </a:ext>
                  </a:extLst>
                </a:hlinkClick>
              </a:rPr>
              <a:t>Lead Plant</a:t>
            </a:r>
            <a:endParaRPr b="0" i="0" sz="1800" u="none" cap="none" strike="noStrike">
              <a:solidFill>
                <a:schemeClr val="dk1"/>
              </a:solidFill>
              <a:latin typeface="Arial"/>
              <a:ea typeface="Arial"/>
              <a:cs typeface="Arial"/>
              <a:sym typeface="Arial"/>
            </a:endParaRPr>
          </a:p>
        </p:txBody>
      </p:sp>
      <p:sp>
        <p:nvSpPr>
          <p:cNvPr id="1618" name="Google Shape;1618;g1e653365c3b_1_0"/>
          <p:cNvSpPr txBox="1"/>
          <p:nvPr/>
        </p:nvSpPr>
        <p:spPr>
          <a:xfrm>
            <a:off x="3317938" y="546882"/>
            <a:ext cx="6540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2">
                  <a:extLst>
                    <a:ext uri="{A12FA001-AC4F-418D-AE19-62706E023703}">
                      <ahyp:hlinkClr val="tx"/>
                    </a:ext>
                  </a:extLst>
                </a:hlinkClick>
              </a:rPr>
              <a:t>Cream Wild Indigo</a:t>
            </a:r>
            <a:endParaRPr b="0" i="0" sz="1800" u="none" cap="none" strike="noStrike">
              <a:solidFill>
                <a:schemeClr val="dk1"/>
              </a:solidFill>
              <a:latin typeface="Arial"/>
              <a:ea typeface="Arial"/>
              <a:cs typeface="Arial"/>
              <a:sym typeface="Arial"/>
            </a:endParaRPr>
          </a:p>
        </p:txBody>
      </p:sp>
      <p:sp>
        <p:nvSpPr>
          <p:cNvPr id="1619" name="Google Shape;1619;g1e653365c3b_1_0"/>
          <p:cNvSpPr txBox="1"/>
          <p:nvPr/>
        </p:nvSpPr>
        <p:spPr>
          <a:xfrm>
            <a:off x="6251800" y="227530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3">
                  <a:extLst>
                    <a:ext uri="{A12FA001-AC4F-418D-AE19-62706E023703}">
                      <ahyp:hlinkClr val="tx"/>
                    </a:ext>
                  </a:extLst>
                </a:hlinkClick>
              </a:rPr>
              <a:t>Michigan Lily (R</a:t>
            </a:r>
            <a:r>
              <a:rPr b="1" lang="en-US" sz="900" u="sng">
                <a:solidFill>
                  <a:schemeClr val="dk1"/>
                </a:solidFill>
                <a:latin typeface="Calibri"/>
                <a:ea typeface="Calibri"/>
                <a:cs typeface="Calibri"/>
                <a:sym typeface="Calibri"/>
                <a:hlinkClick r:id="rId124">
                  <a:extLst>
                    <a:ext uri="{A12FA001-AC4F-418D-AE19-62706E023703}">
                      <ahyp:hlinkClr val="tx"/>
                    </a:ext>
                  </a:extLst>
                </a:hlinkClick>
              </a:rPr>
              <a:t>hiz)</a:t>
            </a:r>
            <a:endParaRPr b="0" i="0" sz="1800" u="none" cap="none" strike="noStrike">
              <a:solidFill>
                <a:schemeClr val="dk1"/>
              </a:solidFill>
              <a:latin typeface="Arial"/>
              <a:ea typeface="Arial"/>
              <a:cs typeface="Arial"/>
              <a:sym typeface="Arial"/>
            </a:endParaRPr>
          </a:p>
        </p:txBody>
      </p:sp>
      <p:pic>
        <p:nvPicPr>
          <p:cNvPr id="1620" name="Google Shape;1620;g1e653365c3b_1_0"/>
          <p:cNvPicPr preferRelativeResize="0"/>
          <p:nvPr/>
        </p:nvPicPr>
        <p:blipFill>
          <a:blip r:embed="rId125">
            <a:alphaModFix/>
          </a:blip>
          <a:stretch>
            <a:fillRect/>
          </a:stretch>
        </p:blipFill>
        <p:spPr>
          <a:xfrm>
            <a:off x="2457204" y="5700473"/>
            <a:ext cx="477333" cy="749742"/>
          </a:xfrm>
          <a:prstGeom prst="rect">
            <a:avLst/>
          </a:prstGeom>
          <a:noFill/>
          <a:ln>
            <a:noFill/>
          </a:ln>
        </p:spPr>
      </p:pic>
      <p:pic>
        <p:nvPicPr>
          <p:cNvPr id="1621" name="Google Shape;1621;g1e653365c3b_1_0"/>
          <p:cNvPicPr preferRelativeResize="0"/>
          <p:nvPr/>
        </p:nvPicPr>
        <p:blipFill>
          <a:blip r:embed="rId126">
            <a:alphaModFix/>
          </a:blip>
          <a:stretch>
            <a:fillRect/>
          </a:stretch>
        </p:blipFill>
        <p:spPr>
          <a:xfrm flipH="1">
            <a:off x="8487780" y="5736200"/>
            <a:ext cx="477333" cy="749742"/>
          </a:xfrm>
          <a:prstGeom prst="rect">
            <a:avLst/>
          </a:prstGeom>
          <a:noFill/>
          <a:ln>
            <a:noFill/>
          </a:ln>
        </p:spPr>
      </p:pic>
      <p:pic>
        <p:nvPicPr>
          <p:cNvPr id="1622" name="Google Shape;1622;g1e653365c3b_1_0"/>
          <p:cNvPicPr preferRelativeResize="0"/>
          <p:nvPr/>
        </p:nvPicPr>
        <p:blipFill>
          <a:blip r:embed="rId127">
            <a:alphaModFix/>
          </a:blip>
          <a:stretch>
            <a:fillRect/>
          </a:stretch>
        </p:blipFill>
        <p:spPr>
          <a:xfrm>
            <a:off x="8517650" y="4538558"/>
            <a:ext cx="475950" cy="667204"/>
          </a:xfrm>
          <a:prstGeom prst="rect">
            <a:avLst/>
          </a:prstGeom>
          <a:noFill/>
          <a:ln>
            <a:noFill/>
          </a:ln>
        </p:spPr>
      </p:pic>
      <p:pic>
        <p:nvPicPr>
          <p:cNvPr id="1623" name="Google Shape;1623;g1e653365c3b_1_0"/>
          <p:cNvPicPr preferRelativeResize="0"/>
          <p:nvPr/>
        </p:nvPicPr>
        <p:blipFill>
          <a:blip r:embed="rId128">
            <a:alphaModFix/>
          </a:blip>
          <a:stretch>
            <a:fillRect/>
          </a:stretch>
        </p:blipFill>
        <p:spPr>
          <a:xfrm>
            <a:off x="4858261" y="1566930"/>
            <a:ext cx="663425" cy="786683"/>
          </a:xfrm>
          <a:prstGeom prst="rect">
            <a:avLst/>
          </a:prstGeom>
          <a:noFill/>
          <a:ln>
            <a:noFill/>
          </a:ln>
        </p:spPr>
      </p:pic>
      <p:pic>
        <p:nvPicPr>
          <p:cNvPr id="1624" name="Google Shape;1624;g1e653365c3b_1_0"/>
          <p:cNvPicPr preferRelativeResize="0"/>
          <p:nvPr/>
        </p:nvPicPr>
        <p:blipFill>
          <a:blip r:embed="rId129">
            <a:alphaModFix/>
          </a:blip>
          <a:stretch>
            <a:fillRect/>
          </a:stretch>
        </p:blipFill>
        <p:spPr>
          <a:xfrm>
            <a:off x="3624174" y="2399430"/>
            <a:ext cx="477350" cy="837471"/>
          </a:xfrm>
          <a:prstGeom prst="rect">
            <a:avLst/>
          </a:prstGeom>
          <a:noFill/>
          <a:ln>
            <a:noFill/>
          </a:ln>
        </p:spPr>
      </p:pic>
      <p:pic>
        <p:nvPicPr>
          <p:cNvPr id="1625" name="Google Shape;1625;g1e653365c3b_1_0"/>
          <p:cNvPicPr preferRelativeResize="0"/>
          <p:nvPr/>
        </p:nvPicPr>
        <p:blipFill>
          <a:blip r:embed="rId130">
            <a:alphaModFix/>
          </a:blip>
          <a:stretch>
            <a:fillRect/>
          </a:stretch>
        </p:blipFill>
        <p:spPr>
          <a:xfrm>
            <a:off x="5573063" y="4509911"/>
            <a:ext cx="508650" cy="759174"/>
          </a:xfrm>
          <a:prstGeom prst="rect">
            <a:avLst/>
          </a:prstGeom>
          <a:noFill/>
          <a:ln>
            <a:noFill/>
          </a:ln>
        </p:spPr>
      </p:pic>
      <p:pic>
        <p:nvPicPr>
          <p:cNvPr id="1626" name="Google Shape;1626;g1e653365c3b_1_0"/>
          <p:cNvPicPr preferRelativeResize="0"/>
          <p:nvPr/>
        </p:nvPicPr>
        <p:blipFill>
          <a:blip r:embed="rId131">
            <a:alphaModFix/>
          </a:blip>
          <a:stretch>
            <a:fillRect/>
          </a:stretch>
        </p:blipFill>
        <p:spPr>
          <a:xfrm>
            <a:off x="6990925" y="2413295"/>
            <a:ext cx="526200" cy="793281"/>
          </a:xfrm>
          <a:prstGeom prst="rect">
            <a:avLst/>
          </a:prstGeom>
          <a:noFill/>
          <a:ln>
            <a:noFill/>
          </a:ln>
        </p:spPr>
      </p:pic>
      <p:pic>
        <p:nvPicPr>
          <p:cNvPr id="1627" name="Google Shape;1627;g1e653365c3b_1_0"/>
          <p:cNvPicPr preferRelativeResize="0"/>
          <p:nvPr/>
        </p:nvPicPr>
        <p:blipFill>
          <a:blip r:embed="rId132">
            <a:alphaModFix/>
          </a:blip>
          <a:stretch>
            <a:fillRect/>
          </a:stretch>
        </p:blipFill>
        <p:spPr>
          <a:xfrm>
            <a:off x="7602238" y="2344015"/>
            <a:ext cx="517150" cy="871573"/>
          </a:xfrm>
          <a:prstGeom prst="rect">
            <a:avLst/>
          </a:prstGeom>
          <a:noFill/>
          <a:ln>
            <a:noFill/>
          </a:ln>
        </p:spPr>
      </p:pic>
      <p:pic>
        <p:nvPicPr>
          <p:cNvPr id="1628" name="Google Shape;1628;g1e653365c3b_1_0"/>
          <p:cNvPicPr preferRelativeResize="0"/>
          <p:nvPr/>
        </p:nvPicPr>
        <p:blipFill>
          <a:blip r:embed="rId133">
            <a:alphaModFix/>
          </a:blip>
          <a:stretch>
            <a:fillRect/>
          </a:stretch>
        </p:blipFill>
        <p:spPr>
          <a:xfrm>
            <a:off x="6304788" y="5760947"/>
            <a:ext cx="435975" cy="657278"/>
          </a:xfrm>
          <a:prstGeom prst="rect">
            <a:avLst/>
          </a:prstGeom>
          <a:noFill/>
          <a:ln>
            <a:noFill/>
          </a:ln>
        </p:spPr>
      </p:pic>
      <p:pic>
        <p:nvPicPr>
          <p:cNvPr id="1629" name="Google Shape;1629;g1e653365c3b_1_0"/>
          <p:cNvPicPr preferRelativeResize="0"/>
          <p:nvPr/>
        </p:nvPicPr>
        <p:blipFill>
          <a:blip r:embed="rId134">
            <a:alphaModFix/>
          </a:blip>
          <a:stretch>
            <a:fillRect/>
          </a:stretch>
        </p:blipFill>
        <p:spPr>
          <a:xfrm>
            <a:off x="5178225" y="4595882"/>
            <a:ext cx="351800" cy="635793"/>
          </a:xfrm>
          <a:prstGeom prst="rect">
            <a:avLst/>
          </a:prstGeom>
          <a:noFill/>
          <a:ln>
            <a:noFill/>
          </a:ln>
        </p:spPr>
      </p:pic>
      <p:sp>
        <p:nvSpPr>
          <p:cNvPr id="1630" name="Google Shape;1630;g1e653365c3b_1_0"/>
          <p:cNvSpPr txBox="1"/>
          <p:nvPr/>
        </p:nvSpPr>
        <p:spPr>
          <a:xfrm>
            <a:off x="6916713" y="318080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5">
                  <a:extLst>
                    <a:ext uri="{A12FA001-AC4F-418D-AE19-62706E023703}">
                      <ahyp:hlinkClr val="tx"/>
                    </a:ext>
                  </a:extLst>
                </a:hlinkClick>
              </a:rPr>
              <a:t>Rattlesnake Master</a:t>
            </a:r>
            <a:endParaRPr b="0" i="0" sz="1800" u="none" cap="none" strike="noStrike">
              <a:solidFill>
                <a:schemeClr val="dk1"/>
              </a:solidFill>
              <a:latin typeface="Arial"/>
              <a:ea typeface="Arial"/>
              <a:cs typeface="Arial"/>
              <a:sym typeface="Arial"/>
            </a:endParaRPr>
          </a:p>
        </p:txBody>
      </p:sp>
      <p:sp>
        <p:nvSpPr>
          <p:cNvPr id="1631" name="Google Shape;1631;g1e653365c3b_1_0"/>
          <p:cNvSpPr txBox="1"/>
          <p:nvPr/>
        </p:nvSpPr>
        <p:spPr>
          <a:xfrm>
            <a:off x="7541326" y="318596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6">
                  <a:extLst>
                    <a:ext uri="{A12FA001-AC4F-418D-AE19-62706E023703}">
                      <ahyp:hlinkClr val="tx"/>
                    </a:ext>
                  </a:extLst>
                </a:hlinkClick>
              </a:rPr>
              <a:t>Rough Blazing Star</a:t>
            </a:r>
            <a:endParaRPr b="0" i="0" sz="1800" u="none" cap="none" strike="noStrike">
              <a:solidFill>
                <a:schemeClr val="dk1"/>
              </a:solidFill>
              <a:latin typeface="Arial"/>
              <a:ea typeface="Arial"/>
              <a:cs typeface="Arial"/>
              <a:sym typeface="Arial"/>
            </a:endParaRPr>
          </a:p>
        </p:txBody>
      </p:sp>
      <p:sp>
        <p:nvSpPr>
          <p:cNvPr id="1632" name="Google Shape;1632;g1e653365c3b_1_0"/>
          <p:cNvSpPr txBox="1"/>
          <p:nvPr/>
        </p:nvSpPr>
        <p:spPr>
          <a:xfrm>
            <a:off x="5049463" y="518600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7">
                  <a:extLst>
                    <a:ext uri="{A12FA001-AC4F-418D-AE19-62706E023703}">
                      <ahyp:hlinkClr val="tx"/>
                    </a:ext>
                  </a:extLst>
                </a:hlinkClick>
              </a:rPr>
              <a:t>Blue </a:t>
            </a:r>
            <a:r>
              <a:rPr b="1" lang="en-US" sz="900" u="sng">
                <a:solidFill>
                  <a:schemeClr val="dk1"/>
                </a:solidFill>
                <a:latin typeface="Calibri"/>
                <a:ea typeface="Calibri"/>
                <a:cs typeface="Calibri"/>
                <a:sym typeface="Calibri"/>
                <a:hlinkClick r:id="rId138">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1633" name="Google Shape;1633;g1e653365c3b_1_0"/>
          <p:cNvSpPr txBox="1"/>
          <p:nvPr/>
        </p:nvSpPr>
        <p:spPr>
          <a:xfrm>
            <a:off x="8471450" y="6388125"/>
            <a:ext cx="5958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39">
                  <a:extLst>
                    <a:ext uri="{A12FA001-AC4F-418D-AE19-62706E023703}">
                      <ahyp:hlinkClr val="tx"/>
                    </a:ext>
                  </a:extLst>
                </a:hlinkClick>
              </a:rPr>
              <a:t>Common Milkweed (Rhiz)</a:t>
            </a:r>
            <a:endParaRPr b="0" i="0" sz="1800" u="none" cap="none" strike="noStrike">
              <a:solidFill>
                <a:schemeClr val="dk1"/>
              </a:solidFill>
              <a:latin typeface="Arial"/>
              <a:ea typeface="Arial"/>
              <a:cs typeface="Arial"/>
              <a:sym typeface="Arial"/>
            </a:endParaRPr>
          </a:p>
        </p:txBody>
      </p:sp>
      <p:sp>
        <p:nvSpPr>
          <p:cNvPr id="1634" name="Google Shape;1634;g1e653365c3b_1_0"/>
          <p:cNvSpPr txBox="1"/>
          <p:nvPr/>
        </p:nvSpPr>
        <p:spPr>
          <a:xfrm>
            <a:off x="2404150" y="6377000"/>
            <a:ext cx="5958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0">
                  <a:extLst>
                    <a:ext uri="{A12FA001-AC4F-418D-AE19-62706E023703}">
                      <ahyp:hlinkClr val="tx"/>
                    </a:ext>
                  </a:extLst>
                </a:hlinkClick>
              </a:rPr>
              <a:t>Prairie Milkweed (Rhiz)</a:t>
            </a:r>
            <a:endParaRPr b="0" i="0" sz="1800" u="none" cap="none" strike="noStrike">
              <a:solidFill>
                <a:schemeClr val="dk1"/>
              </a:solidFill>
              <a:latin typeface="Arial"/>
              <a:ea typeface="Arial"/>
              <a:cs typeface="Arial"/>
              <a:sym typeface="Arial"/>
            </a:endParaRPr>
          </a:p>
        </p:txBody>
      </p:sp>
      <p:sp>
        <p:nvSpPr>
          <p:cNvPr id="1635" name="Google Shape;1635;g1e653365c3b_1_0"/>
          <p:cNvSpPr txBox="1"/>
          <p:nvPr/>
        </p:nvSpPr>
        <p:spPr>
          <a:xfrm>
            <a:off x="3571925" y="3167125"/>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1">
                  <a:extLst>
                    <a:ext uri="{A12FA001-AC4F-418D-AE19-62706E023703}">
                      <ahyp:hlinkClr val="tx"/>
                    </a:ext>
                  </a:extLst>
                </a:hlinkClick>
              </a:rPr>
              <a:t>Prairie Larkspur</a:t>
            </a:r>
            <a:endParaRPr b="0" i="0" sz="1800" u="none" cap="none" strike="noStrike">
              <a:solidFill>
                <a:schemeClr val="dk1"/>
              </a:solidFill>
              <a:latin typeface="Arial"/>
              <a:ea typeface="Arial"/>
              <a:cs typeface="Arial"/>
              <a:sym typeface="Arial"/>
            </a:endParaRPr>
          </a:p>
        </p:txBody>
      </p:sp>
      <p:sp>
        <p:nvSpPr>
          <p:cNvPr id="1636" name="Google Shape;1636;g1e653365c3b_1_0"/>
          <p:cNvSpPr txBox="1"/>
          <p:nvPr/>
        </p:nvSpPr>
        <p:spPr>
          <a:xfrm>
            <a:off x="4932388" y="226770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2">
                  <a:extLst>
                    <a:ext uri="{A12FA001-AC4F-418D-AE19-62706E023703}">
                      <ahyp:hlinkClr val="tx"/>
                    </a:ext>
                  </a:extLst>
                </a:hlinkClick>
              </a:rPr>
              <a:t>New Jersey Tea</a:t>
            </a:r>
            <a:endParaRPr b="0" i="0" sz="1800" u="none" cap="none" strike="noStrike">
              <a:solidFill>
                <a:schemeClr val="dk1"/>
              </a:solidFill>
              <a:latin typeface="Arial"/>
              <a:ea typeface="Arial"/>
              <a:cs typeface="Arial"/>
              <a:sym typeface="Arial"/>
            </a:endParaRPr>
          </a:p>
        </p:txBody>
      </p:sp>
      <p:sp>
        <p:nvSpPr>
          <p:cNvPr id="1637" name="Google Shape;1637;g1e653365c3b_1_0"/>
          <p:cNvSpPr txBox="1"/>
          <p:nvPr/>
        </p:nvSpPr>
        <p:spPr>
          <a:xfrm>
            <a:off x="6205175" y="6382275"/>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3">
                  <a:extLst>
                    <a:ext uri="{A12FA001-AC4F-418D-AE19-62706E023703}">
                      <ahyp:hlinkClr val="tx"/>
                    </a:ext>
                  </a:extLst>
                </a:hlinkClick>
              </a:rPr>
              <a:t>Foxglove Beardtongue</a:t>
            </a:r>
            <a:endParaRPr b="0" i="0" sz="1800" u="none" cap="none" strike="noStrike">
              <a:solidFill>
                <a:schemeClr val="dk1"/>
              </a:solidFill>
              <a:latin typeface="Arial"/>
              <a:ea typeface="Arial"/>
              <a:cs typeface="Arial"/>
              <a:sym typeface="Arial"/>
            </a:endParaRPr>
          </a:p>
        </p:txBody>
      </p:sp>
      <p:sp>
        <p:nvSpPr>
          <p:cNvPr id="1638" name="Google Shape;1638;g1e653365c3b_1_0"/>
          <p:cNvSpPr txBox="1"/>
          <p:nvPr/>
        </p:nvSpPr>
        <p:spPr>
          <a:xfrm>
            <a:off x="8494425" y="519995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4">
                  <a:extLst>
                    <a:ext uri="{A12FA001-AC4F-418D-AE19-62706E023703}">
                      <ahyp:hlinkClr val="tx"/>
                    </a:ext>
                  </a:extLst>
                </a:hlinkClick>
              </a:rPr>
              <a:t>Sky Blue Aster</a:t>
            </a:r>
            <a:endParaRPr b="0" i="0" sz="1800" u="none" cap="none" strike="noStrike">
              <a:solidFill>
                <a:schemeClr val="dk1"/>
              </a:solidFill>
              <a:latin typeface="Arial"/>
              <a:ea typeface="Arial"/>
              <a:cs typeface="Arial"/>
              <a:sym typeface="Arial"/>
            </a:endParaRPr>
          </a:p>
        </p:txBody>
      </p:sp>
      <p:sp>
        <p:nvSpPr>
          <p:cNvPr id="1639" name="Google Shape;1639;g1e653365c3b_1_0"/>
          <p:cNvSpPr txBox="1"/>
          <p:nvPr/>
        </p:nvSpPr>
        <p:spPr>
          <a:xfrm>
            <a:off x="5481137" y="5180113"/>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5">
                  <a:extLst>
                    <a:ext uri="{A12FA001-AC4F-418D-AE19-62706E023703}">
                      <ahyp:hlinkClr val="tx"/>
                    </a:ext>
                  </a:extLst>
                </a:hlinkClick>
              </a:rPr>
              <a:t>Purple Coneflower</a:t>
            </a:r>
            <a:endParaRPr b="0" i="0" sz="1800" u="none" cap="none" strike="noStrike">
              <a:solidFill>
                <a:schemeClr val="dk1"/>
              </a:solidFill>
              <a:latin typeface="Arial"/>
              <a:ea typeface="Arial"/>
              <a:cs typeface="Arial"/>
              <a:sym typeface="Arial"/>
            </a:endParaRPr>
          </a:p>
        </p:txBody>
      </p:sp>
      <p:sp>
        <p:nvSpPr>
          <p:cNvPr id="1640" name="Google Shape;1640;g1e653365c3b_1_0"/>
          <p:cNvSpPr txBox="1"/>
          <p:nvPr/>
        </p:nvSpPr>
        <p:spPr>
          <a:xfrm>
            <a:off x="8224114" y="317765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6">
                  <a:extLst>
                    <a:ext uri="{A12FA001-AC4F-418D-AE19-62706E023703}">
                      <ahyp:hlinkClr val="tx"/>
                    </a:ext>
                  </a:extLst>
                </a:hlinkClick>
              </a:rPr>
              <a:t>Meadow Blazing Star</a:t>
            </a:r>
            <a:endParaRPr b="0" i="0" sz="1800" u="none" cap="none" strike="noStrike">
              <a:solidFill>
                <a:schemeClr val="dk1"/>
              </a:solidFill>
              <a:latin typeface="Arial"/>
              <a:ea typeface="Arial"/>
              <a:cs typeface="Arial"/>
              <a:sym typeface="Arial"/>
            </a:endParaRPr>
          </a:p>
        </p:txBody>
      </p:sp>
      <p:pic>
        <p:nvPicPr>
          <p:cNvPr descr="Liatris ligulistylis Transparent" id="1641" name="Google Shape;1641;g1e653365c3b_1_0"/>
          <p:cNvPicPr preferRelativeResize="0"/>
          <p:nvPr/>
        </p:nvPicPr>
        <p:blipFill rotWithShape="1">
          <a:blip r:embed="rId147">
            <a:alphaModFix/>
          </a:blip>
          <a:srcRect b="0" l="0" r="0" t="0"/>
          <a:stretch/>
        </p:blipFill>
        <p:spPr>
          <a:xfrm>
            <a:off x="8355299" y="2220120"/>
            <a:ext cx="448803" cy="991745"/>
          </a:xfrm>
          <a:prstGeom prst="rect">
            <a:avLst/>
          </a:prstGeom>
          <a:noFill/>
          <a:ln>
            <a:noFill/>
          </a:ln>
        </p:spPr>
      </p:pic>
      <p:sp>
        <p:nvSpPr>
          <p:cNvPr id="1642" name="Google Shape;1642;g1e653365c3b_1_0"/>
          <p:cNvSpPr txBox="1"/>
          <p:nvPr/>
        </p:nvSpPr>
        <p:spPr>
          <a:xfrm>
            <a:off x="3300743" y="5185177"/>
            <a:ext cx="68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8">
                  <a:extLst>
                    <a:ext uri="{A12FA001-AC4F-418D-AE19-62706E023703}">
                      <ahyp:hlinkClr val="tx"/>
                    </a:ext>
                  </a:extLst>
                </a:hlinkClick>
              </a:rPr>
              <a:t>Culver’s Root</a:t>
            </a:r>
            <a:endParaRPr b="0" i="0" sz="1800" u="none" cap="none" strike="noStrike">
              <a:solidFill>
                <a:schemeClr val="dk1"/>
              </a:solidFill>
              <a:latin typeface="Arial"/>
              <a:ea typeface="Arial"/>
              <a:cs typeface="Arial"/>
              <a:sym typeface="Arial"/>
            </a:endParaRPr>
          </a:p>
        </p:txBody>
      </p:sp>
      <p:pic>
        <p:nvPicPr>
          <p:cNvPr descr="Veronicastrum virginicum Transparent" id="1643" name="Google Shape;1643;g1e653365c3b_1_0"/>
          <p:cNvPicPr preferRelativeResize="0"/>
          <p:nvPr/>
        </p:nvPicPr>
        <p:blipFill rotWithShape="1">
          <a:blip r:embed="rId149">
            <a:alphaModFix/>
          </a:blip>
          <a:srcRect b="0" l="0" r="0" t="0"/>
          <a:stretch/>
        </p:blipFill>
        <p:spPr>
          <a:xfrm>
            <a:off x="3332612" y="4400019"/>
            <a:ext cx="576476" cy="783571"/>
          </a:xfrm>
          <a:prstGeom prst="rect">
            <a:avLst/>
          </a:prstGeom>
          <a:noFill/>
          <a:ln>
            <a:noFill/>
          </a:ln>
        </p:spPr>
      </p:pic>
      <p:sp>
        <p:nvSpPr>
          <p:cNvPr id="1644" name="Google Shape;1644;g1e653365c3b_1_0"/>
          <p:cNvSpPr txBox="1"/>
          <p:nvPr/>
        </p:nvSpPr>
        <p:spPr>
          <a:xfrm>
            <a:off x="829325" y="4215150"/>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0">
                  <a:extLst>
                    <a:ext uri="{A12FA001-AC4F-418D-AE19-62706E023703}">
                      <ahyp:hlinkClr val="tx"/>
                    </a:ext>
                  </a:extLst>
                </a:hlinkClick>
              </a:rPr>
              <a:t>Marsh Milkweed</a:t>
            </a:r>
            <a:endParaRPr b="0" i="0" sz="1800" u="none" cap="none" strike="noStrike">
              <a:solidFill>
                <a:schemeClr val="dk1"/>
              </a:solidFill>
              <a:latin typeface="Arial"/>
              <a:ea typeface="Arial"/>
              <a:cs typeface="Arial"/>
              <a:sym typeface="Arial"/>
            </a:endParaRPr>
          </a:p>
        </p:txBody>
      </p:sp>
      <p:pic>
        <p:nvPicPr>
          <p:cNvPr descr="Asclepias incarnata Transparent" id="1645" name="Google Shape;1645;g1e653365c3b_1_0"/>
          <p:cNvPicPr preferRelativeResize="0"/>
          <p:nvPr/>
        </p:nvPicPr>
        <p:blipFill rotWithShape="1">
          <a:blip r:embed="rId151">
            <a:alphaModFix/>
          </a:blip>
          <a:srcRect b="0" l="0" r="0" t="0"/>
          <a:stretch/>
        </p:blipFill>
        <p:spPr>
          <a:xfrm>
            <a:off x="956958" y="3487815"/>
            <a:ext cx="475955" cy="769037"/>
          </a:xfrm>
          <a:prstGeom prst="rect">
            <a:avLst/>
          </a:prstGeom>
          <a:noFill/>
          <a:ln>
            <a:noFill/>
          </a:ln>
        </p:spPr>
      </p:pic>
      <p:pic>
        <p:nvPicPr>
          <p:cNvPr descr="Aster novae angliae Transparent" id="1646" name="Google Shape;1646;g1e653365c3b_1_0"/>
          <p:cNvPicPr preferRelativeResize="0"/>
          <p:nvPr/>
        </p:nvPicPr>
        <p:blipFill rotWithShape="1">
          <a:blip r:embed="rId152">
            <a:alphaModFix/>
          </a:blip>
          <a:srcRect b="0" l="0" r="0" t="0"/>
          <a:stretch/>
        </p:blipFill>
        <p:spPr>
          <a:xfrm>
            <a:off x="3712719" y="5469004"/>
            <a:ext cx="675782" cy="933710"/>
          </a:xfrm>
          <a:prstGeom prst="rect">
            <a:avLst/>
          </a:prstGeom>
          <a:noFill/>
          <a:ln>
            <a:noFill/>
          </a:ln>
        </p:spPr>
      </p:pic>
      <p:pic>
        <p:nvPicPr>
          <p:cNvPr descr="Liatris lugulistylis Transparent" id="1647" name="Google Shape;1647;g1e653365c3b_1_0"/>
          <p:cNvPicPr preferRelativeResize="0"/>
          <p:nvPr/>
        </p:nvPicPr>
        <p:blipFill rotWithShape="1">
          <a:blip r:embed="rId153">
            <a:alphaModFix/>
          </a:blip>
          <a:srcRect b="0" l="0" r="0" t="0"/>
          <a:stretch/>
        </p:blipFill>
        <p:spPr>
          <a:xfrm>
            <a:off x="259168" y="3250252"/>
            <a:ext cx="504257" cy="955634"/>
          </a:xfrm>
          <a:prstGeom prst="rect">
            <a:avLst/>
          </a:prstGeom>
          <a:noFill/>
          <a:ln>
            <a:noFill/>
          </a:ln>
        </p:spPr>
      </p:pic>
      <p:pic>
        <p:nvPicPr>
          <p:cNvPr descr="Monarda fistulosa Transparent" id="1648" name="Google Shape;1648;g1e653365c3b_1_0"/>
          <p:cNvPicPr preferRelativeResize="0"/>
          <p:nvPr/>
        </p:nvPicPr>
        <p:blipFill rotWithShape="1">
          <a:blip r:embed="rId154">
            <a:alphaModFix/>
          </a:blip>
          <a:srcRect b="0" l="0" r="0" t="0"/>
          <a:stretch/>
        </p:blipFill>
        <p:spPr>
          <a:xfrm>
            <a:off x="7676916" y="5597334"/>
            <a:ext cx="753162" cy="873097"/>
          </a:xfrm>
          <a:prstGeom prst="rect">
            <a:avLst/>
          </a:prstGeom>
          <a:noFill/>
          <a:ln>
            <a:noFill/>
          </a:ln>
        </p:spPr>
      </p:pic>
      <p:pic>
        <p:nvPicPr>
          <p:cNvPr descr="Ratibida pinnata Transparent" id="1649" name="Google Shape;1649;g1e653365c3b_1_0"/>
          <p:cNvPicPr preferRelativeResize="0"/>
          <p:nvPr/>
        </p:nvPicPr>
        <p:blipFill rotWithShape="1">
          <a:blip r:embed="rId155">
            <a:alphaModFix/>
          </a:blip>
          <a:srcRect b="0" l="0" r="0" t="0"/>
          <a:stretch/>
        </p:blipFill>
        <p:spPr>
          <a:xfrm>
            <a:off x="7967037" y="4407819"/>
            <a:ext cx="526181" cy="869227"/>
          </a:xfrm>
          <a:prstGeom prst="rect">
            <a:avLst/>
          </a:prstGeom>
          <a:noFill/>
          <a:ln>
            <a:noFill/>
          </a:ln>
        </p:spPr>
      </p:pic>
      <p:pic>
        <p:nvPicPr>
          <p:cNvPr descr="Silene regia Transparent" id="1650" name="Google Shape;1650;g1e653365c3b_1_0"/>
          <p:cNvPicPr preferRelativeResize="0"/>
          <p:nvPr/>
        </p:nvPicPr>
        <p:blipFill rotWithShape="1">
          <a:blip r:embed="rId156">
            <a:alphaModFix/>
          </a:blip>
          <a:srcRect b="0" l="0" r="0" t="0"/>
          <a:stretch/>
        </p:blipFill>
        <p:spPr>
          <a:xfrm>
            <a:off x="4008645" y="4425835"/>
            <a:ext cx="422668" cy="809003"/>
          </a:xfrm>
          <a:prstGeom prst="rect">
            <a:avLst/>
          </a:prstGeom>
          <a:noFill/>
          <a:ln>
            <a:noFill/>
          </a:ln>
        </p:spPr>
      </p:pic>
      <p:pic>
        <p:nvPicPr>
          <p:cNvPr descr="Silphium lacinatum Transparent" id="1651" name="Google Shape;1651;g1e653365c3b_1_0"/>
          <p:cNvPicPr preferRelativeResize="0"/>
          <p:nvPr/>
        </p:nvPicPr>
        <p:blipFill rotWithShape="1">
          <a:blip r:embed="rId157">
            <a:alphaModFix/>
          </a:blip>
          <a:srcRect b="0" l="0" r="0" t="0"/>
          <a:stretch/>
        </p:blipFill>
        <p:spPr>
          <a:xfrm>
            <a:off x="7381136" y="3755228"/>
            <a:ext cx="641251" cy="1431847"/>
          </a:xfrm>
          <a:prstGeom prst="rect">
            <a:avLst/>
          </a:prstGeom>
          <a:noFill/>
          <a:ln>
            <a:noFill/>
          </a:ln>
        </p:spPr>
      </p:pic>
      <p:sp>
        <p:nvSpPr>
          <p:cNvPr id="1652" name="Google Shape;1652;g1e653365c3b_1_0"/>
          <p:cNvSpPr txBox="1"/>
          <p:nvPr/>
        </p:nvSpPr>
        <p:spPr>
          <a:xfrm>
            <a:off x="3884692" y="518768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8">
                  <a:extLst>
                    <a:ext uri="{A12FA001-AC4F-418D-AE19-62706E023703}">
                      <ahyp:hlinkClr val="tx"/>
                    </a:ext>
                  </a:extLst>
                </a:hlinkClick>
              </a:rPr>
              <a:t>Royal Catchfly</a:t>
            </a:r>
            <a:endParaRPr b="0" i="0" sz="1800" u="none" cap="none" strike="noStrike">
              <a:solidFill>
                <a:schemeClr val="dk1"/>
              </a:solidFill>
              <a:latin typeface="Arial"/>
              <a:ea typeface="Arial"/>
              <a:cs typeface="Arial"/>
              <a:sym typeface="Arial"/>
            </a:endParaRPr>
          </a:p>
        </p:txBody>
      </p:sp>
      <p:sp>
        <p:nvSpPr>
          <p:cNvPr id="1653" name="Google Shape;1653;g1e653365c3b_1_0"/>
          <p:cNvSpPr txBox="1"/>
          <p:nvPr/>
        </p:nvSpPr>
        <p:spPr>
          <a:xfrm>
            <a:off x="7872692" y="519616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9">
                  <a:extLst>
                    <a:ext uri="{A12FA001-AC4F-418D-AE19-62706E023703}">
                      <ahyp:hlinkClr val="tx"/>
                    </a:ext>
                  </a:extLst>
                </a:hlinkClick>
              </a:rPr>
              <a:t>Yellow Coneflower</a:t>
            </a:r>
            <a:endParaRPr b="0" i="0" sz="1800" u="none" cap="none" strike="noStrike">
              <a:solidFill>
                <a:schemeClr val="dk1"/>
              </a:solidFill>
              <a:latin typeface="Arial"/>
              <a:ea typeface="Arial"/>
              <a:cs typeface="Arial"/>
              <a:sym typeface="Arial"/>
            </a:endParaRPr>
          </a:p>
        </p:txBody>
      </p:sp>
      <p:sp>
        <p:nvSpPr>
          <p:cNvPr id="1654" name="Google Shape;1654;g1e653365c3b_1_0"/>
          <p:cNvSpPr txBox="1"/>
          <p:nvPr/>
        </p:nvSpPr>
        <p:spPr>
          <a:xfrm>
            <a:off x="7737330" y="640121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0">
                  <a:extLst>
                    <a:ext uri="{A12FA001-AC4F-418D-AE19-62706E023703}">
                      <ahyp:hlinkClr val="tx"/>
                    </a:ext>
                  </a:extLst>
                </a:hlinkClick>
              </a:rPr>
              <a:t>Wild Bergamot</a:t>
            </a:r>
            <a:endParaRPr b="0" i="0" sz="1800" u="none" cap="none" strike="noStrike">
              <a:solidFill>
                <a:schemeClr val="dk1"/>
              </a:solidFill>
              <a:latin typeface="Arial"/>
              <a:ea typeface="Arial"/>
              <a:cs typeface="Arial"/>
              <a:sym typeface="Arial"/>
            </a:endParaRPr>
          </a:p>
        </p:txBody>
      </p:sp>
      <p:sp>
        <p:nvSpPr>
          <p:cNvPr id="1655" name="Google Shape;1655;g1e653365c3b_1_0"/>
          <p:cNvSpPr txBox="1"/>
          <p:nvPr/>
        </p:nvSpPr>
        <p:spPr>
          <a:xfrm>
            <a:off x="3638900" y="6385275"/>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1">
                  <a:extLst>
                    <a:ext uri="{A12FA001-AC4F-418D-AE19-62706E023703}">
                      <ahyp:hlinkClr val="tx"/>
                    </a:ext>
                  </a:extLst>
                </a:hlinkClick>
              </a:rPr>
              <a:t>New England Aster</a:t>
            </a:r>
            <a:endParaRPr b="0" i="0" sz="1800" u="none" cap="none" strike="noStrike">
              <a:solidFill>
                <a:schemeClr val="dk1"/>
              </a:solidFill>
              <a:latin typeface="Arial"/>
              <a:ea typeface="Arial"/>
              <a:cs typeface="Arial"/>
              <a:sym typeface="Arial"/>
            </a:endParaRPr>
          </a:p>
        </p:txBody>
      </p:sp>
      <p:sp>
        <p:nvSpPr>
          <p:cNvPr id="1656" name="Google Shape;1656;g1e653365c3b_1_0"/>
          <p:cNvSpPr txBox="1"/>
          <p:nvPr/>
        </p:nvSpPr>
        <p:spPr>
          <a:xfrm>
            <a:off x="212439" y="420780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2">
                  <a:extLst>
                    <a:ext uri="{A12FA001-AC4F-418D-AE19-62706E023703}">
                      <ahyp:hlinkClr val="tx"/>
                    </a:ext>
                  </a:extLst>
                </a:hlinkClick>
              </a:rPr>
              <a:t>Prairie Blazing Star</a:t>
            </a:r>
            <a:endParaRPr b="0" i="0" sz="1800" u="none" cap="none" strike="noStrike">
              <a:solidFill>
                <a:schemeClr val="dk1"/>
              </a:solidFill>
              <a:latin typeface="Arial"/>
              <a:ea typeface="Arial"/>
              <a:cs typeface="Arial"/>
              <a:sym typeface="Arial"/>
            </a:endParaRPr>
          </a:p>
        </p:txBody>
      </p:sp>
      <p:sp>
        <p:nvSpPr>
          <p:cNvPr id="1657" name="Google Shape;1657;g1e653365c3b_1_0"/>
          <p:cNvSpPr txBox="1"/>
          <p:nvPr/>
        </p:nvSpPr>
        <p:spPr>
          <a:xfrm>
            <a:off x="7366325" y="519360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3">
                  <a:extLst>
                    <a:ext uri="{A12FA001-AC4F-418D-AE19-62706E023703}">
                      <ahyp:hlinkClr val="tx"/>
                    </a:ext>
                  </a:extLst>
                </a:hlinkClick>
              </a:rPr>
              <a:t>Compass Plant</a:t>
            </a:r>
            <a:endParaRPr b="0" i="0" sz="1800" u="none" cap="none" strike="noStrike">
              <a:solidFill>
                <a:schemeClr val="dk1"/>
              </a:solidFill>
              <a:latin typeface="Arial"/>
              <a:ea typeface="Arial"/>
              <a:cs typeface="Arial"/>
              <a:sym typeface="Arial"/>
            </a:endParaRPr>
          </a:p>
        </p:txBody>
      </p:sp>
      <p:pic>
        <p:nvPicPr>
          <p:cNvPr id="1658" name="Google Shape;1658;g1e653365c3b_1_0"/>
          <p:cNvPicPr preferRelativeResize="0"/>
          <p:nvPr/>
        </p:nvPicPr>
        <p:blipFill rotWithShape="1">
          <a:blip r:embed="rId164">
            <a:alphaModFix/>
          </a:blip>
          <a:srcRect b="9269" l="21365" r="17258" t="18429"/>
          <a:stretch/>
        </p:blipFill>
        <p:spPr>
          <a:xfrm>
            <a:off x="4417963" y="5187700"/>
            <a:ext cx="717250" cy="1207050"/>
          </a:xfrm>
          <a:prstGeom prst="rect">
            <a:avLst/>
          </a:prstGeom>
          <a:noFill/>
          <a:ln>
            <a:noFill/>
          </a:ln>
        </p:spPr>
      </p:pic>
      <p:pic>
        <p:nvPicPr>
          <p:cNvPr id="1659" name="Google Shape;1659;g1e653365c3b_1_0"/>
          <p:cNvPicPr preferRelativeResize="0"/>
          <p:nvPr/>
        </p:nvPicPr>
        <p:blipFill>
          <a:blip r:embed="rId165">
            <a:alphaModFix/>
          </a:blip>
          <a:stretch>
            <a:fillRect/>
          </a:stretch>
        </p:blipFill>
        <p:spPr>
          <a:xfrm>
            <a:off x="7003738" y="1456725"/>
            <a:ext cx="639683" cy="876275"/>
          </a:xfrm>
          <a:prstGeom prst="rect">
            <a:avLst/>
          </a:prstGeom>
          <a:noFill/>
          <a:ln>
            <a:noFill/>
          </a:ln>
        </p:spPr>
      </p:pic>
      <p:pic>
        <p:nvPicPr>
          <p:cNvPr id="1660" name="Google Shape;1660;g1e653365c3b_1_0"/>
          <p:cNvPicPr preferRelativeResize="0"/>
          <p:nvPr/>
        </p:nvPicPr>
        <p:blipFill>
          <a:blip r:embed="rId166">
            <a:alphaModFix/>
          </a:blip>
          <a:stretch>
            <a:fillRect/>
          </a:stretch>
        </p:blipFill>
        <p:spPr>
          <a:xfrm>
            <a:off x="6930600" y="5453488"/>
            <a:ext cx="823225" cy="964725"/>
          </a:xfrm>
          <a:prstGeom prst="rect">
            <a:avLst/>
          </a:prstGeom>
          <a:noFill/>
          <a:ln>
            <a:noFill/>
          </a:ln>
        </p:spPr>
      </p:pic>
      <p:pic>
        <p:nvPicPr>
          <p:cNvPr id="1661" name="Google Shape;1661;g1e653365c3b_1_0"/>
          <p:cNvPicPr preferRelativeResize="0"/>
          <p:nvPr/>
        </p:nvPicPr>
        <p:blipFill>
          <a:blip r:embed="rId167">
            <a:alphaModFix/>
          </a:blip>
          <a:stretch>
            <a:fillRect/>
          </a:stretch>
        </p:blipFill>
        <p:spPr>
          <a:xfrm>
            <a:off x="5042650" y="5341543"/>
            <a:ext cx="663400" cy="1081618"/>
          </a:xfrm>
          <a:prstGeom prst="rect">
            <a:avLst/>
          </a:prstGeom>
          <a:noFill/>
          <a:ln>
            <a:noFill/>
          </a:ln>
        </p:spPr>
      </p:pic>
      <p:pic>
        <p:nvPicPr>
          <p:cNvPr id="1662" name="Google Shape;1662;g1e653365c3b_1_0"/>
          <p:cNvPicPr preferRelativeResize="0"/>
          <p:nvPr/>
        </p:nvPicPr>
        <p:blipFill>
          <a:blip r:embed="rId168">
            <a:alphaModFix/>
          </a:blip>
          <a:stretch>
            <a:fillRect/>
          </a:stretch>
        </p:blipFill>
        <p:spPr>
          <a:xfrm>
            <a:off x="5503763" y="5365513"/>
            <a:ext cx="787475" cy="1073825"/>
          </a:xfrm>
          <a:prstGeom prst="rect">
            <a:avLst/>
          </a:prstGeom>
          <a:noFill/>
          <a:ln>
            <a:noFill/>
          </a:ln>
        </p:spPr>
      </p:pic>
      <p:sp>
        <p:nvSpPr>
          <p:cNvPr id="1663" name="Google Shape;1663;g1e653365c3b_1_0"/>
          <p:cNvSpPr txBox="1"/>
          <p:nvPr/>
        </p:nvSpPr>
        <p:spPr>
          <a:xfrm>
            <a:off x="4352439" y="6384727"/>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69">
                  <a:extLst>
                    <a:ext uri="{A12FA001-AC4F-418D-AE19-62706E023703}">
                      <ahyp:hlinkClr val="tx"/>
                    </a:ext>
                  </a:extLst>
                </a:hlinkClick>
              </a:rPr>
              <a:t>Big Bluestem</a:t>
            </a:r>
            <a:endParaRPr b="0" i="0" sz="1800" u="none" cap="none" strike="noStrike">
              <a:solidFill>
                <a:schemeClr val="dk1"/>
              </a:solidFill>
              <a:latin typeface="Arial"/>
              <a:ea typeface="Arial"/>
              <a:cs typeface="Arial"/>
              <a:sym typeface="Arial"/>
            </a:endParaRPr>
          </a:p>
        </p:txBody>
      </p:sp>
      <p:sp>
        <p:nvSpPr>
          <p:cNvPr id="1664" name="Google Shape;1664;g1e653365c3b_1_0"/>
          <p:cNvSpPr txBox="1"/>
          <p:nvPr/>
        </p:nvSpPr>
        <p:spPr>
          <a:xfrm>
            <a:off x="7041575" y="6380350"/>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0">
                  <a:extLst>
                    <a:ext uri="{A12FA001-AC4F-418D-AE19-62706E023703}">
                      <ahyp:hlinkClr val="tx"/>
                    </a:ext>
                  </a:extLst>
                </a:hlinkClick>
              </a:rPr>
              <a:t>Joe Pye Weed</a:t>
            </a:r>
            <a:endParaRPr b="0" i="0" sz="1800" u="none" cap="none" strike="noStrike">
              <a:solidFill>
                <a:schemeClr val="dk1"/>
              </a:solidFill>
              <a:latin typeface="Arial"/>
              <a:ea typeface="Arial"/>
              <a:cs typeface="Arial"/>
              <a:sym typeface="Arial"/>
            </a:endParaRPr>
          </a:p>
        </p:txBody>
      </p:sp>
      <p:sp>
        <p:nvSpPr>
          <p:cNvPr id="1665" name="Google Shape;1665;g1e653365c3b_1_0"/>
          <p:cNvSpPr txBox="1"/>
          <p:nvPr/>
        </p:nvSpPr>
        <p:spPr>
          <a:xfrm>
            <a:off x="5551200" y="6386175"/>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1">
                  <a:extLst>
                    <a:ext uri="{A12FA001-AC4F-418D-AE19-62706E023703}">
                      <ahyp:hlinkClr val="tx"/>
                    </a:ext>
                  </a:extLst>
                </a:hlinkClick>
              </a:rPr>
              <a:t>Ironweed</a:t>
            </a:r>
            <a:endParaRPr b="0" i="0" sz="1800" u="none" cap="none" strike="noStrike">
              <a:solidFill>
                <a:schemeClr val="dk1"/>
              </a:solidFill>
              <a:latin typeface="Arial"/>
              <a:ea typeface="Arial"/>
              <a:cs typeface="Arial"/>
              <a:sym typeface="Arial"/>
            </a:endParaRPr>
          </a:p>
        </p:txBody>
      </p:sp>
      <p:sp>
        <p:nvSpPr>
          <p:cNvPr id="1666" name="Google Shape;1666;g1e653365c3b_1_0"/>
          <p:cNvSpPr txBox="1"/>
          <p:nvPr/>
        </p:nvSpPr>
        <p:spPr>
          <a:xfrm>
            <a:off x="5037811" y="6368892"/>
            <a:ext cx="617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2">
                  <a:extLst>
                    <a:ext uri="{A12FA001-AC4F-418D-AE19-62706E023703}">
                      <ahyp:hlinkClr val="tx"/>
                    </a:ext>
                  </a:extLst>
                </a:hlinkClick>
              </a:rPr>
              <a:t>Indian Grass</a:t>
            </a:r>
            <a:endParaRPr b="0" i="0" sz="1800" u="none" cap="none" strike="noStrike">
              <a:solidFill>
                <a:schemeClr val="dk1"/>
              </a:solidFill>
              <a:latin typeface="Arial"/>
              <a:ea typeface="Arial"/>
              <a:cs typeface="Arial"/>
              <a:sym typeface="Arial"/>
            </a:endParaRPr>
          </a:p>
        </p:txBody>
      </p:sp>
      <p:sp>
        <p:nvSpPr>
          <p:cNvPr id="1667" name="Google Shape;1667;g1e653365c3b_1_0"/>
          <p:cNvSpPr txBox="1"/>
          <p:nvPr/>
        </p:nvSpPr>
        <p:spPr>
          <a:xfrm>
            <a:off x="6933605" y="226688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3">
                  <a:extLst>
                    <a:ext uri="{A12FA001-AC4F-418D-AE19-62706E023703}">
                      <ahyp:hlinkClr val="tx"/>
                    </a:ext>
                  </a:extLst>
                </a:hlinkClick>
              </a:rPr>
              <a:t>White Wild Indigo</a:t>
            </a:r>
            <a:endParaRPr b="0" i="0" sz="1800" u="none" cap="none" strike="noStrike">
              <a:solidFill>
                <a:schemeClr val="dk1"/>
              </a:solidFill>
              <a:latin typeface="Arial"/>
              <a:ea typeface="Arial"/>
              <a:cs typeface="Arial"/>
              <a:sym typeface="Arial"/>
            </a:endParaRPr>
          </a:p>
        </p:txBody>
      </p:sp>
      <p:sp>
        <p:nvSpPr>
          <p:cNvPr id="1668" name="Google Shape;1668;g1e653365c3b_1_0"/>
          <p:cNvSpPr txBox="1"/>
          <p:nvPr/>
        </p:nvSpPr>
        <p:spPr>
          <a:xfrm>
            <a:off x="5510025" y="3175975"/>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4">
                  <a:extLst>
                    <a:ext uri="{A12FA001-AC4F-418D-AE19-62706E023703}">
                      <ahyp:hlinkClr val="tx"/>
                    </a:ext>
                  </a:extLst>
                </a:hlinkClick>
              </a:rPr>
              <a:t>Bradbury’s Monard</a:t>
            </a:r>
            <a:r>
              <a:rPr b="1" lang="en-US" sz="900" u="sng">
                <a:solidFill>
                  <a:schemeClr val="dk1"/>
                </a:solidFill>
                <a:latin typeface="Calibri"/>
                <a:ea typeface="Calibri"/>
                <a:cs typeface="Calibri"/>
                <a:sym typeface="Calibri"/>
                <a:hlinkClick r:id="rId175">
                  <a:extLst>
                    <a:ext uri="{A12FA001-AC4F-418D-AE19-62706E023703}">
                      <ahyp:hlinkClr val="tx"/>
                    </a:ext>
                  </a:extLst>
                </a:hlinkClick>
              </a:rPr>
              <a:t>a (Rhiz)</a:t>
            </a:r>
            <a:endParaRPr b="0" i="0" sz="1800" u="none" cap="none" strike="noStrike">
              <a:solidFill>
                <a:schemeClr val="dk1"/>
              </a:solidFill>
              <a:latin typeface="Arial"/>
              <a:ea typeface="Arial"/>
              <a:cs typeface="Arial"/>
              <a:sym typeface="Arial"/>
            </a:endParaRPr>
          </a:p>
        </p:txBody>
      </p:sp>
      <p:pic>
        <p:nvPicPr>
          <p:cNvPr descr="Monarda bradburiana Transparent" id="1669" name="Google Shape;1669;g1e653365c3b_1_0"/>
          <p:cNvPicPr preferRelativeResize="0"/>
          <p:nvPr/>
        </p:nvPicPr>
        <p:blipFill rotWithShape="1">
          <a:blip r:embed="rId176">
            <a:alphaModFix/>
          </a:blip>
          <a:srcRect b="0" l="0" r="0" t="0"/>
          <a:stretch/>
        </p:blipFill>
        <p:spPr>
          <a:xfrm>
            <a:off x="5582863" y="2753039"/>
            <a:ext cx="541354" cy="420246"/>
          </a:xfrm>
          <a:prstGeom prst="rect">
            <a:avLst/>
          </a:prstGeom>
          <a:noFill/>
          <a:ln>
            <a:noFill/>
          </a:ln>
        </p:spPr>
      </p:pic>
      <p:pic>
        <p:nvPicPr>
          <p:cNvPr id="1670" name="Google Shape;1670;g1e653365c3b_1_0"/>
          <p:cNvPicPr preferRelativeResize="0"/>
          <p:nvPr/>
        </p:nvPicPr>
        <p:blipFill>
          <a:blip r:embed="rId177">
            <a:alphaModFix/>
          </a:blip>
          <a:stretch>
            <a:fillRect/>
          </a:stretch>
        </p:blipFill>
        <p:spPr>
          <a:xfrm>
            <a:off x="2972287" y="2427870"/>
            <a:ext cx="571625" cy="816566"/>
          </a:xfrm>
          <a:prstGeom prst="rect">
            <a:avLst/>
          </a:prstGeom>
          <a:noFill/>
          <a:ln>
            <a:noFill/>
          </a:ln>
        </p:spPr>
      </p:pic>
      <p:sp>
        <p:nvSpPr>
          <p:cNvPr id="1671" name="Google Shape;1671;g1e653365c3b_1_0"/>
          <p:cNvSpPr txBox="1"/>
          <p:nvPr/>
        </p:nvSpPr>
        <p:spPr>
          <a:xfrm>
            <a:off x="2902375" y="3163763"/>
            <a:ext cx="6975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78">
                  <a:extLst>
                    <a:ext uri="{A12FA001-AC4F-418D-AE19-62706E023703}">
                      <ahyp:hlinkClr val="tx"/>
                    </a:ext>
                  </a:extLst>
                </a:hlinkClick>
              </a:rPr>
              <a:t>Large Flowered Beardtongue</a:t>
            </a:r>
            <a:endParaRPr b="0" i="0" sz="1800" u="none" cap="none" strike="noStrike">
              <a:solidFill>
                <a:schemeClr val="dk1"/>
              </a:solidFill>
              <a:latin typeface="Arial"/>
              <a:ea typeface="Arial"/>
              <a:cs typeface="Arial"/>
              <a:sym typeface="Arial"/>
            </a:endParaRPr>
          </a:p>
        </p:txBody>
      </p:sp>
      <p:sp>
        <p:nvSpPr>
          <p:cNvPr id="1672" name="Google Shape;1672;g1e653365c3b_1_0"/>
          <p:cNvSpPr txBox="1"/>
          <p:nvPr/>
        </p:nvSpPr>
        <p:spPr>
          <a:xfrm>
            <a:off x="29427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1673" name="Google Shape;1673;g1e653365c3b_1_0">
            <a:hlinkClick action="ppaction://hlinksldjump" r:id="rId179"/>
          </p:cNvPr>
          <p:cNvPicPr preferRelativeResize="0"/>
          <p:nvPr/>
        </p:nvPicPr>
        <p:blipFill>
          <a:blip r:embed="rId180">
            <a:alphaModFix/>
          </a:blip>
          <a:stretch>
            <a:fillRect/>
          </a:stretch>
        </p:blipFill>
        <p:spPr>
          <a:xfrm>
            <a:off x="8422462" y="-1323"/>
            <a:ext cx="708950" cy="189323"/>
          </a:xfrm>
          <a:prstGeom prst="rect">
            <a:avLst/>
          </a:prstGeom>
          <a:noFill/>
          <a:ln>
            <a:noFill/>
          </a:ln>
        </p:spPr>
      </p:pic>
      <p:sp>
        <p:nvSpPr>
          <p:cNvPr id="1674" name="Google Shape;1674;g1e653365c3b_1_0"/>
          <p:cNvSpPr txBox="1"/>
          <p:nvPr/>
        </p:nvSpPr>
        <p:spPr>
          <a:xfrm>
            <a:off x="0" y="-100500"/>
            <a:ext cx="3000000" cy="679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4020">
                <a:solidFill>
                  <a:schemeClr val="dk1"/>
                </a:solidFill>
                <a:latin typeface="Calibri"/>
                <a:ea typeface="Calibri"/>
                <a:cs typeface="Calibri"/>
                <a:sym typeface="Calibri"/>
              </a:rPr>
              <a:t>Sunny Plants</a:t>
            </a:r>
            <a:endParaRPr b="1" sz="4020">
              <a:solidFill>
                <a:schemeClr val="dk1"/>
              </a:solidFill>
              <a:latin typeface="Calibri"/>
              <a:ea typeface="Calibri"/>
              <a:cs typeface="Calibri"/>
              <a:sym typeface="Calibri"/>
            </a:endParaRPr>
          </a:p>
        </p:txBody>
      </p:sp>
      <p:sp>
        <p:nvSpPr>
          <p:cNvPr id="1675" name="Google Shape;1675;g1e653365c3b_1_0"/>
          <p:cNvSpPr txBox="1"/>
          <p:nvPr/>
        </p:nvSpPr>
        <p:spPr>
          <a:xfrm>
            <a:off x="-81600" y="333813"/>
            <a:ext cx="3191400" cy="313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MORE THAN 6 hours direct sunlight each day</a:t>
            </a:r>
            <a:endParaRPr sz="1200"/>
          </a:p>
        </p:txBody>
      </p:sp>
      <p:sp>
        <p:nvSpPr>
          <p:cNvPr id="1676" name="Google Shape;1676;g1e653365c3b_1_0"/>
          <p:cNvSpPr txBox="1"/>
          <p:nvPr/>
        </p:nvSpPr>
        <p:spPr>
          <a:xfrm>
            <a:off x="3952550" y="-157350"/>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Spread a little</a:t>
            </a:r>
            <a:endParaRPr b="1" sz="3200">
              <a:solidFill>
                <a:schemeClr val="dk1"/>
              </a:solidFill>
              <a:latin typeface="Calibri"/>
              <a:ea typeface="Calibri"/>
              <a:cs typeface="Calibri"/>
              <a:sym typeface="Calibri"/>
            </a:endParaRPr>
          </a:p>
        </p:txBody>
      </p:sp>
      <p:pic>
        <p:nvPicPr>
          <p:cNvPr id="1677" name="Google Shape;1677;g1e653365c3b_1_0"/>
          <p:cNvPicPr preferRelativeResize="0"/>
          <p:nvPr/>
        </p:nvPicPr>
        <p:blipFill>
          <a:blip r:embed="rId181">
            <a:alphaModFix/>
          </a:blip>
          <a:stretch>
            <a:fillRect/>
          </a:stretch>
        </p:blipFill>
        <p:spPr>
          <a:xfrm>
            <a:off x="1239163" y="593426"/>
            <a:ext cx="521675" cy="521650"/>
          </a:xfrm>
          <a:prstGeom prst="rect">
            <a:avLst/>
          </a:prstGeom>
          <a:noFill/>
          <a:ln>
            <a:noFill/>
          </a:ln>
        </p:spPr>
      </p:pic>
      <p:sp>
        <p:nvSpPr>
          <p:cNvPr id="1678" name="Google Shape;1678;g1e653365c3b_1_0"/>
          <p:cNvSpPr txBox="1"/>
          <p:nvPr>
            <p:ph idx="4294967295" type="ctrTitle"/>
          </p:nvPr>
        </p:nvSpPr>
        <p:spPr>
          <a:xfrm>
            <a:off x="4067900" y="5457925"/>
            <a:ext cx="2769300" cy="749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200"/>
              <a:buFont typeface="Calibri"/>
              <a:buNone/>
            </a:pPr>
            <a:r>
              <a:rPr b="1" lang="en-US" sz="3200"/>
              <a:t>Spread a lot</a:t>
            </a:r>
            <a:endParaRPr b="1" sz="3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g1d8534cb461_3_1554"/>
          <p:cNvSpPr/>
          <p:nvPr/>
        </p:nvSpPr>
        <p:spPr>
          <a:xfrm>
            <a:off x="0" y="0"/>
            <a:ext cx="9144000" cy="6858000"/>
          </a:xfrm>
          <a:prstGeom prst="rect">
            <a:avLst/>
          </a:prstGeom>
          <a:gradFill>
            <a:gsLst>
              <a:gs pos="0">
                <a:srgbClr val="B6D7A8"/>
              </a:gs>
              <a:gs pos="55000">
                <a:srgbClr val="B9C89C"/>
              </a:gs>
              <a:gs pos="65000">
                <a:srgbClr val="BBB98F"/>
              </a:gs>
              <a:gs pos="80000">
                <a:srgbClr val="C09B75"/>
              </a:gs>
              <a:gs pos="91000">
                <a:srgbClr val="C95E41"/>
              </a:gs>
              <a:gs pos="100000">
                <a:srgbClr val="E06666"/>
              </a:gs>
              <a:gs pos="100000">
                <a:srgbClr val="93BC81"/>
              </a:gs>
            </a:gsLst>
            <a:lin ang="5400012"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olemonium reptans Transparent" id="1684" name="Google Shape;1684;g1d8534cb461_3_1554"/>
          <p:cNvPicPr preferRelativeResize="0"/>
          <p:nvPr/>
        </p:nvPicPr>
        <p:blipFill rotWithShape="1">
          <a:blip r:embed="rId3">
            <a:alphaModFix/>
          </a:blip>
          <a:srcRect b="0" l="0" r="0" t="0"/>
          <a:stretch/>
        </p:blipFill>
        <p:spPr>
          <a:xfrm>
            <a:off x="3185591" y="1945491"/>
            <a:ext cx="342529" cy="289138"/>
          </a:xfrm>
          <a:prstGeom prst="rect">
            <a:avLst/>
          </a:prstGeom>
          <a:noFill/>
          <a:ln>
            <a:noFill/>
          </a:ln>
        </p:spPr>
      </p:pic>
      <p:sp>
        <p:nvSpPr>
          <p:cNvPr id="1685" name="Google Shape;1685;g1d8534cb461_3_1554"/>
          <p:cNvSpPr txBox="1"/>
          <p:nvPr/>
        </p:nvSpPr>
        <p:spPr>
          <a:xfrm>
            <a:off x="3080234" y="2222638"/>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Jacob’s Ladder</a:t>
            </a:r>
            <a:endParaRPr>
              <a:solidFill>
                <a:schemeClr val="dk1"/>
              </a:solidFill>
            </a:endParaRPr>
          </a:p>
        </p:txBody>
      </p:sp>
      <p:pic>
        <p:nvPicPr>
          <p:cNvPr descr="Phlox divaricata Transparent" id="1686" name="Google Shape;1686;g1d8534cb461_3_1554"/>
          <p:cNvPicPr preferRelativeResize="0"/>
          <p:nvPr/>
        </p:nvPicPr>
        <p:blipFill rotWithShape="1">
          <a:blip r:embed="rId5">
            <a:alphaModFix/>
          </a:blip>
          <a:srcRect b="0" l="0" r="0" t="0"/>
          <a:stretch/>
        </p:blipFill>
        <p:spPr>
          <a:xfrm>
            <a:off x="5732025" y="1853013"/>
            <a:ext cx="315487" cy="378446"/>
          </a:xfrm>
          <a:prstGeom prst="rect">
            <a:avLst/>
          </a:prstGeom>
          <a:noFill/>
          <a:ln>
            <a:noFill/>
          </a:ln>
        </p:spPr>
      </p:pic>
      <p:sp>
        <p:nvSpPr>
          <p:cNvPr id="1687" name="Google Shape;1687;g1d8534cb461_3_1554"/>
          <p:cNvSpPr txBox="1"/>
          <p:nvPr/>
        </p:nvSpPr>
        <p:spPr>
          <a:xfrm>
            <a:off x="5601473" y="2217750"/>
            <a:ext cx="576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
                  <a:extLst>
                    <a:ext uri="{A12FA001-AC4F-418D-AE19-62706E023703}">
                      <ahyp:hlinkClr val="tx"/>
                    </a:ext>
                  </a:extLst>
                </a:hlinkClick>
              </a:rPr>
              <a:t>Wild Blue Phlox</a:t>
            </a:r>
            <a:endParaRPr>
              <a:solidFill>
                <a:schemeClr val="dk1"/>
              </a:solidFill>
            </a:endParaRPr>
          </a:p>
        </p:txBody>
      </p:sp>
      <p:pic>
        <p:nvPicPr>
          <p:cNvPr descr="Carex eburnea seeds Transparent" id="1688" name="Google Shape;1688;g1d8534cb461_3_1554"/>
          <p:cNvPicPr preferRelativeResize="0"/>
          <p:nvPr/>
        </p:nvPicPr>
        <p:blipFill rotWithShape="1">
          <a:blip r:embed="rId7">
            <a:alphaModFix/>
          </a:blip>
          <a:srcRect b="0" l="0" r="0" t="0"/>
          <a:stretch/>
        </p:blipFill>
        <p:spPr>
          <a:xfrm>
            <a:off x="3233445" y="816132"/>
            <a:ext cx="209517" cy="196195"/>
          </a:xfrm>
          <a:prstGeom prst="rect">
            <a:avLst/>
          </a:prstGeom>
          <a:noFill/>
          <a:ln>
            <a:noFill/>
          </a:ln>
        </p:spPr>
      </p:pic>
      <p:sp>
        <p:nvSpPr>
          <p:cNvPr id="1689" name="Google Shape;1689;g1d8534cb461_3_1554"/>
          <p:cNvSpPr txBox="1"/>
          <p:nvPr/>
        </p:nvSpPr>
        <p:spPr>
          <a:xfrm>
            <a:off x="3128682" y="1029050"/>
            <a:ext cx="422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
                  <a:extLst>
                    <a:ext uri="{A12FA001-AC4F-418D-AE19-62706E023703}">
                      <ahyp:hlinkClr val="tx"/>
                    </a:ext>
                  </a:extLst>
                </a:hlinkClick>
              </a:rPr>
              <a:t>Ivory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
                  <a:extLst>
                    <a:ext uri="{A12FA001-AC4F-418D-AE19-62706E023703}">
                      <ahyp:hlinkClr val="tx"/>
                    </a:ext>
                  </a:extLst>
                </a:hlinkClick>
              </a:rPr>
              <a:t>Sedge</a:t>
            </a:r>
            <a:endParaRPr>
              <a:solidFill>
                <a:schemeClr val="dk1"/>
              </a:solidFill>
            </a:endParaRPr>
          </a:p>
        </p:txBody>
      </p:sp>
      <p:pic>
        <p:nvPicPr>
          <p:cNvPr descr="Carex radiata Transparent" id="1690" name="Google Shape;1690;g1d8534cb461_3_1554"/>
          <p:cNvPicPr preferRelativeResize="0"/>
          <p:nvPr/>
        </p:nvPicPr>
        <p:blipFill rotWithShape="1">
          <a:blip r:embed="rId10">
            <a:alphaModFix/>
          </a:blip>
          <a:srcRect b="0" l="0" r="0" t="0"/>
          <a:stretch/>
        </p:blipFill>
        <p:spPr>
          <a:xfrm>
            <a:off x="3932472" y="750061"/>
            <a:ext cx="337892" cy="285815"/>
          </a:xfrm>
          <a:prstGeom prst="rect">
            <a:avLst/>
          </a:prstGeom>
          <a:noFill/>
          <a:ln>
            <a:noFill/>
          </a:ln>
        </p:spPr>
      </p:pic>
      <p:sp>
        <p:nvSpPr>
          <p:cNvPr id="1691" name="Google Shape;1691;g1d8534cb461_3_1554"/>
          <p:cNvSpPr txBox="1"/>
          <p:nvPr/>
        </p:nvSpPr>
        <p:spPr>
          <a:xfrm>
            <a:off x="3881825" y="1031125"/>
            <a:ext cx="448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Rosy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
                  <a:extLst>
                    <a:ext uri="{A12FA001-AC4F-418D-AE19-62706E023703}">
                      <ahyp:hlinkClr val="tx"/>
                    </a:ext>
                  </a:extLst>
                </a:hlinkClick>
              </a:rPr>
              <a:t>Sedge</a:t>
            </a:r>
            <a:endParaRPr>
              <a:solidFill>
                <a:schemeClr val="dk1"/>
              </a:solidFill>
            </a:endParaRPr>
          </a:p>
        </p:txBody>
      </p:sp>
      <p:pic>
        <p:nvPicPr>
          <p:cNvPr descr="Lobelia cardinalis Transparent" id="1692" name="Google Shape;1692;g1d8534cb461_3_1554"/>
          <p:cNvPicPr preferRelativeResize="0"/>
          <p:nvPr/>
        </p:nvPicPr>
        <p:blipFill rotWithShape="1">
          <a:blip r:embed="rId13">
            <a:alphaModFix/>
          </a:blip>
          <a:srcRect b="0" l="0" r="0" t="0"/>
          <a:stretch/>
        </p:blipFill>
        <p:spPr>
          <a:xfrm>
            <a:off x="5656319" y="196739"/>
            <a:ext cx="498484" cy="829219"/>
          </a:xfrm>
          <a:prstGeom prst="rect">
            <a:avLst/>
          </a:prstGeom>
          <a:noFill/>
          <a:ln>
            <a:noFill/>
          </a:ln>
        </p:spPr>
      </p:pic>
      <p:sp>
        <p:nvSpPr>
          <p:cNvPr id="1693" name="Google Shape;1693;g1d8534cb461_3_1554"/>
          <p:cNvSpPr txBox="1"/>
          <p:nvPr/>
        </p:nvSpPr>
        <p:spPr>
          <a:xfrm>
            <a:off x="5528720" y="102485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
                  <a:extLst>
                    <a:ext uri="{A12FA001-AC4F-418D-AE19-62706E023703}">
                      <ahyp:hlinkClr val="tx"/>
                    </a:ext>
                  </a:extLst>
                </a:hlinkClick>
              </a:rPr>
              <a:t>Cardinal Flower</a:t>
            </a:r>
            <a:endParaRPr>
              <a:solidFill>
                <a:schemeClr val="dk1"/>
              </a:solidFill>
            </a:endParaRPr>
          </a:p>
        </p:txBody>
      </p:sp>
      <p:pic>
        <p:nvPicPr>
          <p:cNvPr descr="Carex pensylvanica Transparent" id="1694" name="Google Shape;1694;g1d8534cb461_3_1554"/>
          <p:cNvPicPr preferRelativeResize="0"/>
          <p:nvPr/>
        </p:nvPicPr>
        <p:blipFill rotWithShape="1">
          <a:blip r:embed="rId15">
            <a:alphaModFix/>
          </a:blip>
          <a:srcRect b="0" l="0" r="0" t="0"/>
          <a:stretch/>
        </p:blipFill>
        <p:spPr>
          <a:xfrm>
            <a:off x="6636749" y="2972325"/>
            <a:ext cx="414189" cy="254327"/>
          </a:xfrm>
          <a:prstGeom prst="rect">
            <a:avLst/>
          </a:prstGeom>
          <a:noFill/>
          <a:ln>
            <a:noFill/>
          </a:ln>
        </p:spPr>
      </p:pic>
      <p:pic>
        <p:nvPicPr>
          <p:cNvPr descr="Geranium maculatum Transparent" id="1695" name="Google Shape;1695;g1d8534cb461_3_1554"/>
          <p:cNvPicPr preferRelativeResize="0"/>
          <p:nvPr/>
        </p:nvPicPr>
        <p:blipFill rotWithShape="1">
          <a:blip r:embed="rId16">
            <a:alphaModFix/>
          </a:blip>
          <a:srcRect b="0" l="0" r="0" t="0"/>
          <a:stretch/>
        </p:blipFill>
        <p:spPr>
          <a:xfrm>
            <a:off x="5453588" y="4015952"/>
            <a:ext cx="647930" cy="427723"/>
          </a:xfrm>
          <a:prstGeom prst="rect">
            <a:avLst/>
          </a:prstGeom>
          <a:noFill/>
          <a:ln>
            <a:noFill/>
          </a:ln>
        </p:spPr>
      </p:pic>
      <p:sp>
        <p:nvSpPr>
          <p:cNvPr id="1696" name="Google Shape;1696;g1d8534cb461_3_1554"/>
          <p:cNvSpPr txBox="1"/>
          <p:nvPr/>
        </p:nvSpPr>
        <p:spPr>
          <a:xfrm>
            <a:off x="5453575" y="4424418"/>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Wild Geranium</a:t>
            </a:r>
            <a:endParaRPr b="0" i="0" sz="1800" u="none" cap="none" strike="noStrike">
              <a:solidFill>
                <a:schemeClr val="dk1"/>
              </a:solidFill>
              <a:latin typeface="Arial"/>
              <a:ea typeface="Arial"/>
              <a:cs typeface="Arial"/>
              <a:sym typeface="Arial"/>
            </a:endParaRPr>
          </a:p>
        </p:txBody>
      </p:sp>
      <p:pic>
        <p:nvPicPr>
          <p:cNvPr descr="Aster shortii" id="1697" name="Google Shape;1697;g1d8534cb461_3_1554"/>
          <p:cNvPicPr preferRelativeResize="0"/>
          <p:nvPr/>
        </p:nvPicPr>
        <p:blipFill rotWithShape="1">
          <a:blip r:embed="rId18">
            <a:alphaModFix/>
          </a:blip>
          <a:srcRect b="0" l="0" r="0" t="0"/>
          <a:stretch/>
        </p:blipFill>
        <p:spPr>
          <a:xfrm flipH="1">
            <a:off x="4353238" y="5397594"/>
            <a:ext cx="627341" cy="773279"/>
          </a:xfrm>
          <a:prstGeom prst="rect">
            <a:avLst/>
          </a:prstGeom>
          <a:noFill/>
          <a:ln>
            <a:noFill/>
          </a:ln>
        </p:spPr>
      </p:pic>
      <p:sp>
        <p:nvSpPr>
          <p:cNvPr id="1698" name="Google Shape;1698;g1d8534cb461_3_1554"/>
          <p:cNvSpPr txBox="1"/>
          <p:nvPr/>
        </p:nvSpPr>
        <p:spPr>
          <a:xfrm>
            <a:off x="4329027" y="6171511"/>
            <a:ext cx="653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Short’s Aster</a:t>
            </a:r>
            <a:endParaRPr b="0" i="0" sz="1800" u="none" cap="none" strike="noStrike">
              <a:solidFill>
                <a:schemeClr val="dk1"/>
              </a:solidFill>
              <a:latin typeface="Arial"/>
              <a:ea typeface="Arial"/>
              <a:cs typeface="Arial"/>
              <a:sym typeface="Arial"/>
            </a:endParaRPr>
          </a:p>
        </p:txBody>
      </p:sp>
      <p:pic>
        <p:nvPicPr>
          <p:cNvPr descr="Aster macrophyllus" id="1699" name="Google Shape;1699;g1d8534cb461_3_1554"/>
          <p:cNvPicPr preferRelativeResize="0"/>
          <p:nvPr/>
        </p:nvPicPr>
        <p:blipFill rotWithShape="1">
          <a:blip r:embed="rId20">
            <a:alphaModFix/>
          </a:blip>
          <a:srcRect b="0" l="0" r="0" t="0"/>
          <a:stretch/>
        </p:blipFill>
        <p:spPr>
          <a:xfrm>
            <a:off x="6535538" y="5533821"/>
            <a:ext cx="521681" cy="642499"/>
          </a:xfrm>
          <a:prstGeom prst="rect">
            <a:avLst/>
          </a:prstGeom>
          <a:noFill/>
          <a:ln>
            <a:noFill/>
          </a:ln>
        </p:spPr>
      </p:pic>
      <p:sp>
        <p:nvSpPr>
          <p:cNvPr id="1700" name="Google Shape;1700;g1d8534cb461_3_1554"/>
          <p:cNvSpPr txBox="1"/>
          <p:nvPr/>
        </p:nvSpPr>
        <p:spPr>
          <a:xfrm>
            <a:off x="6458473" y="6176958"/>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1">
                  <a:extLst>
                    <a:ext uri="{A12FA001-AC4F-418D-AE19-62706E023703}">
                      <ahyp:hlinkClr val="tx"/>
                    </a:ext>
                  </a:extLst>
                </a:hlinkClick>
              </a:rPr>
              <a:t>Big Leaf Aster</a:t>
            </a:r>
            <a:endParaRPr>
              <a:solidFill>
                <a:schemeClr val="dk1"/>
              </a:solidFill>
            </a:endParaRPr>
          </a:p>
        </p:txBody>
      </p:sp>
      <p:pic>
        <p:nvPicPr>
          <p:cNvPr descr="Aquilegia canadensis Transparent" id="1701" name="Google Shape;1701;g1d8534cb461_3_1554"/>
          <p:cNvPicPr preferRelativeResize="0"/>
          <p:nvPr/>
        </p:nvPicPr>
        <p:blipFill rotWithShape="1">
          <a:blip r:embed="rId22">
            <a:alphaModFix/>
          </a:blip>
          <a:srcRect b="0" l="0" r="0" t="0"/>
          <a:stretch/>
        </p:blipFill>
        <p:spPr>
          <a:xfrm>
            <a:off x="4332041" y="3795436"/>
            <a:ext cx="563153" cy="646565"/>
          </a:xfrm>
          <a:prstGeom prst="rect">
            <a:avLst/>
          </a:prstGeom>
          <a:noFill/>
          <a:ln>
            <a:noFill/>
          </a:ln>
        </p:spPr>
      </p:pic>
      <p:sp>
        <p:nvSpPr>
          <p:cNvPr id="1702" name="Google Shape;1702;g1d8534cb461_3_1554"/>
          <p:cNvSpPr txBox="1"/>
          <p:nvPr/>
        </p:nvSpPr>
        <p:spPr>
          <a:xfrm>
            <a:off x="4275820" y="4427807"/>
            <a:ext cx="6540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3">
                  <a:extLst>
                    <a:ext uri="{A12FA001-AC4F-418D-AE19-62706E023703}">
                      <ahyp:hlinkClr val="tx"/>
                    </a:ext>
                  </a:extLst>
                </a:hlinkClick>
              </a:rPr>
              <a:t>Columbine</a:t>
            </a:r>
            <a:endParaRPr b="0" i="0" sz="1800" u="none" cap="none" strike="noStrike">
              <a:solidFill>
                <a:schemeClr val="dk1"/>
              </a:solidFill>
              <a:latin typeface="Arial"/>
              <a:ea typeface="Arial"/>
              <a:cs typeface="Arial"/>
              <a:sym typeface="Arial"/>
            </a:endParaRPr>
          </a:p>
        </p:txBody>
      </p:sp>
      <p:pic>
        <p:nvPicPr>
          <p:cNvPr descr="Asclepias exaltata Transparent" id="1703" name="Google Shape;1703;g1d8534cb461_3_1554"/>
          <p:cNvPicPr preferRelativeResize="0"/>
          <p:nvPr/>
        </p:nvPicPr>
        <p:blipFill rotWithShape="1">
          <a:blip r:embed="rId24">
            <a:alphaModFix/>
          </a:blip>
          <a:srcRect b="0" l="0" r="0" t="0"/>
          <a:stretch/>
        </p:blipFill>
        <p:spPr>
          <a:xfrm>
            <a:off x="6459338" y="3568177"/>
            <a:ext cx="687147" cy="870437"/>
          </a:xfrm>
          <a:prstGeom prst="rect">
            <a:avLst/>
          </a:prstGeom>
          <a:noFill/>
          <a:ln>
            <a:noFill/>
          </a:ln>
        </p:spPr>
      </p:pic>
      <p:sp>
        <p:nvSpPr>
          <p:cNvPr id="1704" name="Google Shape;1704;g1d8534cb461_3_1554"/>
          <p:cNvSpPr txBox="1"/>
          <p:nvPr/>
        </p:nvSpPr>
        <p:spPr>
          <a:xfrm>
            <a:off x="6489981" y="4418409"/>
            <a:ext cx="6552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5">
                  <a:extLst>
                    <a:ext uri="{A12FA001-AC4F-418D-AE19-62706E023703}">
                      <ahyp:hlinkClr val="tx"/>
                    </a:ext>
                  </a:extLst>
                </a:hlinkClick>
              </a:rPr>
              <a:t>Poke Milkweed (Rhiz)</a:t>
            </a:r>
            <a:endParaRPr b="0" i="0" sz="1800" u="none" cap="none" strike="noStrike">
              <a:solidFill>
                <a:schemeClr val="dk1"/>
              </a:solidFill>
              <a:latin typeface="Arial"/>
              <a:ea typeface="Arial"/>
              <a:cs typeface="Arial"/>
              <a:sym typeface="Arial"/>
            </a:endParaRPr>
          </a:p>
        </p:txBody>
      </p:sp>
      <p:pic>
        <p:nvPicPr>
          <p:cNvPr descr="Solidago flexicalus Transparent" id="1705" name="Google Shape;1705;g1d8534cb461_3_1554"/>
          <p:cNvPicPr preferRelativeResize="0"/>
          <p:nvPr/>
        </p:nvPicPr>
        <p:blipFill rotWithShape="1">
          <a:blip r:embed="rId26">
            <a:alphaModFix/>
          </a:blip>
          <a:srcRect b="0" l="0" r="0" t="0"/>
          <a:stretch/>
        </p:blipFill>
        <p:spPr>
          <a:xfrm>
            <a:off x="5428773" y="5578671"/>
            <a:ext cx="697583" cy="587960"/>
          </a:xfrm>
          <a:prstGeom prst="rect">
            <a:avLst/>
          </a:prstGeom>
          <a:noFill/>
          <a:ln>
            <a:noFill/>
          </a:ln>
        </p:spPr>
      </p:pic>
      <p:sp>
        <p:nvSpPr>
          <p:cNvPr id="1706" name="Google Shape;1706;g1d8534cb461_3_1554"/>
          <p:cNvSpPr txBox="1"/>
          <p:nvPr/>
        </p:nvSpPr>
        <p:spPr>
          <a:xfrm>
            <a:off x="5443473" y="6175025"/>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7">
                  <a:extLst>
                    <a:ext uri="{A12FA001-AC4F-418D-AE19-62706E023703}">
                      <ahyp:hlinkClr val="tx"/>
                    </a:ext>
                  </a:extLst>
                </a:hlinkClick>
              </a:rPr>
              <a:t>Zig Zag Goldenrod (Rhiz)</a:t>
            </a:r>
            <a:endParaRPr b="0" i="0" sz="1800" u="none" cap="none" strike="noStrike">
              <a:solidFill>
                <a:schemeClr val="dk1"/>
              </a:solidFill>
              <a:latin typeface="Arial"/>
              <a:ea typeface="Arial"/>
              <a:cs typeface="Arial"/>
              <a:sym typeface="Arial"/>
            </a:endParaRPr>
          </a:p>
        </p:txBody>
      </p:sp>
      <p:pic>
        <p:nvPicPr>
          <p:cNvPr descr="Carex muskingumensis Transparent" id="1707" name="Google Shape;1707;g1d8534cb461_3_1554"/>
          <p:cNvPicPr preferRelativeResize="0"/>
          <p:nvPr/>
        </p:nvPicPr>
        <p:blipFill rotWithShape="1">
          <a:blip r:embed="rId28">
            <a:alphaModFix/>
          </a:blip>
          <a:srcRect b="0" l="0" r="0" t="0"/>
          <a:stretch/>
        </p:blipFill>
        <p:spPr>
          <a:xfrm>
            <a:off x="5502779" y="2799279"/>
            <a:ext cx="632184" cy="447910"/>
          </a:xfrm>
          <a:prstGeom prst="rect">
            <a:avLst/>
          </a:prstGeom>
          <a:noFill/>
          <a:ln>
            <a:noFill/>
          </a:ln>
        </p:spPr>
      </p:pic>
      <p:sp>
        <p:nvSpPr>
          <p:cNvPr id="1708" name="Google Shape;1708;g1d8534cb461_3_1554"/>
          <p:cNvSpPr txBox="1"/>
          <p:nvPr/>
        </p:nvSpPr>
        <p:spPr>
          <a:xfrm>
            <a:off x="5442426" y="3231250"/>
            <a:ext cx="771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9">
                  <a:extLst>
                    <a:ext uri="{A12FA001-AC4F-418D-AE19-62706E023703}">
                      <ahyp:hlinkClr val="tx"/>
                    </a:ext>
                  </a:extLst>
                </a:hlinkClick>
              </a:rPr>
              <a:t>Palm Sedge</a:t>
            </a:r>
            <a:endParaRPr>
              <a:solidFill>
                <a:schemeClr val="dk1"/>
              </a:solidFill>
            </a:endParaRPr>
          </a:p>
        </p:txBody>
      </p:sp>
      <p:sp>
        <p:nvSpPr>
          <p:cNvPr id="1709" name="Google Shape;1709;g1d8534cb461_3_1554"/>
          <p:cNvSpPr txBox="1"/>
          <p:nvPr/>
        </p:nvSpPr>
        <p:spPr>
          <a:xfrm>
            <a:off x="6417113" y="3217164"/>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0">
                  <a:extLst>
                    <a:ext uri="{A12FA001-AC4F-418D-AE19-62706E023703}">
                      <ahyp:hlinkClr val="tx"/>
                    </a:ext>
                  </a:extLst>
                </a:hlinkClick>
              </a:rPr>
              <a:t>Pennsylvania Sedge (Rhiz)</a:t>
            </a:r>
            <a:endParaRPr b="0" i="0" sz="1800" u="none" cap="none" strike="noStrike">
              <a:solidFill>
                <a:schemeClr val="dk1"/>
              </a:solidFill>
              <a:latin typeface="Arial"/>
              <a:ea typeface="Arial"/>
              <a:cs typeface="Arial"/>
              <a:sym typeface="Arial"/>
            </a:endParaRPr>
          </a:p>
        </p:txBody>
      </p:sp>
      <p:pic>
        <p:nvPicPr>
          <p:cNvPr descr="Carex radiata 2 Transparent" id="1710" name="Google Shape;1710;g1d8534cb461_3_1554"/>
          <p:cNvPicPr preferRelativeResize="0"/>
          <p:nvPr/>
        </p:nvPicPr>
        <p:blipFill rotWithShape="1">
          <a:blip r:embed="rId31">
            <a:alphaModFix/>
          </a:blip>
          <a:srcRect b="0" l="0" r="0" t="0"/>
          <a:stretch/>
        </p:blipFill>
        <p:spPr>
          <a:xfrm>
            <a:off x="4781273" y="704761"/>
            <a:ext cx="373013" cy="328202"/>
          </a:xfrm>
          <a:prstGeom prst="rect">
            <a:avLst/>
          </a:prstGeom>
          <a:noFill/>
          <a:ln>
            <a:noFill/>
          </a:ln>
        </p:spPr>
      </p:pic>
      <p:sp>
        <p:nvSpPr>
          <p:cNvPr id="1711" name="Google Shape;1711;g1d8534cb461_3_1554"/>
          <p:cNvSpPr txBox="1"/>
          <p:nvPr/>
        </p:nvSpPr>
        <p:spPr>
          <a:xfrm>
            <a:off x="4756849" y="103297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2">
                  <a:extLst>
                    <a:ext uri="{A12FA001-AC4F-418D-AE19-62706E023703}">
                      <ahyp:hlinkClr val="tx"/>
                    </a:ext>
                  </a:extLst>
                </a:hlinkClick>
              </a:rPr>
              <a:t>Star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3">
                  <a:extLst>
                    <a:ext uri="{A12FA001-AC4F-418D-AE19-62706E023703}">
                      <ahyp:hlinkClr val="tx"/>
                    </a:ext>
                  </a:extLst>
                </a:hlinkClick>
              </a:rPr>
              <a:t>Sedge</a:t>
            </a:r>
            <a:endParaRPr>
              <a:solidFill>
                <a:schemeClr val="dk1"/>
              </a:solidFill>
            </a:endParaRPr>
          </a:p>
        </p:txBody>
      </p:sp>
      <p:pic>
        <p:nvPicPr>
          <p:cNvPr descr="Lilium michiganense Transparent" id="1712" name="Google Shape;1712;g1d8534cb461_3_1554"/>
          <p:cNvPicPr preferRelativeResize="0"/>
          <p:nvPr/>
        </p:nvPicPr>
        <p:blipFill rotWithShape="1">
          <a:blip r:embed="rId34">
            <a:alphaModFix/>
          </a:blip>
          <a:srcRect b="0" l="0" r="0" t="0"/>
          <a:stretch/>
        </p:blipFill>
        <p:spPr>
          <a:xfrm>
            <a:off x="6568706" y="1550114"/>
            <a:ext cx="392390" cy="674573"/>
          </a:xfrm>
          <a:prstGeom prst="rect">
            <a:avLst/>
          </a:prstGeom>
          <a:noFill/>
          <a:ln>
            <a:noFill/>
          </a:ln>
        </p:spPr>
      </p:pic>
      <p:sp>
        <p:nvSpPr>
          <p:cNvPr id="1713" name="Google Shape;1713;g1d8534cb461_3_1554"/>
          <p:cNvSpPr txBox="1"/>
          <p:nvPr/>
        </p:nvSpPr>
        <p:spPr>
          <a:xfrm>
            <a:off x="6423125" y="222450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5">
                  <a:extLst>
                    <a:ext uri="{A12FA001-AC4F-418D-AE19-62706E023703}">
                      <ahyp:hlinkClr val="tx"/>
                    </a:ext>
                  </a:extLst>
                </a:hlinkClick>
              </a:rPr>
              <a:t>Michigan Lily (Rhiz)</a:t>
            </a:r>
            <a:endParaRPr b="0" i="0" sz="1800" u="none" cap="none" strike="noStrike">
              <a:solidFill>
                <a:schemeClr val="dk1"/>
              </a:solidFill>
              <a:latin typeface="Arial"/>
              <a:ea typeface="Arial"/>
              <a:cs typeface="Arial"/>
              <a:sym typeface="Arial"/>
            </a:endParaRPr>
          </a:p>
        </p:txBody>
      </p:sp>
      <p:pic>
        <p:nvPicPr>
          <p:cNvPr descr="Campanula rotundifolia Transparent" id="1714" name="Google Shape;1714;g1d8534cb461_3_1554"/>
          <p:cNvPicPr preferRelativeResize="0"/>
          <p:nvPr/>
        </p:nvPicPr>
        <p:blipFill rotWithShape="1">
          <a:blip r:embed="rId36">
            <a:alphaModFix/>
          </a:blip>
          <a:srcRect b="0" l="0" r="0" t="0"/>
          <a:stretch/>
        </p:blipFill>
        <p:spPr>
          <a:xfrm>
            <a:off x="3958969" y="1933366"/>
            <a:ext cx="244639" cy="297926"/>
          </a:xfrm>
          <a:prstGeom prst="rect">
            <a:avLst/>
          </a:prstGeom>
          <a:noFill/>
          <a:ln>
            <a:noFill/>
          </a:ln>
        </p:spPr>
      </p:pic>
      <p:sp>
        <p:nvSpPr>
          <p:cNvPr id="1715" name="Google Shape;1715;g1d8534cb461_3_1554"/>
          <p:cNvSpPr txBox="1"/>
          <p:nvPr/>
        </p:nvSpPr>
        <p:spPr>
          <a:xfrm>
            <a:off x="3735247" y="2221591"/>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7">
                  <a:extLst>
                    <a:ext uri="{A12FA001-AC4F-418D-AE19-62706E023703}">
                      <ahyp:hlinkClr val="tx"/>
                    </a:ext>
                  </a:extLst>
                </a:hlinkClick>
              </a:rPr>
              <a:t>Harebell</a:t>
            </a:r>
            <a:endParaRPr>
              <a:solidFill>
                <a:schemeClr val="dk1"/>
              </a:solidFill>
            </a:endParaRPr>
          </a:p>
        </p:txBody>
      </p:sp>
      <p:pic>
        <p:nvPicPr>
          <p:cNvPr descr="Pedicularis canadensis Transparent" id="1716" name="Google Shape;1716;g1d8534cb461_3_1554"/>
          <p:cNvPicPr preferRelativeResize="0"/>
          <p:nvPr/>
        </p:nvPicPr>
        <p:blipFill rotWithShape="1">
          <a:blip r:embed="rId38">
            <a:alphaModFix/>
          </a:blip>
          <a:srcRect b="0" l="0" r="0" t="0"/>
          <a:stretch/>
        </p:blipFill>
        <p:spPr>
          <a:xfrm>
            <a:off x="4840875" y="1942802"/>
            <a:ext cx="270072" cy="287027"/>
          </a:xfrm>
          <a:prstGeom prst="rect">
            <a:avLst/>
          </a:prstGeom>
          <a:noFill/>
          <a:ln>
            <a:noFill/>
          </a:ln>
        </p:spPr>
      </p:pic>
      <p:sp>
        <p:nvSpPr>
          <p:cNvPr id="1717" name="Google Shape;1717;g1d8534cb461_3_1554"/>
          <p:cNvSpPr txBox="1"/>
          <p:nvPr/>
        </p:nvSpPr>
        <p:spPr>
          <a:xfrm>
            <a:off x="4648909" y="2217741"/>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9">
                  <a:extLst>
                    <a:ext uri="{A12FA001-AC4F-418D-AE19-62706E023703}">
                      <ahyp:hlinkClr val="tx"/>
                    </a:ext>
                  </a:extLst>
                </a:hlinkClick>
              </a:rPr>
              <a:t>Wood Betony (Rhiz)</a:t>
            </a:r>
            <a:endParaRPr>
              <a:solidFill>
                <a:schemeClr val="dk1"/>
              </a:solidFill>
            </a:endParaRPr>
          </a:p>
        </p:txBody>
      </p:sp>
      <p:pic>
        <p:nvPicPr>
          <p:cNvPr id="1718" name="Google Shape;1718;g1d8534cb461_3_1554"/>
          <p:cNvPicPr preferRelativeResize="0"/>
          <p:nvPr/>
        </p:nvPicPr>
        <p:blipFill>
          <a:blip r:embed="rId40">
            <a:alphaModFix/>
          </a:blip>
          <a:stretch>
            <a:fillRect/>
          </a:stretch>
        </p:blipFill>
        <p:spPr>
          <a:xfrm>
            <a:off x="6565434" y="630183"/>
            <a:ext cx="369400" cy="527740"/>
          </a:xfrm>
          <a:prstGeom prst="rect">
            <a:avLst/>
          </a:prstGeom>
          <a:noFill/>
          <a:ln>
            <a:noFill/>
          </a:ln>
        </p:spPr>
      </p:pic>
      <p:pic>
        <p:nvPicPr>
          <p:cNvPr id="1719" name="Google Shape;1719;g1d8534cb461_3_1554"/>
          <p:cNvPicPr preferRelativeResize="0"/>
          <p:nvPr/>
        </p:nvPicPr>
        <p:blipFill>
          <a:blip r:embed="rId41">
            <a:alphaModFix/>
          </a:blip>
          <a:stretch>
            <a:fillRect/>
          </a:stretch>
        </p:blipFill>
        <p:spPr>
          <a:xfrm>
            <a:off x="4786150" y="2773266"/>
            <a:ext cx="477325" cy="478909"/>
          </a:xfrm>
          <a:prstGeom prst="rect">
            <a:avLst/>
          </a:prstGeom>
          <a:noFill/>
          <a:ln>
            <a:noFill/>
          </a:ln>
        </p:spPr>
      </p:pic>
      <p:pic>
        <p:nvPicPr>
          <p:cNvPr id="1720" name="Google Shape;1720;g1d8534cb461_3_1554"/>
          <p:cNvPicPr preferRelativeResize="0"/>
          <p:nvPr/>
        </p:nvPicPr>
        <p:blipFill>
          <a:blip r:embed="rId42">
            <a:alphaModFix/>
          </a:blip>
          <a:stretch>
            <a:fillRect/>
          </a:stretch>
        </p:blipFill>
        <p:spPr>
          <a:xfrm>
            <a:off x="3229750" y="3905717"/>
            <a:ext cx="351800" cy="544033"/>
          </a:xfrm>
          <a:prstGeom prst="rect">
            <a:avLst/>
          </a:prstGeom>
          <a:noFill/>
          <a:ln>
            <a:noFill/>
          </a:ln>
        </p:spPr>
      </p:pic>
      <p:pic>
        <p:nvPicPr>
          <p:cNvPr id="1721" name="Google Shape;1721;g1d8534cb461_3_1554"/>
          <p:cNvPicPr preferRelativeResize="0"/>
          <p:nvPr/>
        </p:nvPicPr>
        <p:blipFill>
          <a:blip r:embed="rId43">
            <a:alphaModFix/>
          </a:blip>
          <a:stretch>
            <a:fillRect/>
          </a:stretch>
        </p:blipFill>
        <p:spPr>
          <a:xfrm>
            <a:off x="2958947" y="4730457"/>
            <a:ext cx="893425" cy="1441050"/>
          </a:xfrm>
          <a:prstGeom prst="rect">
            <a:avLst/>
          </a:prstGeom>
          <a:noFill/>
          <a:ln>
            <a:noFill/>
          </a:ln>
        </p:spPr>
      </p:pic>
      <p:sp>
        <p:nvSpPr>
          <p:cNvPr id="1722" name="Google Shape;1722;g1d8534cb461_3_1554"/>
          <p:cNvSpPr txBox="1"/>
          <p:nvPr/>
        </p:nvSpPr>
        <p:spPr>
          <a:xfrm>
            <a:off x="4833150" y="321717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4">
                  <a:extLst>
                    <a:ext uri="{A12FA001-AC4F-418D-AE19-62706E023703}">
                      <ahyp:hlinkClr val="tx"/>
                    </a:ext>
                  </a:extLst>
                </a:hlinkClick>
              </a:rPr>
              <a:t>Bur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5">
                  <a:extLst>
                    <a:ext uri="{A12FA001-AC4F-418D-AE19-62706E023703}">
                      <ahyp:hlinkClr val="tx"/>
                    </a:ext>
                  </a:extLst>
                </a:hlinkClick>
              </a:rPr>
              <a:t>Sedge</a:t>
            </a:r>
            <a:endParaRPr>
              <a:solidFill>
                <a:schemeClr val="dk1"/>
              </a:solidFill>
            </a:endParaRPr>
          </a:p>
        </p:txBody>
      </p:sp>
      <p:sp>
        <p:nvSpPr>
          <p:cNvPr id="1723" name="Google Shape;1723;g1d8534cb461_3_1554"/>
          <p:cNvSpPr txBox="1"/>
          <p:nvPr/>
        </p:nvSpPr>
        <p:spPr>
          <a:xfrm>
            <a:off x="3049738" y="4422913"/>
            <a:ext cx="702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6">
                  <a:extLst>
                    <a:ext uri="{A12FA001-AC4F-418D-AE19-62706E023703}">
                      <ahyp:hlinkClr val="tx"/>
                    </a:ext>
                  </a:extLst>
                </a:hlinkClick>
              </a:rPr>
              <a:t>Bottlebrush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7">
                  <a:extLst>
                    <a:ext uri="{A12FA001-AC4F-418D-AE19-62706E023703}">
                      <ahyp:hlinkClr val="tx"/>
                    </a:ext>
                  </a:extLst>
                </a:hlinkClick>
              </a:rPr>
              <a:t>Grass</a:t>
            </a:r>
            <a:endParaRPr b="1" sz="900">
              <a:solidFill>
                <a:schemeClr val="dk1"/>
              </a:solidFill>
              <a:latin typeface="Calibri"/>
              <a:ea typeface="Calibri"/>
              <a:cs typeface="Calibri"/>
              <a:sym typeface="Calibri"/>
            </a:endParaRPr>
          </a:p>
        </p:txBody>
      </p:sp>
      <p:sp>
        <p:nvSpPr>
          <p:cNvPr id="1724" name="Google Shape;1724;g1d8534cb461_3_1554"/>
          <p:cNvSpPr txBox="1"/>
          <p:nvPr/>
        </p:nvSpPr>
        <p:spPr>
          <a:xfrm>
            <a:off x="6498372" y="1032963"/>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8">
                  <a:extLst>
                    <a:ext uri="{A12FA001-AC4F-418D-AE19-62706E023703}">
                      <ahyp:hlinkClr val="tx"/>
                    </a:ext>
                  </a:extLst>
                </a:hlinkClick>
              </a:rPr>
              <a:t>Marsh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9">
                  <a:extLst>
                    <a:ext uri="{A12FA001-AC4F-418D-AE19-62706E023703}">
                      <ahyp:hlinkClr val="tx"/>
                    </a:ext>
                  </a:extLst>
                </a:hlinkClick>
              </a:rPr>
              <a:t>Marigold</a:t>
            </a:r>
            <a:endParaRPr b="1" sz="900">
              <a:solidFill>
                <a:schemeClr val="dk1"/>
              </a:solidFill>
              <a:latin typeface="Calibri"/>
              <a:ea typeface="Calibri"/>
              <a:cs typeface="Calibri"/>
              <a:sym typeface="Calibri"/>
            </a:endParaRPr>
          </a:p>
        </p:txBody>
      </p:sp>
      <p:sp>
        <p:nvSpPr>
          <p:cNvPr id="1725" name="Google Shape;1725;g1d8534cb461_3_1554"/>
          <p:cNvSpPr txBox="1"/>
          <p:nvPr/>
        </p:nvSpPr>
        <p:spPr>
          <a:xfrm>
            <a:off x="3078069" y="6171497"/>
            <a:ext cx="655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0">
                  <a:extLst>
                    <a:ext uri="{A12FA001-AC4F-418D-AE19-62706E023703}">
                      <ahyp:hlinkClr val="tx"/>
                    </a:ext>
                  </a:extLst>
                </a:hlinkClick>
              </a:rPr>
              <a:t>Sweet Joe Pye Weed</a:t>
            </a:r>
            <a:endParaRPr b="0" i="0" sz="1800" u="none" cap="none" strike="noStrike">
              <a:solidFill>
                <a:schemeClr val="dk1"/>
              </a:solidFill>
              <a:latin typeface="Arial"/>
              <a:ea typeface="Arial"/>
              <a:cs typeface="Arial"/>
              <a:sym typeface="Arial"/>
            </a:endParaRPr>
          </a:p>
        </p:txBody>
      </p:sp>
      <p:sp>
        <p:nvSpPr>
          <p:cNvPr id="1726" name="Google Shape;1726;g1d8534cb461_3_1554"/>
          <p:cNvSpPr txBox="1"/>
          <p:nvPr/>
        </p:nvSpPr>
        <p:spPr>
          <a:xfrm>
            <a:off x="3016150" y="3207976"/>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1">
                  <a:extLst>
                    <a:ext uri="{A12FA001-AC4F-418D-AE19-62706E023703}">
                      <ahyp:hlinkClr val="tx"/>
                    </a:ext>
                  </a:extLst>
                </a:hlinkClick>
              </a:rPr>
              <a:t>Bradbury’s Monarda (Rhiz)</a:t>
            </a:r>
            <a:endParaRPr b="0" i="0" sz="1800" u="none" cap="none" strike="noStrike">
              <a:solidFill>
                <a:schemeClr val="dk1"/>
              </a:solidFill>
              <a:latin typeface="Arial"/>
              <a:ea typeface="Arial"/>
              <a:cs typeface="Arial"/>
              <a:sym typeface="Arial"/>
            </a:endParaRPr>
          </a:p>
        </p:txBody>
      </p:sp>
      <p:pic>
        <p:nvPicPr>
          <p:cNvPr descr="Monarda bradburiana Transparent" id="1727" name="Google Shape;1727;g1d8534cb461_3_1554"/>
          <p:cNvPicPr preferRelativeResize="0"/>
          <p:nvPr/>
        </p:nvPicPr>
        <p:blipFill rotWithShape="1">
          <a:blip r:embed="rId52">
            <a:alphaModFix/>
          </a:blip>
          <a:srcRect b="0" l="0" r="0" t="0"/>
          <a:stretch/>
        </p:blipFill>
        <p:spPr>
          <a:xfrm>
            <a:off x="3135700" y="2799277"/>
            <a:ext cx="541354" cy="420246"/>
          </a:xfrm>
          <a:prstGeom prst="rect">
            <a:avLst/>
          </a:prstGeom>
          <a:noFill/>
          <a:ln>
            <a:noFill/>
          </a:ln>
        </p:spPr>
      </p:pic>
      <p:sp>
        <p:nvSpPr>
          <p:cNvPr id="1728" name="Google Shape;1728;g1d8534cb461_3_1554"/>
          <p:cNvSpPr txBox="1"/>
          <p:nvPr>
            <p:ph idx="4294967295" type="ctrTitle"/>
          </p:nvPr>
        </p:nvSpPr>
        <p:spPr>
          <a:xfrm>
            <a:off x="3881825" y="5015975"/>
            <a:ext cx="2739000" cy="829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200"/>
              <a:buFont typeface="Calibri"/>
              <a:buNone/>
            </a:pPr>
            <a:r>
              <a:rPr b="1" lang="en-US" sz="3200"/>
              <a:t>Spread a lot</a:t>
            </a:r>
            <a:endParaRPr b="1" sz="3200"/>
          </a:p>
        </p:txBody>
      </p:sp>
      <p:sp>
        <p:nvSpPr>
          <p:cNvPr id="1729" name="Google Shape;1729;g1d8534cb461_3_1554"/>
          <p:cNvSpPr txBox="1"/>
          <p:nvPr/>
        </p:nvSpPr>
        <p:spPr>
          <a:xfrm>
            <a:off x="136200" y="1614100"/>
            <a:ext cx="3000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solidFill>
                  <a:schemeClr val="dk1"/>
                </a:solidFill>
                <a:latin typeface="Calibri"/>
                <a:ea typeface="Calibri"/>
                <a:cs typeface="Calibri"/>
                <a:sym typeface="Calibri"/>
              </a:rPr>
              <a:t> **Experiences will vary based on zone, soil, rain, mulch**</a:t>
            </a:r>
            <a:endParaRPr b="1" sz="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US" sz="900">
                <a:solidFill>
                  <a:schemeClr val="dk1"/>
                </a:solidFill>
                <a:latin typeface="Calibri"/>
                <a:ea typeface="Calibri"/>
                <a:cs typeface="Calibri"/>
                <a:sym typeface="Calibri"/>
              </a:rPr>
              <a:t>(Rhiz) = Spread by underground rhizomes/stems</a:t>
            </a:r>
            <a:endParaRPr b="1" sz="900">
              <a:solidFill>
                <a:schemeClr val="dk1"/>
              </a:solidFill>
              <a:latin typeface="Calibri"/>
              <a:ea typeface="Calibri"/>
              <a:cs typeface="Calibri"/>
              <a:sym typeface="Calibri"/>
            </a:endParaRPr>
          </a:p>
        </p:txBody>
      </p:sp>
      <p:pic>
        <p:nvPicPr>
          <p:cNvPr id="1730" name="Google Shape;1730;g1d8534cb461_3_1554"/>
          <p:cNvPicPr preferRelativeResize="0"/>
          <p:nvPr/>
        </p:nvPicPr>
        <p:blipFill>
          <a:blip r:embed="rId53">
            <a:alphaModFix/>
          </a:blip>
          <a:stretch>
            <a:fillRect/>
          </a:stretch>
        </p:blipFill>
        <p:spPr>
          <a:xfrm>
            <a:off x="4060950" y="2773278"/>
            <a:ext cx="373000" cy="458622"/>
          </a:xfrm>
          <a:prstGeom prst="rect">
            <a:avLst/>
          </a:prstGeom>
          <a:noFill/>
          <a:ln>
            <a:noFill/>
          </a:ln>
        </p:spPr>
      </p:pic>
      <p:sp>
        <p:nvSpPr>
          <p:cNvPr id="1731" name="Google Shape;1731;g1d8534cb461_3_1554"/>
          <p:cNvSpPr txBox="1"/>
          <p:nvPr/>
        </p:nvSpPr>
        <p:spPr>
          <a:xfrm>
            <a:off x="3916150" y="3222375"/>
            <a:ext cx="6414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54">
                  <a:extLst>
                    <a:ext uri="{A12FA001-AC4F-418D-AE19-62706E023703}">
                      <ahyp:hlinkClr val="tx"/>
                    </a:ext>
                  </a:extLst>
                </a:hlinkClick>
              </a:rPr>
              <a:t>Jack-in-the-pulpit</a:t>
            </a:r>
            <a:endParaRPr>
              <a:solidFill>
                <a:schemeClr val="dk1"/>
              </a:solidFill>
            </a:endParaRPr>
          </a:p>
        </p:txBody>
      </p:sp>
      <p:sp>
        <p:nvSpPr>
          <p:cNvPr id="1732" name="Google Shape;1732;g1d8534cb461_3_1554"/>
          <p:cNvSpPr txBox="1"/>
          <p:nvPr/>
        </p:nvSpPr>
        <p:spPr>
          <a:xfrm>
            <a:off x="29427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1733" name="Google Shape;1733;g1d8534cb461_3_1554">
            <a:hlinkClick action="ppaction://hlinksldjump" r:id="rId55"/>
          </p:cNvPr>
          <p:cNvPicPr preferRelativeResize="0"/>
          <p:nvPr/>
        </p:nvPicPr>
        <p:blipFill>
          <a:blip r:embed="rId56">
            <a:alphaModFix/>
          </a:blip>
          <a:stretch>
            <a:fillRect/>
          </a:stretch>
        </p:blipFill>
        <p:spPr>
          <a:xfrm>
            <a:off x="8422462" y="-1323"/>
            <a:ext cx="708950" cy="189323"/>
          </a:xfrm>
          <a:prstGeom prst="rect">
            <a:avLst/>
          </a:prstGeom>
          <a:noFill/>
          <a:ln>
            <a:noFill/>
          </a:ln>
        </p:spPr>
      </p:pic>
      <p:sp>
        <p:nvSpPr>
          <p:cNvPr id="1734" name="Google Shape;1734;g1d8534cb461_3_1554"/>
          <p:cNvSpPr txBox="1"/>
          <p:nvPr/>
        </p:nvSpPr>
        <p:spPr>
          <a:xfrm>
            <a:off x="3581550" y="1350"/>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Spread a little</a:t>
            </a:r>
            <a:endParaRPr b="1" sz="3200">
              <a:solidFill>
                <a:schemeClr val="dk1"/>
              </a:solidFill>
              <a:latin typeface="Calibri"/>
              <a:ea typeface="Calibri"/>
              <a:cs typeface="Calibri"/>
              <a:sym typeface="Calibri"/>
            </a:endParaRPr>
          </a:p>
        </p:txBody>
      </p:sp>
      <p:sp>
        <p:nvSpPr>
          <p:cNvPr id="1735" name="Google Shape;1735;g1d8534cb461_3_1554"/>
          <p:cNvSpPr txBox="1"/>
          <p:nvPr/>
        </p:nvSpPr>
        <p:spPr>
          <a:xfrm>
            <a:off x="76200" y="0"/>
            <a:ext cx="3000000" cy="679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4020">
                <a:solidFill>
                  <a:schemeClr val="dk1"/>
                </a:solidFill>
                <a:latin typeface="Calibri"/>
                <a:ea typeface="Calibri"/>
                <a:cs typeface="Calibri"/>
                <a:sym typeface="Calibri"/>
              </a:rPr>
              <a:t>Shade Plants</a:t>
            </a:r>
            <a:endParaRPr b="1" sz="4020">
              <a:solidFill>
                <a:schemeClr val="dk1"/>
              </a:solidFill>
              <a:latin typeface="Calibri"/>
              <a:ea typeface="Calibri"/>
              <a:cs typeface="Calibri"/>
              <a:sym typeface="Calibri"/>
            </a:endParaRPr>
          </a:p>
        </p:txBody>
      </p:sp>
      <p:sp>
        <p:nvSpPr>
          <p:cNvPr id="1736" name="Google Shape;1736;g1d8534cb461_3_1554"/>
          <p:cNvSpPr txBox="1"/>
          <p:nvPr/>
        </p:nvSpPr>
        <p:spPr>
          <a:xfrm>
            <a:off x="-12" y="537413"/>
            <a:ext cx="31914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LESS THAN 4-6 hours direct sunlight each day</a:t>
            </a:r>
            <a:endParaRPr/>
          </a:p>
        </p:txBody>
      </p:sp>
      <p:grpSp>
        <p:nvGrpSpPr>
          <p:cNvPr id="1737" name="Google Shape;1737;g1d8534cb461_3_1554"/>
          <p:cNvGrpSpPr/>
          <p:nvPr/>
        </p:nvGrpSpPr>
        <p:grpSpPr>
          <a:xfrm>
            <a:off x="1356588" y="898550"/>
            <a:ext cx="439225" cy="496801"/>
            <a:chOff x="7722200" y="425200"/>
            <a:chExt cx="439225" cy="496801"/>
          </a:xfrm>
        </p:grpSpPr>
        <p:pic>
          <p:nvPicPr>
            <p:cNvPr id="1738" name="Google Shape;1738;g1d8534cb461_3_1554"/>
            <p:cNvPicPr preferRelativeResize="0"/>
            <p:nvPr/>
          </p:nvPicPr>
          <p:blipFill>
            <a:blip r:embed="rId57">
              <a:alphaModFix/>
            </a:blip>
            <a:stretch>
              <a:fillRect/>
            </a:stretch>
          </p:blipFill>
          <p:spPr>
            <a:xfrm>
              <a:off x="7769025" y="425200"/>
              <a:ext cx="392400" cy="392400"/>
            </a:xfrm>
            <a:prstGeom prst="rect">
              <a:avLst/>
            </a:prstGeom>
            <a:noFill/>
            <a:ln>
              <a:noFill/>
            </a:ln>
          </p:spPr>
        </p:pic>
        <p:pic>
          <p:nvPicPr>
            <p:cNvPr id="1739" name="Google Shape;1739;g1d8534cb461_3_1554"/>
            <p:cNvPicPr preferRelativeResize="0"/>
            <p:nvPr/>
          </p:nvPicPr>
          <p:blipFill>
            <a:blip r:embed="rId58">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g215a030472b_0_0"/>
          <p:cNvSpPr txBox="1"/>
          <p:nvPr>
            <p:ph type="title"/>
          </p:nvPr>
        </p:nvSpPr>
        <p:spPr>
          <a:xfrm>
            <a:off x="273000" y="162351"/>
            <a:ext cx="459900" cy="260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250">
                <a:solidFill>
                  <a:schemeClr val="lt1"/>
                </a:solidFill>
              </a:rPr>
              <a:t>Clay Tolerant</a:t>
            </a:r>
            <a:endParaRPr sz="250">
              <a:solidFill>
                <a:schemeClr val="lt1"/>
              </a:solidFill>
            </a:endParaRPr>
          </a:p>
        </p:txBody>
      </p:sp>
      <p:sp>
        <p:nvSpPr>
          <p:cNvPr id="1745" name="Google Shape;1745;g215a030472b_0_0"/>
          <p:cNvSpPr/>
          <p:nvPr/>
        </p:nvSpPr>
        <p:spPr>
          <a:xfrm>
            <a:off x="-10212" y="0"/>
            <a:ext cx="9144000" cy="6858000"/>
          </a:xfrm>
          <a:prstGeom prst="rect">
            <a:avLst/>
          </a:prstGeom>
          <a:gradFill>
            <a:gsLst>
              <a:gs pos="0">
                <a:srgbClr val="DB7562">
                  <a:alpha val="96470"/>
                </a:srgbClr>
              </a:gs>
              <a:gs pos="65000">
                <a:srgbClr val="DB7562">
                  <a:alpha val="96470"/>
                </a:srgbClr>
              </a:gs>
              <a:gs pos="95000">
                <a:srgbClr val="3C78D8"/>
              </a:gs>
              <a:gs pos="100000">
                <a:srgbClr val="3C78D8"/>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g215a030472b_0_0"/>
          <p:cNvSpPr/>
          <p:nvPr/>
        </p:nvSpPr>
        <p:spPr>
          <a:xfrm>
            <a:off x="102500" y="962913"/>
            <a:ext cx="1992000" cy="55779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g215a030472b_0_0"/>
          <p:cNvSpPr txBox="1"/>
          <p:nvPr/>
        </p:nvSpPr>
        <p:spPr>
          <a:xfrm>
            <a:off x="8016464" y="400990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
                  <a:extLst>
                    <a:ext uri="{A12FA001-AC4F-418D-AE19-62706E023703}">
                      <ahyp:hlinkClr val="tx"/>
                    </a:ext>
                  </a:extLst>
                </a:hlinkClick>
              </a:rPr>
              <a:t>Meadow Blazing Star</a:t>
            </a:r>
            <a:endParaRPr b="0" i="0" sz="1800" u="none" cap="none" strike="noStrike">
              <a:solidFill>
                <a:schemeClr val="dk1"/>
              </a:solidFill>
              <a:latin typeface="Arial"/>
              <a:ea typeface="Arial"/>
              <a:cs typeface="Arial"/>
              <a:sym typeface="Arial"/>
            </a:endParaRPr>
          </a:p>
        </p:txBody>
      </p:sp>
      <p:pic>
        <p:nvPicPr>
          <p:cNvPr descr="Liatris ligulistylis Transparent" id="1748" name="Google Shape;1748;g215a030472b_0_0"/>
          <p:cNvPicPr preferRelativeResize="0"/>
          <p:nvPr/>
        </p:nvPicPr>
        <p:blipFill rotWithShape="1">
          <a:blip r:embed="rId4">
            <a:alphaModFix/>
          </a:blip>
          <a:srcRect b="0" l="0" r="0" t="0"/>
          <a:stretch/>
        </p:blipFill>
        <p:spPr>
          <a:xfrm>
            <a:off x="8180324" y="3053433"/>
            <a:ext cx="448803" cy="991745"/>
          </a:xfrm>
          <a:prstGeom prst="rect">
            <a:avLst/>
          </a:prstGeom>
          <a:noFill/>
          <a:ln>
            <a:noFill/>
          </a:ln>
        </p:spPr>
      </p:pic>
      <p:sp>
        <p:nvSpPr>
          <p:cNvPr id="1749" name="Google Shape;1749;g215a030472b_0_0"/>
          <p:cNvSpPr txBox="1"/>
          <p:nvPr/>
        </p:nvSpPr>
        <p:spPr>
          <a:xfrm>
            <a:off x="8030593" y="2351577"/>
            <a:ext cx="68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Culver’s Root</a:t>
            </a:r>
            <a:endParaRPr b="0" i="0" sz="1800" u="none" cap="none" strike="noStrike">
              <a:solidFill>
                <a:schemeClr val="dk1"/>
              </a:solidFill>
              <a:latin typeface="Arial"/>
              <a:ea typeface="Arial"/>
              <a:cs typeface="Arial"/>
              <a:sym typeface="Arial"/>
            </a:endParaRPr>
          </a:p>
        </p:txBody>
      </p:sp>
      <p:pic>
        <p:nvPicPr>
          <p:cNvPr descr="Veronicastrum virginicum Transparent" id="1750" name="Google Shape;1750;g215a030472b_0_0"/>
          <p:cNvPicPr preferRelativeResize="0"/>
          <p:nvPr/>
        </p:nvPicPr>
        <p:blipFill rotWithShape="1">
          <a:blip r:embed="rId6">
            <a:alphaModFix/>
          </a:blip>
          <a:srcRect b="0" l="0" r="0" t="0"/>
          <a:stretch/>
        </p:blipFill>
        <p:spPr>
          <a:xfrm>
            <a:off x="8062462" y="1566419"/>
            <a:ext cx="576476" cy="783571"/>
          </a:xfrm>
          <a:prstGeom prst="rect">
            <a:avLst/>
          </a:prstGeom>
          <a:noFill/>
          <a:ln>
            <a:noFill/>
          </a:ln>
        </p:spPr>
      </p:pic>
      <p:sp>
        <p:nvSpPr>
          <p:cNvPr id="1751" name="Google Shape;1751;g215a030472b_0_0"/>
          <p:cNvSpPr txBox="1"/>
          <p:nvPr/>
        </p:nvSpPr>
        <p:spPr>
          <a:xfrm>
            <a:off x="3724639" y="2367711"/>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Nodding Onion</a:t>
            </a:r>
            <a:endParaRPr b="0" i="0" sz="1800" u="none" cap="none" strike="noStrike">
              <a:solidFill>
                <a:schemeClr val="dk1"/>
              </a:solidFill>
              <a:latin typeface="Arial"/>
              <a:ea typeface="Arial"/>
              <a:cs typeface="Arial"/>
              <a:sym typeface="Arial"/>
            </a:endParaRPr>
          </a:p>
        </p:txBody>
      </p:sp>
      <p:pic>
        <p:nvPicPr>
          <p:cNvPr descr="Allium cernuum Transparent" id="1752" name="Google Shape;1752;g215a030472b_0_0"/>
          <p:cNvPicPr preferRelativeResize="0"/>
          <p:nvPr/>
        </p:nvPicPr>
        <p:blipFill rotWithShape="1">
          <a:blip r:embed="rId8">
            <a:alphaModFix/>
          </a:blip>
          <a:srcRect b="0" l="0" r="0" t="0"/>
          <a:stretch/>
        </p:blipFill>
        <p:spPr>
          <a:xfrm>
            <a:off x="3981150" y="1942030"/>
            <a:ext cx="299125" cy="409270"/>
          </a:xfrm>
          <a:prstGeom prst="rect">
            <a:avLst/>
          </a:prstGeom>
          <a:noFill/>
          <a:ln>
            <a:noFill/>
          </a:ln>
        </p:spPr>
      </p:pic>
      <p:sp>
        <p:nvSpPr>
          <p:cNvPr id="1753" name="Google Shape;1753;g215a030472b_0_0"/>
          <p:cNvSpPr txBox="1"/>
          <p:nvPr/>
        </p:nvSpPr>
        <p:spPr>
          <a:xfrm>
            <a:off x="3721888" y="5843880"/>
            <a:ext cx="7476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
                  <a:extLst>
                    <a:ext uri="{A12FA001-AC4F-418D-AE19-62706E023703}">
                      <ahyp:hlinkClr val="tx"/>
                    </a:ext>
                  </a:extLst>
                </a:hlinkClick>
              </a:rPr>
              <a:t>Great Blue Lobelia</a:t>
            </a:r>
            <a:endParaRPr b="0" i="0" sz="1800" u="none" cap="none" strike="noStrike">
              <a:solidFill>
                <a:schemeClr val="dk1"/>
              </a:solidFill>
              <a:latin typeface="Arial"/>
              <a:ea typeface="Arial"/>
              <a:cs typeface="Arial"/>
              <a:sym typeface="Arial"/>
            </a:endParaRPr>
          </a:p>
        </p:txBody>
      </p:sp>
      <p:pic>
        <p:nvPicPr>
          <p:cNvPr descr="Lobelia siphilitica Transparent" id="1754" name="Google Shape;1754;g215a030472b_0_0"/>
          <p:cNvPicPr preferRelativeResize="0"/>
          <p:nvPr/>
        </p:nvPicPr>
        <p:blipFill rotWithShape="1">
          <a:blip r:embed="rId10">
            <a:alphaModFix/>
          </a:blip>
          <a:srcRect b="0" l="0" r="0" t="0"/>
          <a:stretch/>
        </p:blipFill>
        <p:spPr>
          <a:xfrm>
            <a:off x="3933475" y="5383665"/>
            <a:ext cx="288237" cy="460210"/>
          </a:xfrm>
          <a:prstGeom prst="rect">
            <a:avLst/>
          </a:prstGeom>
          <a:noFill/>
          <a:ln>
            <a:noFill/>
          </a:ln>
        </p:spPr>
      </p:pic>
      <p:sp>
        <p:nvSpPr>
          <p:cNvPr id="1755" name="Google Shape;1755;g215a030472b_0_0"/>
          <p:cNvSpPr txBox="1"/>
          <p:nvPr/>
        </p:nvSpPr>
        <p:spPr>
          <a:xfrm>
            <a:off x="5389450" y="5835750"/>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Marsh Milkweed</a:t>
            </a:r>
            <a:endParaRPr b="0" i="0" sz="1800" u="none" cap="none" strike="noStrike">
              <a:solidFill>
                <a:schemeClr val="dk1"/>
              </a:solidFill>
              <a:latin typeface="Arial"/>
              <a:ea typeface="Arial"/>
              <a:cs typeface="Arial"/>
              <a:sym typeface="Arial"/>
            </a:endParaRPr>
          </a:p>
        </p:txBody>
      </p:sp>
      <p:pic>
        <p:nvPicPr>
          <p:cNvPr descr="Asclepias incarnata Transparent" id="1756" name="Google Shape;1756;g215a030472b_0_0"/>
          <p:cNvPicPr preferRelativeResize="0"/>
          <p:nvPr/>
        </p:nvPicPr>
        <p:blipFill rotWithShape="1">
          <a:blip r:embed="rId12">
            <a:alphaModFix/>
          </a:blip>
          <a:srcRect b="0" l="0" r="0" t="0"/>
          <a:stretch/>
        </p:blipFill>
        <p:spPr>
          <a:xfrm>
            <a:off x="5524945" y="5143603"/>
            <a:ext cx="475955" cy="769037"/>
          </a:xfrm>
          <a:prstGeom prst="rect">
            <a:avLst/>
          </a:prstGeom>
          <a:noFill/>
          <a:ln>
            <a:noFill/>
          </a:ln>
        </p:spPr>
      </p:pic>
      <p:pic>
        <p:nvPicPr>
          <p:cNvPr descr="Dalea purpurea Transparent" id="1757" name="Google Shape;1757;g215a030472b_0_0"/>
          <p:cNvPicPr preferRelativeResize="0"/>
          <p:nvPr/>
        </p:nvPicPr>
        <p:blipFill rotWithShape="1">
          <a:blip r:embed="rId13">
            <a:alphaModFix/>
          </a:blip>
          <a:srcRect b="0" l="0" r="0" t="0"/>
          <a:stretch/>
        </p:blipFill>
        <p:spPr>
          <a:xfrm>
            <a:off x="4785324" y="1910388"/>
            <a:ext cx="383914" cy="440672"/>
          </a:xfrm>
          <a:prstGeom prst="rect">
            <a:avLst/>
          </a:prstGeom>
          <a:noFill/>
          <a:ln>
            <a:noFill/>
          </a:ln>
        </p:spPr>
      </p:pic>
      <p:sp>
        <p:nvSpPr>
          <p:cNvPr id="1758" name="Google Shape;1758;g215a030472b_0_0"/>
          <p:cNvSpPr txBox="1"/>
          <p:nvPr/>
        </p:nvSpPr>
        <p:spPr>
          <a:xfrm>
            <a:off x="4605225" y="2364306"/>
            <a:ext cx="747600" cy="3837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
                  <a:extLst>
                    <a:ext uri="{A12FA001-AC4F-418D-AE19-62706E023703}">
                      <ahyp:hlinkClr val="tx"/>
                    </a:ext>
                  </a:extLst>
                </a:hlinkClick>
              </a:rPr>
              <a:t>Purple Prairie Clover</a:t>
            </a:r>
            <a:endParaRPr b="0" i="0" sz="1800" u="none" cap="none" strike="noStrike">
              <a:solidFill>
                <a:schemeClr val="dk1"/>
              </a:solidFill>
              <a:latin typeface="Arial"/>
              <a:ea typeface="Arial"/>
              <a:cs typeface="Arial"/>
              <a:sym typeface="Arial"/>
            </a:endParaRPr>
          </a:p>
        </p:txBody>
      </p:sp>
      <p:pic>
        <p:nvPicPr>
          <p:cNvPr descr="Echinacea pallida Transparent" id="1759" name="Google Shape;1759;g215a030472b_0_0"/>
          <p:cNvPicPr preferRelativeResize="0"/>
          <p:nvPr/>
        </p:nvPicPr>
        <p:blipFill rotWithShape="1">
          <a:blip r:embed="rId15">
            <a:alphaModFix/>
          </a:blip>
          <a:srcRect b="0" l="0" r="0" t="0"/>
          <a:stretch/>
        </p:blipFill>
        <p:spPr>
          <a:xfrm>
            <a:off x="6557832" y="1781288"/>
            <a:ext cx="369381" cy="588587"/>
          </a:xfrm>
          <a:prstGeom prst="rect">
            <a:avLst/>
          </a:prstGeom>
          <a:noFill/>
          <a:ln>
            <a:noFill/>
          </a:ln>
        </p:spPr>
      </p:pic>
      <p:sp>
        <p:nvSpPr>
          <p:cNvPr id="1760" name="Google Shape;1760;g215a030472b_0_0"/>
          <p:cNvSpPr txBox="1"/>
          <p:nvPr/>
        </p:nvSpPr>
        <p:spPr>
          <a:xfrm>
            <a:off x="6322376" y="236987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6">
                  <a:extLst>
                    <a:ext uri="{A12FA001-AC4F-418D-AE19-62706E023703}">
                      <ahyp:hlinkClr val="tx"/>
                    </a:ext>
                  </a:extLst>
                </a:hlinkClick>
              </a:rPr>
              <a:t>Pale Purple Coneflower</a:t>
            </a:r>
            <a:endParaRPr b="0" i="0" sz="1800" u="none" cap="none" strike="noStrike">
              <a:solidFill>
                <a:schemeClr val="dk1"/>
              </a:solidFill>
              <a:latin typeface="Arial"/>
              <a:ea typeface="Arial"/>
              <a:cs typeface="Arial"/>
              <a:sym typeface="Arial"/>
            </a:endParaRPr>
          </a:p>
        </p:txBody>
      </p:sp>
      <p:pic>
        <p:nvPicPr>
          <p:cNvPr descr="Aster novae angliae Transparent" id="1761" name="Google Shape;1761;g215a030472b_0_0"/>
          <p:cNvPicPr preferRelativeResize="0"/>
          <p:nvPr/>
        </p:nvPicPr>
        <p:blipFill rotWithShape="1">
          <a:blip r:embed="rId17">
            <a:alphaModFix/>
          </a:blip>
          <a:srcRect b="0" l="0" r="0" t="0"/>
          <a:stretch/>
        </p:blipFill>
        <p:spPr>
          <a:xfrm>
            <a:off x="6293732" y="4963279"/>
            <a:ext cx="675782" cy="933710"/>
          </a:xfrm>
          <a:prstGeom prst="rect">
            <a:avLst/>
          </a:prstGeom>
          <a:noFill/>
          <a:ln>
            <a:noFill/>
          </a:ln>
        </p:spPr>
      </p:pic>
      <p:pic>
        <p:nvPicPr>
          <p:cNvPr descr="Liatris lugulistylis Transparent" id="1762" name="Google Shape;1762;g215a030472b_0_0"/>
          <p:cNvPicPr preferRelativeResize="0"/>
          <p:nvPr/>
        </p:nvPicPr>
        <p:blipFill rotWithShape="1">
          <a:blip r:embed="rId18">
            <a:alphaModFix/>
          </a:blip>
          <a:srcRect b="0" l="0" r="0" t="0"/>
          <a:stretch/>
        </p:blipFill>
        <p:spPr>
          <a:xfrm>
            <a:off x="7317755" y="3113789"/>
            <a:ext cx="504257" cy="955634"/>
          </a:xfrm>
          <a:prstGeom prst="rect">
            <a:avLst/>
          </a:prstGeom>
          <a:noFill/>
          <a:ln>
            <a:noFill/>
          </a:ln>
        </p:spPr>
      </p:pic>
      <p:pic>
        <p:nvPicPr>
          <p:cNvPr descr="Monarda fistulosa Transparent" id="1763" name="Google Shape;1763;g215a030472b_0_0"/>
          <p:cNvPicPr preferRelativeResize="0"/>
          <p:nvPr/>
        </p:nvPicPr>
        <p:blipFill rotWithShape="1">
          <a:blip r:embed="rId19">
            <a:alphaModFix/>
          </a:blip>
          <a:srcRect b="0" l="0" r="0" t="0"/>
          <a:stretch/>
        </p:blipFill>
        <p:spPr>
          <a:xfrm>
            <a:off x="6390816" y="3198772"/>
            <a:ext cx="753162" cy="873097"/>
          </a:xfrm>
          <a:prstGeom prst="rect">
            <a:avLst/>
          </a:prstGeom>
          <a:noFill/>
          <a:ln>
            <a:noFill/>
          </a:ln>
        </p:spPr>
      </p:pic>
      <p:pic>
        <p:nvPicPr>
          <p:cNvPr descr="Ratibida pinnata Transparent" id="1764" name="Google Shape;1764;g215a030472b_0_0"/>
          <p:cNvPicPr preferRelativeResize="0"/>
          <p:nvPr/>
        </p:nvPicPr>
        <p:blipFill rotWithShape="1">
          <a:blip r:embed="rId20">
            <a:alphaModFix/>
          </a:blip>
          <a:srcRect b="0" l="0" r="0" t="0"/>
          <a:stretch/>
        </p:blipFill>
        <p:spPr>
          <a:xfrm>
            <a:off x="5637287" y="3195907"/>
            <a:ext cx="526181" cy="869227"/>
          </a:xfrm>
          <a:prstGeom prst="rect">
            <a:avLst/>
          </a:prstGeom>
          <a:noFill/>
          <a:ln>
            <a:noFill/>
          </a:ln>
        </p:spPr>
      </p:pic>
      <p:sp>
        <p:nvSpPr>
          <p:cNvPr id="1765" name="Google Shape;1765;g215a030472b_0_0"/>
          <p:cNvSpPr txBox="1"/>
          <p:nvPr/>
        </p:nvSpPr>
        <p:spPr>
          <a:xfrm>
            <a:off x="5542950" y="400582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1">
                  <a:extLst>
                    <a:ext uri="{A12FA001-AC4F-418D-AE19-62706E023703}">
                      <ahyp:hlinkClr val="tx"/>
                    </a:ext>
                  </a:extLst>
                </a:hlinkClick>
              </a:rPr>
              <a:t>Yellow Coneflower</a:t>
            </a:r>
            <a:endParaRPr b="0" i="0" sz="1800" u="none" cap="none" strike="noStrike">
              <a:solidFill>
                <a:schemeClr val="dk1"/>
              </a:solidFill>
              <a:latin typeface="Arial"/>
              <a:ea typeface="Arial"/>
              <a:cs typeface="Arial"/>
              <a:sym typeface="Arial"/>
            </a:endParaRPr>
          </a:p>
        </p:txBody>
      </p:sp>
      <p:sp>
        <p:nvSpPr>
          <p:cNvPr id="1766" name="Google Shape;1766;g215a030472b_0_0"/>
          <p:cNvSpPr txBox="1"/>
          <p:nvPr/>
        </p:nvSpPr>
        <p:spPr>
          <a:xfrm>
            <a:off x="6451230" y="400265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2">
                  <a:extLst>
                    <a:ext uri="{A12FA001-AC4F-418D-AE19-62706E023703}">
                      <ahyp:hlinkClr val="tx"/>
                    </a:ext>
                  </a:extLst>
                </a:hlinkClick>
              </a:rPr>
              <a:t>Wild Bergamot</a:t>
            </a:r>
            <a:endParaRPr b="0" i="0" sz="1800" u="none" cap="none" strike="noStrike">
              <a:solidFill>
                <a:schemeClr val="dk1"/>
              </a:solidFill>
              <a:latin typeface="Arial"/>
              <a:ea typeface="Arial"/>
              <a:cs typeface="Arial"/>
              <a:sym typeface="Arial"/>
            </a:endParaRPr>
          </a:p>
        </p:txBody>
      </p:sp>
      <p:sp>
        <p:nvSpPr>
          <p:cNvPr id="1767" name="Google Shape;1767;g215a030472b_0_0"/>
          <p:cNvSpPr txBox="1"/>
          <p:nvPr/>
        </p:nvSpPr>
        <p:spPr>
          <a:xfrm>
            <a:off x="6226727" y="5845752"/>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3">
                  <a:extLst>
                    <a:ext uri="{A12FA001-AC4F-418D-AE19-62706E023703}">
                      <ahyp:hlinkClr val="tx"/>
                    </a:ext>
                  </a:extLst>
                </a:hlinkClick>
              </a:rPr>
              <a:t>New England Aster</a:t>
            </a:r>
            <a:endParaRPr b="0" i="0" sz="1800" u="none" cap="none" strike="noStrike">
              <a:solidFill>
                <a:schemeClr val="dk1"/>
              </a:solidFill>
              <a:latin typeface="Arial"/>
              <a:ea typeface="Arial"/>
              <a:cs typeface="Arial"/>
              <a:sym typeface="Arial"/>
            </a:endParaRPr>
          </a:p>
        </p:txBody>
      </p:sp>
      <p:sp>
        <p:nvSpPr>
          <p:cNvPr id="1768" name="Google Shape;1768;g215a030472b_0_0"/>
          <p:cNvSpPr txBox="1"/>
          <p:nvPr/>
        </p:nvSpPr>
        <p:spPr>
          <a:xfrm>
            <a:off x="7255677" y="401230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4">
                  <a:extLst>
                    <a:ext uri="{A12FA001-AC4F-418D-AE19-62706E023703}">
                      <ahyp:hlinkClr val="tx"/>
                    </a:ext>
                  </a:extLst>
                </a:hlinkClick>
              </a:rPr>
              <a:t>Prairie Blazing Star</a:t>
            </a:r>
            <a:endParaRPr b="0" i="0" sz="1800" u="none" cap="none" strike="noStrike">
              <a:solidFill>
                <a:schemeClr val="dk1"/>
              </a:solidFill>
              <a:latin typeface="Arial"/>
              <a:ea typeface="Arial"/>
              <a:cs typeface="Arial"/>
              <a:sym typeface="Arial"/>
            </a:endParaRPr>
          </a:p>
        </p:txBody>
      </p:sp>
      <p:pic>
        <p:nvPicPr>
          <p:cNvPr id="1769" name="Google Shape;1769;g215a030472b_0_0"/>
          <p:cNvPicPr preferRelativeResize="0"/>
          <p:nvPr/>
        </p:nvPicPr>
        <p:blipFill>
          <a:blip r:embed="rId25">
            <a:alphaModFix/>
          </a:blip>
          <a:stretch>
            <a:fillRect/>
          </a:stretch>
        </p:blipFill>
        <p:spPr>
          <a:xfrm>
            <a:off x="4700163" y="3155387"/>
            <a:ext cx="639683" cy="876275"/>
          </a:xfrm>
          <a:prstGeom prst="rect">
            <a:avLst/>
          </a:prstGeom>
          <a:noFill/>
          <a:ln>
            <a:noFill/>
          </a:ln>
        </p:spPr>
      </p:pic>
      <p:pic>
        <p:nvPicPr>
          <p:cNvPr id="1770" name="Google Shape;1770;g215a030472b_0_0"/>
          <p:cNvPicPr preferRelativeResize="0"/>
          <p:nvPr/>
        </p:nvPicPr>
        <p:blipFill>
          <a:blip r:embed="rId26">
            <a:alphaModFix/>
          </a:blip>
          <a:stretch>
            <a:fillRect/>
          </a:stretch>
        </p:blipFill>
        <p:spPr>
          <a:xfrm>
            <a:off x="3814299" y="3190007"/>
            <a:ext cx="563150" cy="877606"/>
          </a:xfrm>
          <a:prstGeom prst="rect">
            <a:avLst/>
          </a:prstGeom>
          <a:noFill/>
          <a:ln>
            <a:noFill/>
          </a:ln>
        </p:spPr>
      </p:pic>
      <p:pic>
        <p:nvPicPr>
          <p:cNvPr id="1771" name="Google Shape;1771;g215a030472b_0_0"/>
          <p:cNvPicPr preferRelativeResize="0"/>
          <p:nvPr/>
        </p:nvPicPr>
        <p:blipFill>
          <a:blip r:embed="rId27">
            <a:alphaModFix/>
          </a:blip>
          <a:stretch>
            <a:fillRect/>
          </a:stretch>
        </p:blipFill>
        <p:spPr>
          <a:xfrm>
            <a:off x="7297852" y="1645096"/>
            <a:ext cx="521675" cy="786476"/>
          </a:xfrm>
          <a:prstGeom prst="rect">
            <a:avLst/>
          </a:prstGeom>
          <a:noFill/>
          <a:ln>
            <a:noFill/>
          </a:ln>
        </p:spPr>
      </p:pic>
      <p:pic>
        <p:nvPicPr>
          <p:cNvPr id="1772" name="Google Shape;1772;g215a030472b_0_0"/>
          <p:cNvPicPr preferRelativeResize="0"/>
          <p:nvPr/>
        </p:nvPicPr>
        <p:blipFill>
          <a:blip r:embed="rId28">
            <a:alphaModFix/>
          </a:blip>
          <a:stretch>
            <a:fillRect/>
          </a:stretch>
        </p:blipFill>
        <p:spPr>
          <a:xfrm>
            <a:off x="4720412" y="5146875"/>
            <a:ext cx="392400" cy="709175"/>
          </a:xfrm>
          <a:prstGeom prst="rect">
            <a:avLst/>
          </a:prstGeom>
          <a:noFill/>
          <a:ln>
            <a:noFill/>
          </a:ln>
        </p:spPr>
      </p:pic>
      <p:pic>
        <p:nvPicPr>
          <p:cNvPr id="1773" name="Google Shape;1773;g215a030472b_0_0"/>
          <p:cNvPicPr preferRelativeResize="0"/>
          <p:nvPr/>
        </p:nvPicPr>
        <p:blipFill>
          <a:blip r:embed="rId29">
            <a:alphaModFix/>
          </a:blip>
          <a:stretch>
            <a:fillRect/>
          </a:stretch>
        </p:blipFill>
        <p:spPr>
          <a:xfrm>
            <a:off x="8096288" y="4762913"/>
            <a:ext cx="787475" cy="1073825"/>
          </a:xfrm>
          <a:prstGeom prst="rect">
            <a:avLst/>
          </a:prstGeom>
          <a:noFill/>
          <a:ln>
            <a:noFill/>
          </a:ln>
        </p:spPr>
      </p:pic>
      <p:pic>
        <p:nvPicPr>
          <p:cNvPr id="1774" name="Google Shape;1774;g215a030472b_0_0"/>
          <p:cNvPicPr preferRelativeResize="0"/>
          <p:nvPr/>
        </p:nvPicPr>
        <p:blipFill>
          <a:blip r:embed="rId30">
            <a:alphaModFix/>
          </a:blip>
          <a:stretch>
            <a:fillRect/>
          </a:stretch>
        </p:blipFill>
        <p:spPr>
          <a:xfrm>
            <a:off x="5632525" y="1786036"/>
            <a:ext cx="427350" cy="569776"/>
          </a:xfrm>
          <a:prstGeom prst="rect">
            <a:avLst/>
          </a:prstGeom>
          <a:noFill/>
          <a:ln>
            <a:noFill/>
          </a:ln>
        </p:spPr>
      </p:pic>
      <p:sp>
        <p:nvSpPr>
          <p:cNvPr id="1775" name="Google Shape;1775;g215a030472b_0_0"/>
          <p:cNvSpPr txBox="1"/>
          <p:nvPr/>
        </p:nvSpPr>
        <p:spPr>
          <a:xfrm>
            <a:off x="3784350" y="399890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31">
                  <a:extLst>
                    <a:ext uri="{A12FA001-AC4F-418D-AE19-62706E023703}">
                      <ahyp:hlinkClr val="tx"/>
                    </a:ext>
                  </a:extLst>
                </a:hlinkClick>
              </a:rPr>
              <a:t>Rattlesnake Master</a:t>
            </a:r>
            <a:endParaRPr b="0" i="0" sz="1800" u="none" cap="none" strike="noStrike">
              <a:solidFill>
                <a:schemeClr val="dk1"/>
              </a:solidFill>
              <a:latin typeface="Arial"/>
              <a:ea typeface="Arial"/>
              <a:cs typeface="Arial"/>
              <a:sym typeface="Arial"/>
            </a:endParaRPr>
          </a:p>
        </p:txBody>
      </p:sp>
      <p:sp>
        <p:nvSpPr>
          <p:cNvPr id="1776" name="Google Shape;1776;g215a030472b_0_0"/>
          <p:cNvSpPr txBox="1"/>
          <p:nvPr/>
        </p:nvSpPr>
        <p:spPr>
          <a:xfrm>
            <a:off x="4639950" y="5830675"/>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2">
                  <a:extLst>
                    <a:ext uri="{A12FA001-AC4F-418D-AE19-62706E023703}">
                      <ahyp:hlinkClr val="tx"/>
                    </a:ext>
                  </a:extLst>
                </a:hlinkClick>
              </a:rPr>
              <a:t>Blue </a:t>
            </a:r>
            <a:r>
              <a:rPr b="1" lang="en-US" sz="900" u="sng">
                <a:solidFill>
                  <a:schemeClr val="dk1"/>
                </a:solidFill>
                <a:latin typeface="Calibri"/>
                <a:ea typeface="Calibri"/>
                <a:cs typeface="Calibri"/>
                <a:sym typeface="Calibri"/>
                <a:hlinkClick r:id="rId33">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1777" name="Google Shape;1777;g215a030472b_0_0"/>
          <p:cNvSpPr txBox="1"/>
          <p:nvPr/>
        </p:nvSpPr>
        <p:spPr>
          <a:xfrm>
            <a:off x="7204363" y="2369875"/>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34">
                  <a:extLst>
                    <a:ext uri="{A12FA001-AC4F-418D-AE19-62706E023703}">
                      <ahyp:hlinkClr val="tx"/>
                    </a:ext>
                  </a:extLst>
                </a:hlinkClick>
              </a:rPr>
              <a:t>Foxglove Beardtongue</a:t>
            </a:r>
            <a:endParaRPr b="0" i="0" sz="1800" u="none" cap="none" strike="noStrike">
              <a:solidFill>
                <a:schemeClr val="dk1"/>
              </a:solidFill>
              <a:latin typeface="Arial"/>
              <a:ea typeface="Arial"/>
              <a:cs typeface="Arial"/>
              <a:sym typeface="Arial"/>
            </a:endParaRPr>
          </a:p>
        </p:txBody>
      </p:sp>
      <p:sp>
        <p:nvSpPr>
          <p:cNvPr id="1778" name="Google Shape;1778;g215a030472b_0_0"/>
          <p:cNvSpPr txBox="1"/>
          <p:nvPr/>
        </p:nvSpPr>
        <p:spPr>
          <a:xfrm>
            <a:off x="8137552" y="583016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35">
                  <a:extLst>
                    <a:ext uri="{A12FA001-AC4F-418D-AE19-62706E023703}">
                      <ahyp:hlinkClr val="tx"/>
                    </a:ext>
                  </a:extLst>
                </a:hlinkClick>
              </a:rPr>
              <a:t>Ironweed</a:t>
            </a:r>
            <a:endParaRPr b="0" i="0" sz="1800" u="none" cap="none" strike="noStrike">
              <a:solidFill>
                <a:schemeClr val="dk1"/>
              </a:solidFill>
              <a:latin typeface="Arial"/>
              <a:ea typeface="Arial"/>
              <a:cs typeface="Arial"/>
              <a:sym typeface="Arial"/>
            </a:endParaRPr>
          </a:p>
        </p:txBody>
      </p:sp>
      <p:sp>
        <p:nvSpPr>
          <p:cNvPr id="1779" name="Google Shape;1779;g215a030472b_0_0"/>
          <p:cNvSpPr txBox="1"/>
          <p:nvPr/>
        </p:nvSpPr>
        <p:spPr>
          <a:xfrm>
            <a:off x="4647580" y="399816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36">
                  <a:extLst>
                    <a:ext uri="{A12FA001-AC4F-418D-AE19-62706E023703}">
                      <ahyp:hlinkClr val="tx"/>
                    </a:ext>
                  </a:extLst>
                </a:hlinkClick>
              </a:rPr>
              <a:t>White Wild Indigo</a:t>
            </a:r>
            <a:endParaRPr b="0" i="0" sz="1800" u="none" cap="none" strike="noStrike">
              <a:solidFill>
                <a:schemeClr val="dk1"/>
              </a:solidFill>
              <a:latin typeface="Arial"/>
              <a:ea typeface="Arial"/>
              <a:cs typeface="Arial"/>
              <a:sym typeface="Arial"/>
            </a:endParaRPr>
          </a:p>
        </p:txBody>
      </p:sp>
      <p:sp>
        <p:nvSpPr>
          <p:cNvPr id="1780" name="Google Shape;1780;g215a030472b_0_0"/>
          <p:cNvSpPr txBox="1"/>
          <p:nvPr/>
        </p:nvSpPr>
        <p:spPr>
          <a:xfrm>
            <a:off x="5519189" y="2363563"/>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37">
                  <a:extLst>
                    <a:ext uri="{A12FA001-AC4F-418D-AE19-62706E023703}">
                      <ahyp:hlinkClr val="tx"/>
                    </a:ext>
                  </a:extLst>
                </a:hlinkClick>
              </a:rPr>
              <a:t>Heart Leaved Golden Alexanders</a:t>
            </a:r>
            <a:endParaRPr b="0" i="0" sz="1800" u="none" cap="none" strike="noStrike">
              <a:solidFill>
                <a:schemeClr val="dk1"/>
              </a:solidFill>
              <a:latin typeface="Arial"/>
              <a:ea typeface="Arial"/>
              <a:cs typeface="Arial"/>
              <a:sym typeface="Arial"/>
            </a:endParaRPr>
          </a:p>
        </p:txBody>
      </p:sp>
      <p:grpSp>
        <p:nvGrpSpPr>
          <p:cNvPr id="1781" name="Google Shape;1781;g215a030472b_0_0"/>
          <p:cNvGrpSpPr/>
          <p:nvPr/>
        </p:nvGrpSpPr>
        <p:grpSpPr>
          <a:xfrm>
            <a:off x="3406300" y="2050038"/>
            <a:ext cx="408000" cy="307950"/>
            <a:chOff x="9537475" y="927000"/>
            <a:chExt cx="408000" cy="307950"/>
          </a:xfrm>
        </p:grpSpPr>
        <p:cxnSp>
          <p:nvCxnSpPr>
            <p:cNvPr id="1782" name="Google Shape;1782;g215a030472b_0_0"/>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1783" name="Google Shape;1783;g215a030472b_0_0"/>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1784" name="Google Shape;1784;g215a030472b_0_0"/>
            <p:cNvCxnSpPr>
              <a:stCxn id="1783"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1785" name="Google Shape;1785;g215a030472b_0_0"/>
            <p:cNvCxnSpPr>
              <a:stCxn id="1783"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1786" name="Google Shape;1786;g215a030472b_0_0"/>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1787" name="Google Shape;1787;g215a030472b_0_0"/>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descr="Polemonium reptans Transparent" id="1788" name="Google Shape;1788;g215a030472b_0_0"/>
          <p:cNvPicPr preferRelativeResize="0"/>
          <p:nvPr/>
        </p:nvPicPr>
        <p:blipFill rotWithShape="1">
          <a:blip r:embed="rId38">
            <a:alphaModFix/>
          </a:blip>
          <a:srcRect b="0" l="0" r="0" t="0"/>
          <a:stretch/>
        </p:blipFill>
        <p:spPr>
          <a:xfrm>
            <a:off x="962953" y="2090241"/>
            <a:ext cx="342529" cy="289138"/>
          </a:xfrm>
          <a:prstGeom prst="rect">
            <a:avLst/>
          </a:prstGeom>
          <a:noFill/>
          <a:ln>
            <a:noFill/>
          </a:ln>
        </p:spPr>
      </p:pic>
      <p:sp>
        <p:nvSpPr>
          <p:cNvPr id="1789" name="Google Shape;1789;g215a030472b_0_0"/>
          <p:cNvSpPr txBox="1"/>
          <p:nvPr/>
        </p:nvSpPr>
        <p:spPr>
          <a:xfrm>
            <a:off x="857597" y="2367388"/>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9">
                  <a:extLst>
                    <a:ext uri="{A12FA001-AC4F-418D-AE19-62706E023703}">
                      <ahyp:hlinkClr val="tx"/>
                    </a:ext>
                  </a:extLst>
                </a:hlinkClick>
              </a:rPr>
              <a:t>Jacob’s Ladder</a:t>
            </a:r>
            <a:endParaRPr>
              <a:solidFill>
                <a:schemeClr val="dk1"/>
              </a:solidFill>
            </a:endParaRPr>
          </a:p>
        </p:txBody>
      </p:sp>
      <p:pic>
        <p:nvPicPr>
          <p:cNvPr descr="Geranium maculatum Transparent" id="1790" name="Google Shape;1790;g215a030472b_0_0"/>
          <p:cNvPicPr preferRelativeResize="0"/>
          <p:nvPr/>
        </p:nvPicPr>
        <p:blipFill rotWithShape="1">
          <a:blip r:embed="rId40">
            <a:alphaModFix/>
          </a:blip>
          <a:srcRect b="0" l="0" r="0" t="0"/>
          <a:stretch/>
        </p:blipFill>
        <p:spPr>
          <a:xfrm>
            <a:off x="444525" y="3627077"/>
            <a:ext cx="647930" cy="427723"/>
          </a:xfrm>
          <a:prstGeom prst="rect">
            <a:avLst/>
          </a:prstGeom>
          <a:noFill/>
          <a:ln>
            <a:noFill/>
          </a:ln>
        </p:spPr>
      </p:pic>
      <p:sp>
        <p:nvSpPr>
          <p:cNvPr id="1791" name="Google Shape;1791;g215a030472b_0_0"/>
          <p:cNvSpPr txBox="1"/>
          <p:nvPr/>
        </p:nvSpPr>
        <p:spPr>
          <a:xfrm>
            <a:off x="444513" y="4035543"/>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Wild Geranium</a:t>
            </a:r>
            <a:endParaRPr b="0" i="0" sz="1800" u="none" cap="none" strike="noStrike">
              <a:solidFill>
                <a:schemeClr val="dk1"/>
              </a:solidFill>
              <a:latin typeface="Arial"/>
              <a:ea typeface="Arial"/>
              <a:cs typeface="Arial"/>
              <a:sym typeface="Arial"/>
            </a:endParaRPr>
          </a:p>
        </p:txBody>
      </p:sp>
      <p:pic>
        <p:nvPicPr>
          <p:cNvPr descr="Aster macrophyllus" id="1792" name="Google Shape;1792;g215a030472b_0_0"/>
          <p:cNvPicPr preferRelativeResize="0"/>
          <p:nvPr/>
        </p:nvPicPr>
        <p:blipFill rotWithShape="1">
          <a:blip r:embed="rId42">
            <a:alphaModFix/>
          </a:blip>
          <a:srcRect b="0" l="0" r="0" t="0"/>
          <a:stretch/>
        </p:blipFill>
        <p:spPr>
          <a:xfrm>
            <a:off x="1213488" y="3386084"/>
            <a:ext cx="521681" cy="642499"/>
          </a:xfrm>
          <a:prstGeom prst="rect">
            <a:avLst/>
          </a:prstGeom>
          <a:noFill/>
          <a:ln>
            <a:noFill/>
          </a:ln>
        </p:spPr>
      </p:pic>
      <p:sp>
        <p:nvSpPr>
          <p:cNvPr id="1793" name="Google Shape;1793;g215a030472b_0_0"/>
          <p:cNvSpPr txBox="1"/>
          <p:nvPr/>
        </p:nvSpPr>
        <p:spPr>
          <a:xfrm>
            <a:off x="1136423" y="4029220"/>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3">
                  <a:extLst>
                    <a:ext uri="{A12FA001-AC4F-418D-AE19-62706E023703}">
                      <ahyp:hlinkClr val="tx"/>
                    </a:ext>
                  </a:extLst>
                </a:hlinkClick>
              </a:rPr>
              <a:t>Big Leaf Aster</a:t>
            </a:r>
            <a:endParaRPr>
              <a:solidFill>
                <a:schemeClr val="dk1"/>
              </a:solidFill>
            </a:endParaRPr>
          </a:p>
        </p:txBody>
      </p:sp>
      <p:pic>
        <p:nvPicPr>
          <p:cNvPr id="1794" name="Google Shape;1794;g215a030472b_0_0"/>
          <p:cNvPicPr preferRelativeResize="0"/>
          <p:nvPr/>
        </p:nvPicPr>
        <p:blipFill>
          <a:blip r:embed="rId44">
            <a:alphaModFix/>
          </a:blip>
          <a:stretch>
            <a:fillRect/>
          </a:stretch>
        </p:blipFill>
        <p:spPr>
          <a:xfrm>
            <a:off x="928972" y="5416033"/>
            <a:ext cx="369400" cy="527740"/>
          </a:xfrm>
          <a:prstGeom prst="rect">
            <a:avLst/>
          </a:prstGeom>
          <a:noFill/>
          <a:ln>
            <a:noFill/>
          </a:ln>
        </p:spPr>
      </p:pic>
      <p:sp>
        <p:nvSpPr>
          <p:cNvPr id="1795" name="Google Shape;1795;g215a030472b_0_0"/>
          <p:cNvSpPr txBox="1"/>
          <p:nvPr/>
        </p:nvSpPr>
        <p:spPr>
          <a:xfrm>
            <a:off x="861909" y="5818813"/>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5">
                  <a:extLst>
                    <a:ext uri="{A12FA001-AC4F-418D-AE19-62706E023703}">
                      <ahyp:hlinkClr val="tx"/>
                    </a:ext>
                  </a:extLst>
                </a:hlinkClick>
              </a:rPr>
              <a:t>Marsh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6">
                  <a:extLst>
                    <a:ext uri="{A12FA001-AC4F-418D-AE19-62706E023703}">
                      <ahyp:hlinkClr val="tx"/>
                    </a:ext>
                  </a:extLst>
                </a:hlinkClick>
              </a:rPr>
              <a:t>Marigold</a:t>
            </a:r>
            <a:endParaRPr b="1" sz="900">
              <a:solidFill>
                <a:schemeClr val="dk1"/>
              </a:solidFill>
              <a:latin typeface="Calibri"/>
              <a:ea typeface="Calibri"/>
              <a:cs typeface="Calibri"/>
              <a:sym typeface="Calibri"/>
            </a:endParaRPr>
          </a:p>
        </p:txBody>
      </p:sp>
      <p:pic>
        <p:nvPicPr>
          <p:cNvPr id="1796" name="Google Shape;1796;g215a030472b_0_0"/>
          <p:cNvPicPr preferRelativeResize="0"/>
          <p:nvPr/>
        </p:nvPicPr>
        <p:blipFill>
          <a:blip r:embed="rId47">
            <a:alphaModFix/>
          </a:blip>
          <a:stretch>
            <a:fillRect/>
          </a:stretch>
        </p:blipFill>
        <p:spPr>
          <a:xfrm>
            <a:off x="7113625" y="4897575"/>
            <a:ext cx="823225" cy="964725"/>
          </a:xfrm>
          <a:prstGeom prst="rect">
            <a:avLst/>
          </a:prstGeom>
          <a:noFill/>
          <a:ln>
            <a:noFill/>
          </a:ln>
        </p:spPr>
      </p:pic>
      <p:sp>
        <p:nvSpPr>
          <p:cNvPr id="1797" name="Google Shape;1797;g215a030472b_0_0"/>
          <p:cNvSpPr txBox="1"/>
          <p:nvPr/>
        </p:nvSpPr>
        <p:spPr>
          <a:xfrm>
            <a:off x="7239077" y="5833752"/>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48">
                  <a:extLst>
                    <a:ext uri="{A12FA001-AC4F-418D-AE19-62706E023703}">
                      <ahyp:hlinkClr val="tx"/>
                    </a:ext>
                  </a:extLst>
                </a:hlinkClick>
              </a:rPr>
              <a:t>Joe Pye Weed</a:t>
            </a:r>
            <a:endParaRPr b="0" i="0" sz="1800" u="none" cap="none" strike="noStrike">
              <a:solidFill>
                <a:schemeClr val="dk1"/>
              </a:solidFill>
              <a:latin typeface="Arial"/>
              <a:ea typeface="Arial"/>
              <a:cs typeface="Arial"/>
              <a:sym typeface="Arial"/>
            </a:endParaRPr>
          </a:p>
        </p:txBody>
      </p:sp>
      <p:grpSp>
        <p:nvGrpSpPr>
          <p:cNvPr id="1798" name="Google Shape;1798;g215a030472b_0_0"/>
          <p:cNvGrpSpPr/>
          <p:nvPr/>
        </p:nvGrpSpPr>
        <p:grpSpPr>
          <a:xfrm>
            <a:off x="4397575" y="4731844"/>
            <a:ext cx="337800" cy="1135985"/>
            <a:chOff x="8491175" y="737794"/>
            <a:chExt cx="337800" cy="1135985"/>
          </a:xfrm>
        </p:grpSpPr>
        <p:cxnSp>
          <p:nvCxnSpPr>
            <p:cNvPr id="1799" name="Google Shape;1799;g215a030472b_0_0"/>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1800" name="Google Shape;1800;g215a030472b_0_0"/>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1801" name="Google Shape;1801;g215a030472b_0_0"/>
            <p:cNvCxnSpPr>
              <a:stCxn id="1800"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1802" name="Google Shape;1802;g215a030472b_0_0"/>
            <p:cNvCxnSpPr>
              <a:stCxn id="1800"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1803" name="Google Shape;1803;g215a030472b_0_0"/>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1804" name="Google Shape;1804;g215a030472b_0_0"/>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1805" name="Google Shape;1805;g215a030472b_0_0"/>
          <p:cNvSpPr txBox="1"/>
          <p:nvPr/>
        </p:nvSpPr>
        <p:spPr>
          <a:xfrm>
            <a:off x="-74000" y="881425"/>
            <a:ext cx="1992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chemeClr val="dk1"/>
                </a:solidFill>
                <a:latin typeface="Calibri"/>
                <a:ea typeface="Calibri"/>
                <a:cs typeface="Calibri"/>
                <a:sym typeface="Calibri"/>
              </a:rPr>
              <a:t>Shady</a:t>
            </a:r>
            <a:endParaRPr sz="3600"/>
          </a:p>
        </p:txBody>
      </p:sp>
      <p:sp>
        <p:nvSpPr>
          <p:cNvPr id="1806" name="Google Shape;1806;g215a030472b_0_0"/>
          <p:cNvSpPr txBox="1"/>
          <p:nvPr/>
        </p:nvSpPr>
        <p:spPr>
          <a:xfrm>
            <a:off x="4750425" y="913275"/>
            <a:ext cx="2525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chemeClr val="dk1"/>
                </a:solidFill>
                <a:latin typeface="Calibri"/>
                <a:ea typeface="Calibri"/>
                <a:cs typeface="Calibri"/>
                <a:sym typeface="Calibri"/>
              </a:rPr>
              <a:t>Sunny</a:t>
            </a:r>
            <a:endParaRPr sz="3600"/>
          </a:p>
        </p:txBody>
      </p:sp>
      <p:sp>
        <p:nvSpPr>
          <p:cNvPr id="1807" name="Google Shape;1807;g215a030472b_0_0"/>
          <p:cNvSpPr txBox="1"/>
          <p:nvPr/>
        </p:nvSpPr>
        <p:spPr>
          <a:xfrm>
            <a:off x="2165838" y="5152075"/>
            <a:ext cx="153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Wetter clay</a:t>
            </a:r>
            <a:endParaRPr sz="2400"/>
          </a:p>
        </p:txBody>
      </p:sp>
      <p:sp>
        <p:nvSpPr>
          <p:cNvPr id="1808" name="Google Shape;1808;g215a030472b_0_0"/>
          <p:cNvSpPr txBox="1"/>
          <p:nvPr/>
        </p:nvSpPr>
        <p:spPr>
          <a:xfrm>
            <a:off x="2297285" y="2027129"/>
            <a:ext cx="1224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Drier </a:t>
            </a:r>
            <a:r>
              <a:rPr lang="en-US" sz="2400">
                <a:solidFill>
                  <a:schemeClr val="dk1"/>
                </a:solidFill>
                <a:latin typeface="Calibri"/>
                <a:ea typeface="Calibri"/>
                <a:cs typeface="Calibri"/>
                <a:sym typeface="Calibri"/>
              </a:rPr>
              <a:t>clay</a:t>
            </a:r>
            <a:endParaRPr sz="2400"/>
          </a:p>
        </p:txBody>
      </p:sp>
      <p:pic>
        <p:nvPicPr>
          <p:cNvPr id="1809" name="Google Shape;1809;g215a030472b_0_0">
            <a:hlinkClick action="ppaction://hlinksldjump" r:id="rId49"/>
          </p:cNvPr>
          <p:cNvPicPr preferRelativeResize="0"/>
          <p:nvPr/>
        </p:nvPicPr>
        <p:blipFill>
          <a:blip r:embed="rId50">
            <a:alphaModFix/>
          </a:blip>
          <a:stretch>
            <a:fillRect/>
          </a:stretch>
        </p:blipFill>
        <p:spPr>
          <a:xfrm>
            <a:off x="8422462" y="-1323"/>
            <a:ext cx="708950" cy="189323"/>
          </a:xfrm>
          <a:prstGeom prst="rect">
            <a:avLst/>
          </a:prstGeom>
          <a:noFill/>
          <a:ln>
            <a:noFill/>
          </a:ln>
        </p:spPr>
      </p:pic>
      <p:sp>
        <p:nvSpPr>
          <p:cNvPr id="1810" name="Google Shape;1810;g215a030472b_0_0"/>
          <p:cNvSpPr txBox="1"/>
          <p:nvPr/>
        </p:nvSpPr>
        <p:spPr>
          <a:xfrm>
            <a:off x="-4130" y="1467515"/>
            <a:ext cx="1930800" cy="490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LESS THAN 4-6 hours direct sunlight each day</a:t>
            </a:r>
            <a:endParaRPr/>
          </a:p>
        </p:txBody>
      </p:sp>
      <p:sp>
        <p:nvSpPr>
          <p:cNvPr id="1811" name="Google Shape;1811;g215a030472b_0_0"/>
          <p:cNvSpPr txBox="1"/>
          <p:nvPr/>
        </p:nvSpPr>
        <p:spPr>
          <a:xfrm>
            <a:off x="4385913" y="1509600"/>
            <a:ext cx="32544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MORE THAN 6 hours direct sunlight each day</a:t>
            </a:r>
            <a:endParaRPr/>
          </a:p>
        </p:txBody>
      </p:sp>
      <p:pic>
        <p:nvPicPr>
          <p:cNvPr id="1812" name="Google Shape;1812;g215a030472b_0_0"/>
          <p:cNvPicPr preferRelativeResize="0"/>
          <p:nvPr/>
        </p:nvPicPr>
        <p:blipFill>
          <a:blip r:embed="rId51">
            <a:alphaModFix/>
          </a:blip>
          <a:stretch>
            <a:fillRect/>
          </a:stretch>
        </p:blipFill>
        <p:spPr>
          <a:xfrm>
            <a:off x="6754138" y="1019526"/>
            <a:ext cx="521675" cy="521650"/>
          </a:xfrm>
          <a:prstGeom prst="rect">
            <a:avLst/>
          </a:prstGeom>
          <a:noFill/>
          <a:ln>
            <a:noFill/>
          </a:ln>
        </p:spPr>
      </p:pic>
      <p:grpSp>
        <p:nvGrpSpPr>
          <p:cNvPr id="1813" name="Google Shape;1813;g215a030472b_0_0"/>
          <p:cNvGrpSpPr/>
          <p:nvPr/>
        </p:nvGrpSpPr>
        <p:grpSpPr>
          <a:xfrm>
            <a:off x="1601675" y="1031950"/>
            <a:ext cx="439225" cy="496801"/>
            <a:chOff x="7722200" y="425200"/>
            <a:chExt cx="439225" cy="496801"/>
          </a:xfrm>
        </p:grpSpPr>
        <p:pic>
          <p:nvPicPr>
            <p:cNvPr id="1814" name="Google Shape;1814;g215a030472b_0_0"/>
            <p:cNvPicPr preferRelativeResize="0"/>
            <p:nvPr/>
          </p:nvPicPr>
          <p:blipFill>
            <a:blip r:embed="rId51">
              <a:alphaModFix/>
            </a:blip>
            <a:stretch>
              <a:fillRect/>
            </a:stretch>
          </p:blipFill>
          <p:spPr>
            <a:xfrm>
              <a:off x="7769025" y="425200"/>
              <a:ext cx="392400" cy="392400"/>
            </a:xfrm>
            <a:prstGeom prst="rect">
              <a:avLst/>
            </a:prstGeom>
            <a:noFill/>
            <a:ln>
              <a:noFill/>
            </a:ln>
          </p:spPr>
        </p:pic>
        <p:pic>
          <p:nvPicPr>
            <p:cNvPr id="1815" name="Google Shape;1815;g215a030472b_0_0"/>
            <p:cNvPicPr preferRelativeResize="0"/>
            <p:nvPr/>
          </p:nvPicPr>
          <p:blipFill>
            <a:blip r:embed="rId52">
              <a:alphaModFix/>
            </a:blip>
            <a:stretch>
              <a:fillRect/>
            </a:stretch>
          </p:blipFill>
          <p:spPr>
            <a:xfrm>
              <a:off x="7722200" y="534802"/>
              <a:ext cx="421450" cy="387198"/>
            </a:xfrm>
            <a:prstGeom prst="rect">
              <a:avLst/>
            </a:prstGeom>
            <a:noFill/>
            <a:ln>
              <a:noFill/>
            </a:ln>
          </p:spPr>
        </p:pic>
      </p:grpSp>
      <p:sp>
        <p:nvSpPr>
          <p:cNvPr id="1816" name="Google Shape;1816;g215a030472b_0_0"/>
          <p:cNvSpPr txBox="1"/>
          <p:nvPr>
            <p:ph type="title"/>
          </p:nvPr>
        </p:nvSpPr>
        <p:spPr>
          <a:xfrm>
            <a:off x="460250" y="133339"/>
            <a:ext cx="8229600" cy="7092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t>Plants that can handle clay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a5d8040f29_0_272"/>
          <p:cNvSpPr txBox="1"/>
          <p:nvPr/>
        </p:nvSpPr>
        <p:spPr>
          <a:xfrm>
            <a:off x="907550" y="2374823"/>
            <a:ext cx="7744800" cy="16317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2400" u="sng">
                <a:solidFill>
                  <a:schemeClr val="dk1"/>
                </a:solidFill>
                <a:latin typeface="Calibri"/>
                <a:ea typeface="Calibri"/>
                <a:cs typeface="Calibri"/>
                <a:sym typeface="Calibri"/>
              </a:rPr>
              <a:t>How to Download this tool to edit it:</a:t>
            </a:r>
            <a:endParaRPr b="1" sz="2400" u="sng">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1" i="0" lang="en-US" u="none" cap="none" strike="noStrike">
                <a:solidFill>
                  <a:srgbClr val="000000"/>
                </a:solidFill>
                <a:latin typeface="Calibri"/>
                <a:ea typeface="Calibri"/>
                <a:cs typeface="Calibri"/>
                <a:sym typeface="Calibri"/>
              </a:rPr>
              <a:t>Click “File” on the menu bar</a:t>
            </a:r>
            <a:endParaRPr b="1" i="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1" lang="en-US">
                <a:solidFill>
                  <a:srgbClr val="FF0000"/>
                </a:solidFill>
                <a:latin typeface="Calibri"/>
                <a:ea typeface="Calibri"/>
                <a:cs typeface="Calibri"/>
                <a:sym typeface="Calibri"/>
              </a:rPr>
              <a:t>Have a Google Account?</a:t>
            </a:r>
            <a:r>
              <a:rPr b="1" lang="en-US">
                <a:solidFill>
                  <a:schemeClr val="dk1"/>
                </a:solidFill>
                <a:latin typeface="Calibri"/>
                <a:ea typeface="Calibri"/>
                <a:cs typeface="Calibri"/>
                <a:sym typeface="Calibri"/>
              </a:rPr>
              <a:t> *Log in* </a:t>
            </a:r>
            <a:r>
              <a:rPr b="1" lang="en-US">
                <a:latin typeface="Calibri"/>
                <a:ea typeface="Calibri"/>
                <a:cs typeface="Calibri"/>
                <a:sym typeface="Calibri"/>
              </a:rPr>
              <a:t>and then c</a:t>
            </a:r>
            <a:r>
              <a:rPr b="1" i="0" lang="en-US" u="none" cap="none" strike="noStrike">
                <a:solidFill>
                  <a:srgbClr val="000000"/>
                </a:solidFill>
                <a:latin typeface="Calibri"/>
                <a:ea typeface="Calibri"/>
                <a:cs typeface="Calibri"/>
                <a:sym typeface="Calibri"/>
              </a:rPr>
              <a:t>lick </a:t>
            </a:r>
            <a:r>
              <a:rPr b="1" i="0" lang="en-US" u="none" cap="none" strike="noStrike">
                <a:solidFill>
                  <a:srgbClr val="FF0000"/>
                </a:solidFill>
                <a:latin typeface="Calibri"/>
                <a:ea typeface="Calibri"/>
                <a:cs typeface="Calibri"/>
                <a:sym typeface="Calibri"/>
              </a:rPr>
              <a:t>“Make a copy” or “Save to Google Slides”</a:t>
            </a:r>
            <a:r>
              <a:rPr b="1" i="0" lang="en-US" u="none" cap="none" strike="noStrike">
                <a:solidFill>
                  <a:srgbClr val="000000"/>
                </a:solidFill>
                <a:latin typeface="Calibri"/>
                <a:ea typeface="Calibri"/>
                <a:cs typeface="Calibri"/>
                <a:sym typeface="Calibri"/>
              </a:rPr>
              <a:t> and save it to your own Google Drive–otherwise you won’t be able to make any edits</a:t>
            </a:r>
            <a:endParaRPr b="1">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1" lang="en-US">
                <a:solidFill>
                  <a:srgbClr val="FF0000"/>
                </a:solidFill>
                <a:latin typeface="Calibri"/>
                <a:ea typeface="Calibri"/>
                <a:cs typeface="Calibri"/>
                <a:sym typeface="Calibri"/>
              </a:rPr>
              <a:t>Don’t have a Google Account? </a:t>
            </a:r>
            <a:r>
              <a:rPr b="1" i="0" lang="en-US" u="none" cap="none" strike="noStrike">
                <a:solidFill>
                  <a:srgbClr val="000000"/>
                </a:solidFill>
                <a:latin typeface="Calibri"/>
                <a:ea typeface="Calibri"/>
                <a:cs typeface="Calibri"/>
                <a:sym typeface="Calibri"/>
              </a:rPr>
              <a:t>Click “File”, “Download”, “Microsoft PowerPoint”</a:t>
            </a:r>
            <a:endParaRPr b="1" i="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1" lang="en-US">
                <a:latin typeface="Calibri"/>
                <a:ea typeface="Calibri"/>
                <a:cs typeface="Calibri"/>
                <a:sym typeface="Calibri"/>
              </a:rPr>
              <a:t>Note: </a:t>
            </a:r>
            <a:r>
              <a:rPr b="1" lang="en-US">
                <a:latin typeface="Calibri"/>
                <a:ea typeface="Calibri"/>
                <a:cs typeface="Calibri"/>
                <a:sym typeface="Calibri"/>
              </a:rPr>
              <a:t>If things are not working in Google Slides, d</a:t>
            </a:r>
            <a:r>
              <a:rPr b="1" lang="en-US">
                <a:solidFill>
                  <a:srgbClr val="000000"/>
                </a:solidFill>
                <a:latin typeface="Calibri"/>
                <a:ea typeface="Calibri"/>
                <a:cs typeface="Calibri"/>
                <a:sym typeface="Calibri"/>
              </a:rPr>
              <a:t>ownload the PowerPoint version instead</a:t>
            </a:r>
            <a:endParaRPr b="1">
              <a:solidFill>
                <a:srgbClr val="000000"/>
              </a:solidFill>
              <a:latin typeface="Calibri"/>
              <a:ea typeface="Calibri"/>
              <a:cs typeface="Calibri"/>
              <a:sym typeface="Calibri"/>
            </a:endParaRPr>
          </a:p>
        </p:txBody>
      </p:sp>
      <p:pic>
        <p:nvPicPr>
          <p:cNvPr id="151" name="Google Shape;151;g2a5d8040f29_0_272"/>
          <p:cNvPicPr preferRelativeResize="0"/>
          <p:nvPr/>
        </p:nvPicPr>
        <p:blipFill rotWithShape="1">
          <a:blip r:embed="rId3">
            <a:alphaModFix/>
          </a:blip>
          <a:srcRect b="0" l="0" r="0" t="0"/>
          <a:stretch/>
        </p:blipFill>
        <p:spPr>
          <a:xfrm>
            <a:off x="2771238" y="4129400"/>
            <a:ext cx="3753925" cy="2058400"/>
          </a:xfrm>
          <a:prstGeom prst="rect">
            <a:avLst/>
          </a:prstGeom>
          <a:noFill/>
          <a:ln>
            <a:noFill/>
          </a:ln>
        </p:spPr>
      </p:pic>
      <p:sp>
        <p:nvSpPr>
          <p:cNvPr id="152" name="Google Shape;152;g2a5d8040f29_0_272"/>
          <p:cNvSpPr txBox="1"/>
          <p:nvPr/>
        </p:nvSpPr>
        <p:spPr>
          <a:xfrm>
            <a:off x="351700" y="631825"/>
            <a:ext cx="8792100" cy="1595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640"/>
              </a:spcBef>
              <a:spcAft>
                <a:spcPts val="0"/>
              </a:spcAft>
              <a:buClr>
                <a:schemeClr val="dk1"/>
              </a:buClr>
              <a:buSzPts val="1700"/>
              <a:buChar char="●"/>
            </a:pPr>
            <a:r>
              <a:rPr b="1" lang="en-US" sz="1700">
                <a:solidFill>
                  <a:srgbClr val="FF0000"/>
                </a:solidFill>
                <a:latin typeface="Calibri"/>
                <a:ea typeface="Calibri"/>
                <a:cs typeface="Calibri"/>
                <a:sym typeface="Calibri"/>
              </a:rPr>
              <a:t>BEFORE YOU CAN EDIT THIS TOOL YOU MUST DOWNLOAD IT! (see below)</a:t>
            </a:r>
            <a:endParaRPr b="1" sz="1700">
              <a:solidFill>
                <a:srgbClr val="FF0000"/>
              </a:solidFill>
              <a:latin typeface="Calibri"/>
              <a:ea typeface="Calibri"/>
              <a:cs typeface="Calibri"/>
              <a:sym typeface="Calibri"/>
            </a:endParaRPr>
          </a:p>
          <a:p>
            <a:pPr indent="-336550" lvl="0" marL="457200" rtl="0" algn="l">
              <a:lnSpc>
                <a:spcPct val="115000"/>
              </a:lnSpc>
              <a:spcBef>
                <a:spcPts val="640"/>
              </a:spcBef>
              <a:spcAft>
                <a:spcPts val="0"/>
              </a:spcAft>
              <a:buClr>
                <a:schemeClr val="dk1"/>
              </a:buClr>
              <a:buSzPts val="1700"/>
              <a:buChar char="●"/>
            </a:pPr>
            <a:r>
              <a:rPr b="1" lang="en-US" sz="1700">
                <a:solidFill>
                  <a:schemeClr val="dk1"/>
                </a:solidFill>
                <a:latin typeface="Calibri"/>
                <a:ea typeface="Calibri"/>
                <a:cs typeface="Calibri"/>
                <a:sym typeface="Calibri"/>
              </a:rPr>
              <a:t>You can ONLY create a design on a computer (use a library</a:t>
            </a:r>
            <a:r>
              <a:rPr b="1" lang="en-US" sz="1700">
                <a:solidFill>
                  <a:schemeClr val="dk1"/>
                </a:solidFill>
                <a:latin typeface="Calibri"/>
                <a:ea typeface="Calibri"/>
                <a:cs typeface="Calibri"/>
                <a:sym typeface="Calibri"/>
              </a:rPr>
              <a:t>)</a:t>
            </a:r>
            <a:r>
              <a:rPr b="1" lang="en-US" sz="1700">
                <a:solidFill>
                  <a:schemeClr val="dk1"/>
                </a:solidFill>
                <a:latin typeface="Calibri"/>
                <a:ea typeface="Calibri"/>
                <a:cs typeface="Calibri"/>
                <a:sym typeface="Calibri"/>
              </a:rPr>
              <a:t>–not a smartphone or tablet</a:t>
            </a:r>
            <a:endParaRPr b="1" sz="1700">
              <a:solidFill>
                <a:schemeClr val="dk1"/>
              </a:solidFill>
              <a:latin typeface="Calibri"/>
              <a:ea typeface="Calibri"/>
              <a:cs typeface="Calibri"/>
              <a:sym typeface="Calibri"/>
            </a:endParaRPr>
          </a:p>
          <a:p>
            <a:pPr indent="-336550" lvl="0" marL="457200" rtl="0" algn="l">
              <a:lnSpc>
                <a:spcPct val="115000"/>
              </a:lnSpc>
              <a:spcBef>
                <a:spcPts val="640"/>
              </a:spcBef>
              <a:spcAft>
                <a:spcPts val="0"/>
              </a:spcAft>
              <a:buClr>
                <a:schemeClr val="dk1"/>
              </a:buClr>
              <a:buSzPts val="1700"/>
              <a:buChar char="●"/>
            </a:pPr>
            <a:r>
              <a:rPr b="1" lang="en-US" sz="1700">
                <a:solidFill>
                  <a:schemeClr val="dk1"/>
                </a:solidFill>
                <a:latin typeface="Calibri"/>
                <a:ea typeface="Calibri"/>
                <a:cs typeface="Calibri"/>
                <a:sym typeface="Calibri"/>
              </a:rPr>
              <a:t>This tool does work in PowerPoint but </a:t>
            </a:r>
            <a:r>
              <a:rPr b="1" lang="en-US" sz="1700" u="sng">
                <a:solidFill>
                  <a:schemeClr val="dk1"/>
                </a:solidFill>
                <a:latin typeface="Calibri"/>
                <a:ea typeface="Calibri"/>
                <a:cs typeface="Calibri"/>
                <a:sym typeface="Calibri"/>
              </a:rPr>
              <a:t>Google Slides is much better</a:t>
            </a:r>
            <a:r>
              <a:rPr b="1" lang="en-US" sz="1700">
                <a:solidFill>
                  <a:schemeClr val="dk1"/>
                </a:solidFill>
                <a:latin typeface="Calibri"/>
                <a:ea typeface="Calibri"/>
                <a:cs typeface="Calibri"/>
                <a:sym typeface="Calibri"/>
              </a:rPr>
              <a:t> for seeing plant links</a:t>
            </a:r>
            <a:endParaRPr b="1" sz="1700">
              <a:solidFill>
                <a:schemeClr val="dk1"/>
              </a:solidFill>
              <a:latin typeface="Calibri"/>
              <a:ea typeface="Calibri"/>
              <a:cs typeface="Calibri"/>
              <a:sym typeface="Calibri"/>
            </a:endParaRPr>
          </a:p>
          <a:p>
            <a:pPr indent="-336550" lvl="0" marL="457200" rtl="0" algn="l">
              <a:lnSpc>
                <a:spcPct val="115000"/>
              </a:lnSpc>
              <a:spcBef>
                <a:spcPts val="640"/>
              </a:spcBef>
              <a:spcAft>
                <a:spcPts val="0"/>
              </a:spcAft>
              <a:buClr>
                <a:schemeClr val="dk1"/>
              </a:buClr>
              <a:buSzPts val="1700"/>
              <a:buChar char="●"/>
            </a:pPr>
            <a:r>
              <a:rPr b="1" lang="en-US" sz="1700">
                <a:solidFill>
                  <a:schemeClr val="dk1"/>
                </a:solidFill>
                <a:latin typeface="Calibri"/>
                <a:ea typeface="Calibri"/>
                <a:cs typeface="Calibri"/>
                <a:sym typeface="Calibri"/>
              </a:rPr>
              <a:t>The button </a:t>
            </a:r>
            <a:r>
              <a:rPr b="1" lang="en-US" sz="1700">
                <a:solidFill>
                  <a:schemeClr val="dk1"/>
                </a:solidFill>
                <a:latin typeface="Calibri"/>
                <a:ea typeface="Calibri"/>
                <a:cs typeface="Calibri"/>
                <a:sym typeface="Calibri"/>
              </a:rPr>
              <a:t>shortcuts </a:t>
            </a:r>
            <a:r>
              <a:rPr b="1" lang="en-US" sz="1700">
                <a:solidFill>
                  <a:schemeClr val="dk1"/>
                </a:solidFill>
                <a:latin typeface="Calibri"/>
                <a:ea typeface="Calibri"/>
                <a:cs typeface="Calibri"/>
                <a:sym typeface="Calibri"/>
              </a:rPr>
              <a:t>and Table of Contents </a:t>
            </a:r>
            <a:r>
              <a:rPr b="1" lang="en-US" sz="1700" u="sng">
                <a:solidFill>
                  <a:schemeClr val="dk1"/>
                </a:solidFill>
                <a:latin typeface="Calibri"/>
                <a:ea typeface="Calibri"/>
                <a:cs typeface="Calibri"/>
                <a:sym typeface="Calibri"/>
              </a:rPr>
              <a:t>only work in Google Slides</a:t>
            </a:r>
            <a:endParaRPr sz="1700" u="sng"/>
          </a:p>
        </p:txBody>
      </p:sp>
      <p:sp>
        <p:nvSpPr>
          <p:cNvPr id="153" name="Google Shape;153;g2a5d8040f29_0_272"/>
          <p:cNvSpPr txBox="1"/>
          <p:nvPr/>
        </p:nvSpPr>
        <p:spPr>
          <a:xfrm>
            <a:off x="1975500" y="-105900"/>
            <a:ext cx="51930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chemeClr val="dk1"/>
                </a:solidFill>
                <a:latin typeface="Calibri"/>
                <a:ea typeface="Calibri"/>
                <a:cs typeface="Calibri"/>
                <a:sym typeface="Calibri"/>
              </a:rPr>
              <a:t>READ FIRST</a:t>
            </a:r>
            <a:endParaRPr b="1" sz="3700">
              <a:solidFill>
                <a:schemeClr val="dk1"/>
              </a:solidFill>
              <a:latin typeface="Calibri"/>
              <a:ea typeface="Calibri"/>
              <a:cs typeface="Calibri"/>
              <a:sym typeface="Calibri"/>
            </a:endParaRPr>
          </a:p>
        </p:txBody>
      </p:sp>
      <p:sp>
        <p:nvSpPr>
          <p:cNvPr id="154" name="Google Shape;154;g2a5d8040f29_0_272"/>
          <p:cNvSpPr txBox="1"/>
          <p:nvPr/>
        </p:nvSpPr>
        <p:spPr>
          <a:xfrm>
            <a:off x="988850" y="6172875"/>
            <a:ext cx="7378800" cy="7695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US">
                <a:solidFill>
                  <a:srgbClr val="FF0000"/>
                </a:solidFill>
                <a:latin typeface="Calibri"/>
                <a:ea typeface="Calibri"/>
                <a:cs typeface="Calibri"/>
                <a:sym typeface="Calibri"/>
              </a:rPr>
              <a:t>Note: These drawings, graphics, and designs are for personal, non-commercial use only.</a:t>
            </a:r>
            <a:br>
              <a:rPr b="1" lang="en-US">
                <a:solidFill>
                  <a:srgbClr val="FF0000"/>
                </a:solidFill>
                <a:latin typeface="Calibri"/>
                <a:ea typeface="Calibri"/>
                <a:cs typeface="Calibri"/>
                <a:sym typeface="Calibri"/>
              </a:rPr>
            </a:br>
            <a:r>
              <a:rPr lang="en-US" sz="800">
                <a:solidFill>
                  <a:schemeClr val="dk1"/>
                </a:solidFill>
                <a:latin typeface="Calibri"/>
                <a:ea typeface="Calibri"/>
                <a:cs typeface="Calibri"/>
                <a:sym typeface="Calibri"/>
              </a:rPr>
              <a:t>These illustrations are solely for non-commercial home use. No license or permission has been granted to use these illustrations and graphics in commercial landscape design work, garden businesses, printed or digital publications, websites, or physical articles which will thereafter be sold. Any such use is an infringement on the copyright and is strictly prohibited. This design tool can be used in an educational setting only with written permission that can be requested the creator: </a:t>
            </a:r>
            <a:r>
              <a:rPr lang="en-US" sz="800" u="sng">
                <a:solidFill>
                  <a:schemeClr val="hlink"/>
                </a:solidFill>
                <a:latin typeface="Calibri"/>
                <a:ea typeface="Calibri"/>
                <a:cs typeface="Calibri"/>
                <a:sym typeface="Calibri"/>
                <a:hlinkClick r:id="rId4"/>
              </a:rPr>
              <a:t>info@blazingstargardens.com</a:t>
            </a:r>
            <a:r>
              <a:rPr lang="en-US" sz="800">
                <a:solidFill>
                  <a:schemeClr val="dk1"/>
                </a:solidFill>
                <a:latin typeface="Calibri"/>
                <a:ea typeface="Calibri"/>
                <a:cs typeface="Calibri"/>
                <a:sym typeface="Calibri"/>
              </a:rPr>
              <a:t>.</a:t>
            </a:r>
            <a:endParaRPr sz="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g11380abe82f_1_139"/>
          <p:cNvSpPr txBox="1"/>
          <p:nvPr>
            <p:ph type="title"/>
          </p:nvPr>
        </p:nvSpPr>
        <p:spPr>
          <a:xfrm>
            <a:off x="457200" y="-30150"/>
            <a:ext cx="8229600" cy="87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3050"/>
              <a:t>Companion Plants </a:t>
            </a:r>
            <a:r>
              <a:rPr b="1" lang="en-US" sz="3050"/>
              <a:t>- </a:t>
            </a:r>
            <a:r>
              <a:rPr lang="en-US" sz="3050"/>
              <a:t>Su</a:t>
            </a:r>
            <a:r>
              <a:rPr lang="en-US" sz="3050"/>
              <a:t>nn</a:t>
            </a:r>
            <a:r>
              <a:rPr lang="en-US" sz="3050"/>
              <a:t>y areas</a:t>
            </a:r>
            <a:br>
              <a:rPr lang="en-US" sz="3050"/>
            </a:br>
            <a:r>
              <a:rPr lang="en-US" sz="1400"/>
              <a:t>C</a:t>
            </a:r>
            <a:r>
              <a:rPr lang="en-US" sz="1400"/>
              <a:t>ompanion plants bloom </a:t>
            </a:r>
            <a:r>
              <a:rPr lang="en-US" sz="1400"/>
              <a:t>at the same time in areas with more than 6 hours of direct sunlight each day</a:t>
            </a:r>
            <a:endParaRPr sz="1400"/>
          </a:p>
        </p:txBody>
      </p:sp>
      <p:sp>
        <p:nvSpPr>
          <p:cNvPr id="1822" name="Google Shape;1822;g11380abe82f_1_139"/>
          <p:cNvSpPr txBox="1"/>
          <p:nvPr/>
        </p:nvSpPr>
        <p:spPr>
          <a:xfrm>
            <a:off x="6186880" y="467556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
                  <a:extLst>
                    <a:ext uri="{A12FA001-AC4F-418D-AE19-62706E023703}">
                      <ahyp:hlinkClr val="tx"/>
                    </a:ext>
                  </a:extLst>
                </a:hlinkClick>
              </a:rPr>
              <a:t>Marsh Milkweed</a:t>
            </a:r>
            <a:endParaRPr b="1" sz="900">
              <a:latin typeface="Calibri"/>
              <a:ea typeface="Calibri"/>
              <a:cs typeface="Calibri"/>
              <a:sym typeface="Calibri"/>
            </a:endParaRPr>
          </a:p>
        </p:txBody>
      </p:sp>
      <p:pic>
        <p:nvPicPr>
          <p:cNvPr descr="Asclepias incarnata Transparent" id="1823" name="Google Shape;1823;g11380abe82f_1_139"/>
          <p:cNvPicPr preferRelativeResize="0"/>
          <p:nvPr/>
        </p:nvPicPr>
        <p:blipFill rotWithShape="1">
          <a:blip r:embed="rId4">
            <a:alphaModFix/>
          </a:blip>
          <a:srcRect b="0" l="0" r="0" t="0"/>
          <a:stretch/>
        </p:blipFill>
        <p:spPr>
          <a:xfrm>
            <a:off x="6314508" y="3912878"/>
            <a:ext cx="475955" cy="769037"/>
          </a:xfrm>
          <a:prstGeom prst="rect">
            <a:avLst/>
          </a:prstGeom>
          <a:noFill/>
          <a:ln>
            <a:noFill/>
          </a:ln>
        </p:spPr>
      </p:pic>
      <p:pic>
        <p:nvPicPr>
          <p:cNvPr descr="Carex umbellata Transparent" id="1824" name="Google Shape;1824;g11380abe82f_1_139"/>
          <p:cNvPicPr preferRelativeResize="0"/>
          <p:nvPr/>
        </p:nvPicPr>
        <p:blipFill rotWithShape="1">
          <a:blip r:embed="rId5">
            <a:alphaModFix/>
          </a:blip>
          <a:srcRect b="0" l="0" r="0" t="0"/>
          <a:stretch/>
        </p:blipFill>
        <p:spPr>
          <a:xfrm>
            <a:off x="1549725" y="1055650"/>
            <a:ext cx="348793" cy="262805"/>
          </a:xfrm>
          <a:prstGeom prst="rect">
            <a:avLst/>
          </a:prstGeom>
          <a:noFill/>
          <a:ln>
            <a:noFill/>
          </a:ln>
        </p:spPr>
      </p:pic>
      <p:sp>
        <p:nvSpPr>
          <p:cNvPr id="1825" name="Google Shape;1825;g11380abe82f_1_139"/>
          <p:cNvSpPr txBox="1"/>
          <p:nvPr/>
        </p:nvSpPr>
        <p:spPr>
          <a:xfrm>
            <a:off x="1399575" y="1304173"/>
            <a:ext cx="657300" cy="3783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
                  <a:extLst>
                    <a:ext uri="{A12FA001-AC4F-418D-AE19-62706E023703}">
                      <ahyp:hlinkClr val="tx"/>
                    </a:ext>
                  </a:extLst>
                </a:hlinkClick>
              </a:rPr>
              <a:t>Parasol Sedge</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Bouteloua curtipendula Transparent" id="1826" name="Google Shape;1826;g11380abe82f_1_139"/>
          <p:cNvPicPr preferRelativeResize="0"/>
          <p:nvPr/>
        </p:nvPicPr>
        <p:blipFill rotWithShape="1">
          <a:blip r:embed="rId7">
            <a:alphaModFix/>
          </a:blip>
          <a:srcRect b="0" l="0" r="0" t="0"/>
          <a:stretch/>
        </p:blipFill>
        <p:spPr>
          <a:xfrm>
            <a:off x="2188556" y="1058072"/>
            <a:ext cx="310038" cy="260383"/>
          </a:xfrm>
          <a:prstGeom prst="rect">
            <a:avLst/>
          </a:prstGeom>
          <a:noFill/>
          <a:ln>
            <a:noFill/>
          </a:ln>
        </p:spPr>
      </p:pic>
      <p:sp>
        <p:nvSpPr>
          <p:cNvPr id="1827" name="Google Shape;1827;g11380abe82f_1_139"/>
          <p:cNvSpPr txBox="1"/>
          <p:nvPr/>
        </p:nvSpPr>
        <p:spPr>
          <a:xfrm>
            <a:off x="1980600" y="1296227"/>
            <a:ext cx="771600" cy="363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8">
                  <a:extLst>
                    <a:ext uri="{A12FA001-AC4F-418D-AE19-62706E023703}">
                      <ahyp:hlinkClr val="tx"/>
                    </a:ext>
                  </a:extLst>
                </a:hlinkClick>
              </a:rPr>
              <a:t>Blue Grama Grass</a:t>
            </a:r>
            <a:endParaRPr b="0" i="0" sz="1800" u="none" cap="none" strike="noStrike">
              <a:solidFill>
                <a:schemeClr val="dk1"/>
              </a:solidFill>
              <a:latin typeface="Arial"/>
              <a:ea typeface="Arial"/>
              <a:cs typeface="Arial"/>
              <a:sym typeface="Arial"/>
            </a:endParaRPr>
          </a:p>
        </p:txBody>
      </p:sp>
      <p:sp>
        <p:nvSpPr>
          <p:cNvPr id="1828" name="Google Shape;1828;g11380abe82f_1_139"/>
          <p:cNvSpPr txBox="1"/>
          <p:nvPr/>
        </p:nvSpPr>
        <p:spPr>
          <a:xfrm>
            <a:off x="2007725" y="2234967"/>
            <a:ext cx="727200" cy="196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9">
                  <a:extLst>
                    <a:ext uri="{A12FA001-AC4F-418D-AE19-62706E023703}">
                      <ahyp:hlinkClr val="tx"/>
                    </a:ext>
                  </a:extLst>
                </a:hlinkClick>
              </a:rPr>
              <a:t>Prairie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0">
                  <a:extLst>
                    <a:ext uri="{A12FA001-AC4F-418D-AE19-62706E023703}">
                      <ahyp:hlinkClr val="tx"/>
                    </a:ext>
                  </a:extLst>
                </a:hlinkClick>
              </a:rPr>
              <a:t>Smoke</a:t>
            </a:r>
            <a:endParaRPr b="0" i="0" sz="1800" u="none" cap="none" strike="noStrike">
              <a:solidFill>
                <a:schemeClr val="dk1"/>
              </a:solidFill>
              <a:latin typeface="Arial"/>
              <a:ea typeface="Arial"/>
              <a:cs typeface="Arial"/>
              <a:sym typeface="Arial"/>
            </a:endParaRPr>
          </a:p>
        </p:txBody>
      </p:sp>
      <p:pic>
        <p:nvPicPr>
          <p:cNvPr descr="Geum triflorum Transparent" id="1829" name="Google Shape;1829;g11380abe82f_1_139"/>
          <p:cNvPicPr preferRelativeResize="0"/>
          <p:nvPr/>
        </p:nvPicPr>
        <p:blipFill rotWithShape="1">
          <a:blip r:embed="rId11">
            <a:alphaModFix/>
          </a:blip>
          <a:srcRect b="0" l="0" r="0" t="0"/>
          <a:stretch/>
        </p:blipFill>
        <p:spPr>
          <a:xfrm>
            <a:off x="2272558" y="1984023"/>
            <a:ext cx="267150" cy="245722"/>
          </a:xfrm>
          <a:prstGeom prst="rect">
            <a:avLst/>
          </a:prstGeom>
          <a:noFill/>
          <a:ln>
            <a:noFill/>
          </a:ln>
        </p:spPr>
      </p:pic>
      <p:pic>
        <p:nvPicPr>
          <p:cNvPr descr="Anemone patens Transparent" id="1830" name="Google Shape;1830;g11380abe82f_1_139"/>
          <p:cNvPicPr preferRelativeResize="0"/>
          <p:nvPr/>
        </p:nvPicPr>
        <p:blipFill rotWithShape="1">
          <a:blip r:embed="rId12">
            <a:alphaModFix/>
          </a:blip>
          <a:srcRect b="0" l="0" r="0" t="0"/>
          <a:stretch/>
        </p:blipFill>
        <p:spPr>
          <a:xfrm>
            <a:off x="1664791" y="1977751"/>
            <a:ext cx="215573" cy="234950"/>
          </a:xfrm>
          <a:prstGeom prst="rect">
            <a:avLst/>
          </a:prstGeom>
          <a:noFill/>
          <a:ln>
            <a:noFill/>
          </a:ln>
        </p:spPr>
      </p:pic>
      <p:sp>
        <p:nvSpPr>
          <p:cNvPr id="1831" name="Google Shape;1831;g11380abe82f_1_139"/>
          <p:cNvSpPr txBox="1"/>
          <p:nvPr/>
        </p:nvSpPr>
        <p:spPr>
          <a:xfrm>
            <a:off x="1386651" y="2219051"/>
            <a:ext cx="747600" cy="4896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3">
                  <a:extLst>
                    <a:ext uri="{A12FA001-AC4F-418D-AE19-62706E023703}">
                      <ahyp:hlinkClr val="tx"/>
                    </a:ext>
                  </a:extLst>
                </a:hlinkClick>
              </a:rPr>
              <a:t>Pasque Flower</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p:txBody>
      </p:sp>
      <p:pic>
        <p:nvPicPr>
          <p:cNvPr descr="Sporobolus heterolepis Transparent" id="1832" name="Google Shape;1832;g11380abe82f_1_139"/>
          <p:cNvPicPr preferRelativeResize="0"/>
          <p:nvPr/>
        </p:nvPicPr>
        <p:blipFill rotWithShape="1">
          <a:blip r:embed="rId14">
            <a:alphaModFix/>
          </a:blip>
          <a:srcRect b="0" l="0" r="0" t="0"/>
          <a:stretch/>
        </p:blipFill>
        <p:spPr>
          <a:xfrm>
            <a:off x="2811395" y="787111"/>
            <a:ext cx="588586" cy="514710"/>
          </a:xfrm>
          <a:prstGeom prst="rect">
            <a:avLst/>
          </a:prstGeom>
          <a:noFill/>
          <a:ln>
            <a:noFill/>
          </a:ln>
        </p:spPr>
      </p:pic>
      <p:sp>
        <p:nvSpPr>
          <p:cNvPr id="1833" name="Google Shape;1833;g11380abe82f_1_139"/>
          <p:cNvSpPr txBox="1"/>
          <p:nvPr/>
        </p:nvSpPr>
        <p:spPr>
          <a:xfrm>
            <a:off x="2656575" y="1284353"/>
            <a:ext cx="793800" cy="379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5">
                  <a:extLst>
                    <a:ext uri="{A12FA001-AC4F-418D-AE19-62706E023703}">
                      <ahyp:hlinkClr val="tx"/>
                    </a:ext>
                  </a:extLst>
                </a:hlinkClick>
              </a:rPr>
              <a:t>Prairie Dropseed</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Schizachyrium scoparium summer Transparent" id="1834" name="Google Shape;1834;g11380abe82f_1_139"/>
          <p:cNvPicPr preferRelativeResize="0"/>
          <p:nvPr/>
        </p:nvPicPr>
        <p:blipFill rotWithShape="1">
          <a:blip r:embed="rId16">
            <a:alphaModFix/>
          </a:blip>
          <a:srcRect b="0" l="0" r="0" t="0"/>
          <a:stretch/>
        </p:blipFill>
        <p:spPr>
          <a:xfrm>
            <a:off x="3551170" y="872672"/>
            <a:ext cx="588586" cy="406923"/>
          </a:xfrm>
          <a:prstGeom prst="rect">
            <a:avLst/>
          </a:prstGeom>
          <a:noFill/>
          <a:ln>
            <a:noFill/>
          </a:ln>
        </p:spPr>
      </p:pic>
      <p:sp>
        <p:nvSpPr>
          <p:cNvPr id="1835" name="Google Shape;1835;g11380abe82f_1_139"/>
          <p:cNvSpPr txBox="1"/>
          <p:nvPr/>
        </p:nvSpPr>
        <p:spPr>
          <a:xfrm>
            <a:off x="3463025" y="1279598"/>
            <a:ext cx="771600" cy="3783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7">
                  <a:extLst>
                    <a:ext uri="{A12FA001-AC4F-418D-AE19-62706E023703}">
                      <ahyp:hlinkClr val="tx"/>
                    </a:ext>
                  </a:extLst>
                </a:hlinkClick>
              </a:rPr>
              <a:t>Little Bluestem</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836" name="Google Shape;1836;g11380abe82f_1_139"/>
          <p:cNvSpPr txBox="1"/>
          <p:nvPr/>
        </p:nvSpPr>
        <p:spPr>
          <a:xfrm>
            <a:off x="1382297" y="5002237"/>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8">
                  <a:extLst>
                    <a:ext uri="{A12FA001-AC4F-418D-AE19-62706E023703}">
                      <ahyp:hlinkClr val="tx"/>
                    </a:ext>
                  </a:extLst>
                </a:hlinkClick>
              </a:rPr>
              <a:t>Bradbury’s Monarda</a:t>
            </a:r>
            <a:endParaRPr b="1" sz="900">
              <a:latin typeface="Calibri"/>
              <a:ea typeface="Calibri"/>
              <a:cs typeface="Calibri"/>
              <a:sym typeface="Calibri"/>
            </a:endParaRPr>
          </a:p>
        </p:txBody>
      </p:sp>
      <p:pic>
        <p:nvPicPr>
          <p:cNvPr descr="Monarda bradburiana Transparent" id="1837" name="Google Shape;1837;g11380abe82f_1_139"/>
          <p:cNvPicPr preferRelativeResize="0"/>
          <p:nvPr/>
        </p:nvPicPr>
        <p:blipFill rotWithShape="1">
          <a:blip r:embed="rId19">
            <a:alphaModFix/>
          </a:blip>
          <a:srcRect b="0" l="0" r="0" t="0"/>
          <a:stretch/>
        </p:blipFill>
        <p:spPr>
          <a:xfrm>
            <a:off x="1502010" y="4589929"/>
            <a:ext cx="541354" cy="420246"/>
          </a:xfrm>
          <a:prstGeom prst="rect">
            <a:avLst/>
          </a:prstGeom>
          <a:noFill/>
          <a:ln>
            <a:noFill/>
          </a:ln>
        </p:spPr>
      </p:pic>
      <p:sp>
        <p:nvSpPr>
          <p:cNvPr id="1838" name="Google Shape;1838;g11380abe82f_1_139"/>
          <p:cNvSpPr txBox="1"/>
          <p:nvPr/>
        </p:nvSpPr>
        <p:spPr>
          <a:xfrm>
            <a:off x="2068097" y="5002237"/>
            <a:ext cx="6573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0">
                  <a:extLst>
                    <a:ext uri="{A12FA001-AC4F-418D-AE19-62706E023703}">
                      <ahyp:hlinkClr val="tx"/>
                    </a:ext>
                  </a:extLst>
                </a:hlinkClick>
              </a:rPr>
              <a:t>Prairie Phlox</a:t>
            </a:r>
            <a:endParaRPr b="1" sz="900">
              <a:latin typeface="Calibri"/>
              <a:ea typeface="Calibri"/>
              <a:cs typeface="Calibri"/>
              <a:sym typeface="Calibri"/>
            </a:endParaRPr>
          </a:p>
        </p:txBody>
      </p:sp>
      <p:pic>
        <p:nvPicPr>
          <p:cNvPr descr="Phlox pilosa Transparent" id="1839" name="Google Shape;1839;g11380abe82f_1_139"/>
          <p:cNvPicPr preferRelativeResize="0"/>
          <p:nvPr/>
        </p:nvPicPr>
        <p:blipFill rotWithShape="1">
          <a:blip r:embed="rId21">
            <a:alphaModFix/>
          </a:blip>
          <a:srcRect b="0" l="0" r="0" t="0"/>
          <a:stretch/>
        </p:blipFill>
        <p:spPr>
          <a:xfrm>
            <a:off x="2188038" y="4588424"/>
            <a:ext cx="480800" cy="415401"/>
          </a:xfrm>
          <a:prstGeom prst="rect">
            <a:avLst/>
          </a:prstGeom>
          <a:noFill/>
          <a:ln>
            <a:noFill/>
          </a:ln>
        </p:spPr>
      </p:pic>
      <p:pic>
        <p:nvPicPr>
          <p:cNvPr descr="Asclepias tuberosa Transparent" id="1840" name="Google Shape;1840;g11380abe82f_1_139"/>
          <p:cNvPicPr preferRelativeResize="0"/>
          <p:nvPr/>
        </p:nvPicPr>
        <p:blipFill rotWithShape="1">
          <a:blip r:embed="rId22">
            <a:alphaModFix/>
          </a:blip>
          <a:srcRect b="0" l="0" r="0" t="0"/>
          <a:stretch/>
        </p:blipFill>
        <p:spPr>
          <a:xfrm>
            <a:off x="2808735" y="4590304"/>
            <a:ext cx="434779" cy="421457"/>
          </a:xfrm>
          <a:prstGeom prst="rect">
            <a:avLst/>
          </a:prstGeom>
          <a:noFill/>
          <a:ln>
            <a:noFill/>
          </a:ln>
        </p:spPr>
      </p:pic>
      <p:sp>
        <p:nvSpPr>
          <p:cNvPr id="1841" name="Google Shape;1841;g11380abe82f_1_139"/>
          <p:cNvSpPr txBox="1"/>
          <p:nvPr/>
        </p:nvSpPr>
        <p:spPr>
          <a:xfrm>
            <a:off x="2677697" y="5002237"/>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3">
                  <a:extLst>
                    <a:ext uri="{A12FA001-AC4F-418D-AE19-62706E023703}">
                      <ahyp:hlinkClr val="tx"/>
                    </a:ext>
                  </a:extLst>
                </a:hlinkClick>
              </a:rPr>
              <a:t>Butterfly Milkweed</a:t>
            </a:r>
            <a:endParaRPr b="1" sz="900">
              <a:latin typeface="Calibri"/>
              <a:ea typeface="Calibri"/>
              <a:cs typeface="Calibri"/>
              <a:sym typeface="Calibri"/>
            </a:endParaRPr>
          </a:p>
        </p:txBody>
      </p:sp>
      <p:sp>
        <p:nvSpPr>
          <p:cNvPr id="1842" name="Google Shape;1842;g11380abe82f_1_139"/>
          <p:cNvSpPr txBox="1"/>
          <p:nvPr/>
        </p:nvSpPr>
        <p:spPr>
          <a:xfrm>
            <a:off x="6815000" y="1721169"/>
            <a:ext cx="747600" cy="400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4">
                  <a:extLst>
                    <a:ext uri="{A12FA001-AC4F-418D-AE19-62706E023703}">
                      <ahyp:hlinkClr val="tx"/>
                    </a:ext>
                  </a:extLst>
                </a:hlinkClick>
              </a:rPr>
              <a:t>Great Blue Lobelia</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Lobelia siphilitica Transparent" id="1843" name="Google Shape;1843;g11380abe82f_1_139"/>
          <p:cNvPicPr preferRelativeResize="0"/>
          <p:nvPr/>
        </p:nvPicPr>
        <p:blipFill rotWithShape="1">
          <a:blip r:embed="rId25">
            <a:alphaModFix/>
          </a:blip>
          <a:srcRect b="0" l="0" r="0" t="0"/>
          <a:stretch/>
        </p:blipFill>
        <p:spPr>
          <a:xfrm>
            <a:off x="7011275" y="1264128"/>
            <a:ext cx="288237" cy="460210"/>
          </a:xfrm>
          <a:prstGeom prst="rect">
            <a:avLst/>
          </a:prstGeom>
          <a:noFill/>
          <a:ln>
            <a:noFill/>
          </a:ln>
        </p:spPr>
      </p:pic>
      <p:sp>
        <p:nvSpPr>
          <p:cNvPr id="1844" name="Google Shape;1844;g11380abe82f_1_139"/>
          <p:cNvSpPr txBox="1"/>
          <p:nvPr/>
        </p:nvSpPr>
        <p:spPr>
          <a:xfrm>
            <a:off x="7493600" y="1709693"/>
            <a:ext cx="747600" cy="363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6">
                  <a:extLst>
                    <a:ext uri="{A12FA001-AC4F-418D-AE19-62706E023703}">
                      <ahyp:hlinkClr val="tx"/>
                    </a:ext>
                  </a:extLst>
                </a:hlinkClick>
              </a:rPr>
              <a:t>Orange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Rudbeckia fulgida Transparent" id="1845" name="Google Shape;1845;g11380abe82f_1_139"/>
          <p:cNvPicPr preferRelativeResize="0"/>
          <p:nvPr/>
        </p:nvPicPr>
        <p:blipFill rotWithShape="1">
          <a:blip r:embed="rId27">
            <a:alphaModFix/>
          </a:blip>
          <a:srcRect b="0" l="0" r="0" t="0"/>
          <a:stretch/>
        </p:blipFill>
        <p:spPr>
          <a:xfrm>
            <a:off x="7631675" y="1167253"/>
            <a:ext cx="468689" cy="558309"/>
          </a:xfrm>
          <a:prstGeom prst="rect">
            <a:avLst/>
          </a:prstGeom>
          <a:noFill/>
          <a:ln>
            <a:noFill/>
          </a:ln>
        </p:spPr>
      </p:pic>
      <p:pic>
        <p:nvPicPr>
          <p:cNvPr descr="Lobelia cardinalis Transparent" id="1846" name="Google Shape;1846;g11380abe82f_1_139"/>
          <p:cNvPicPr preferRelativeResize="0"/>
          <p:nvPr/>
        </p:nvPicPr>
        <p:blipFill rotWithShape="1">
          <a:blip r:embed="rId28">
            <a:alphaModFix/>
          </a:blip>
          <a:srcRect b="0" l="0" r="0" t="0"/>
          <a:stretch/>
        </p:blipFill>
        <p:spPr>
          <a:xfrm>
            <a:off x="8324256" y="904677"/>
            <a:ext cx="498484" cy="829219"/>
          </a:xfrm>
          <a:prstGeom prst="rect">
            <a:avLst/>
          </a:prstGeom>
          <a:noFill/>
          <a:ln>
            <a:noFill/>
          </a:ln>
        </p:spPr>
      </p:pic>
      <p:sp>
        <p:nvSpPr>
          <p:cNvPr id="1847" name="Google Shape;1847;g11380abe82f_1_139"/>
          <p:cNvSpPr txBox="1"/>
          <p:nvPr/>
        </p:nvSpPr>
        <p:spPr>
          <a:xfrm>
            <a:off x="8196658" y="1732796"/>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9">
                  <a:extLst>
                    <a:ext uri="{A12FA001-AC4F-418D-AE19-62706E023703}">
                      <ahyp:hlinkClr val="tx"/>
                    </a:ext>
                  </a:extLst>
                </a:hlinkClick>
              </a:rPr>
              <a:t>Cardinal Flower</a:t>
            </a:r>
            <a:endParaRPr/>
          </a:p>
        </p:txBody>
      </p:sp>
      <p:pic>
        <p:nvPicPr>
          <p:cNvPr descr="Echinacea angustifolia Transparent" id="1848" name="Google Shape;1848;g11380abe82f_1_139"/>
          <p:cNvPicPr preferRelativeResize="0"/>
          <p:nvPr/>
        </p:nvPicPr>
        <p:blipFill rotWithShape="1">
          <a:blip r:embed="rId30">
            <a:alphaModFix/>
          </a:blip>
          <a:srcRect b="0" l="0" r="0" t="0"/>
          <a:stretch/>
        </p:blipFill>
        <p:spPr>
          <a:xfrm>
            <a:off x="3554436" y="4532364"/>
            <a:ext cx="435989" cy="502599"/>
          </a:xfrm>
          <a:prstGeom prst="rect">
            <a:avLst/>
          </a:prstGeom>
          <a:noFill/>
          <a:ln>
            <a:noFill/>
          </a:ln>
        </p:spPr>
      </p:pic>
      <p:sp>
        <p:nvSpPr>
          <p:cNvPr id="1849" name="Google Shape;1849;g11380abe82f_1_139"/>
          <p:cNvSpPr txBox="1"/>
          <p:nvPr/>
        </p:nvSpPr>
        <p:spPr>
          <a:xfrm>
            <a:off x="3403050" y="5014326"/>
            <a:ext cx="727200" cy="3378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1">
                  <a:extLst>
                    <a:ext uri="{A12FA001-AC4F-418D-AE19-62706E023703}">
                      <ahyp:hlinkClr val="tx"/>
                    </a:ext>
                  </a:extLst>
                </a:hlinkClick>
              </a:rPr>
              <a:t>Narrow Leaf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Monarda fistulosa Transparent" id="1850" name="Google Shape;1850;g11380abe82f_1_139"/>
          <p:cNvPicPr preferRelativeResize="0"/>
          <p:nvPr/>
        </p:nvPicPr>
        <p:blipFill rotWithShape="1">
          <a:blip r:embed="rId32">
            <a:alphaModFix/>
          </a:blip>
          <a:srcRect b="0" l="0" r="0" t="0"/>
          <a:stretch/>
        </p:blipFill>
        <p:spPr>
          <a:xfrm>
            <a:off x="7502791" y="2378722"/>
            <a:ext cx="753162" cy="873097"/>
          </a:xfrm>
          <a:prstGeom prst="rect">
            <a:avLst/>
          </a:prstGeom>
          <a:noFill/>
          <a:ln>
            <a:noFill/>
          </a:ln>
        </p:spPr>
      </p:pic>
      <p:pic>
        <p:nvPicPr>
          <p:cNvPr descr="Ratibida pinnata Transparent" id="1851" name="Google Shape;1851;g11380abe82f_1_139"/>
          <p:cNvPicPr preferRelativeResize="0"/>
          <p:nvPr/>
        </p:nvPicPr>
        <p:blipFill rotWithShape="1">
          <a:blip r:embed="rId33">
            <a:alphaModFix/>
          </a:blip>
          <a:srcRect b="0" l="0" r="0" t="0"/>
          <a:stretch/>
        </p:blipFill>
        <p:spPr>
          <a:xfrm>
            <a:off x="6884775" y="2377519"/>
            <a:ext cx="526181" cy="869227"/>
          </a:xfrm>
          <a:prstGeom prst="rect">
            <a:avLst/>
          </a:prstGeom>
          <a:noFill/>
          <a:ln>
            <a:noFill/>
          </a:ln>
        </p:spPr>
      </p:pic>
      <p:pic>
        <p:nvPicPr>
          <p:cNvPr descr="Silene regia Transparent" id="1852" name="Google Shape;1852;g11380abe82f_1_139"/>
          <p:cNvPicPr preferRelativeResize="0"/>
          <p:nvPr/>
        </p:nvPicPr>
        <p:blipFill rotWithShape="1">
          <a:blip r:embed="rId34">
            <a:alphaModFix/>
          </a:blip>
          <a:srcRect b="0" l="0" r="0" t="0"/>
          <a:stretch/>
        </p:blipFill>
        <p:spPr>
          <a:xfrm>
            <a:off x="6364920" y="2433060"/>
            <a:ext cx="422668" cy="809003"/>
          </a:xfrm>
          <a:prstGeom prst="rect">
            <a:avLst/>
          </a:prstGeom>
          <a:noFill/>
          <a:ln>
            <a:noFill/>
          </a:ln>
        </p:spPr>
      </p:pic>
      <p:sp>
        <p:nvSpPr>
          <p:cNvPr id="1853" name="Google Shape;1853;g11380abe82f_1_139"/>
          <p:cNvSpPr txBox="1"/>
          <p:nvPr/>
        </p:nvSpPr>
        <p:spPr>
          <a:xfrm>
            <a:off x="6218930" y="324206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5">
                  <a:extLst>
                    <a:ext uri="{A12FA001-AC4F-418D-AE19-62706E023703}">
                      <ahyp:hlinkClr val="tx"/>
                    </a:ext>
                  </a:extLst>
                </a:hlinkClick>
              </a:rPr>
              <a:t>Royal Catchfly</a:t>
            </a:r>
            <a:endParaRPr b="1" sz="900">
              <a:latin typeface="Calibri"/>
              <a:ea typeface="Calibri"/>
              <a:cs typeface="Calibri"/>
              <a:sym typeface="Calibri"/>
            </a:endParaRPr>
          </a:p>
        </p:txBody>
      </p:sp>
      <p:sp>
        <p:nvSpPr>
          <p:cNvPr id="1854" name="Google Shape;1854;g11380abe82f_1_139"/>
          <p:cNvSpPr txBox="1"/>
          <p:nvPr/>
        </p:nvSpPr>
        <p:spPr>
          <a:xfrm>
            <a:off x="6790430" y="324206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6">
                  <a:extLst>
                    <a:ext uri="{A12FA001-AC4F-418D-AE19-62706E023703}">
                      <ahyp:hlinkClr val="tx"/>
                    </a:ext>
                  </a:extLst>
                </a:hlinkClick>
              </a:rPr>
              <a:t>Yellow Coneflower</a:t>
            </a:r>
            <a:endParaRPr b="1" sz="900">
              <a:latin typeface="Calibri"/>
              <a:ea typeface="Calibri"/>
              <a:cs typeface="Calibri"/>
              <a:sym typeface="Calibri"/>
            </a:endParaRPr>
          </a:p>
        </p:txBody>
      </p:sp>
      <p:sp>
        <p:nvSpPr>
          <p:cNvPr id="1855" name="Google Shape;1855;g11380abe82f_1_139"/>
          <p:cNvSpPr txBox="1"/>
          <p:nvPr/>
        </p:nvSpPr>
        <p:spPr>
          <a:xfrm>
            <a:off x="7561955" y="322301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7">
                  <a:extLst>
                    <a:ext uri="{A12FA001-AC4F-418D-AE19-62706E023703}">
                      <ahyp:hlinkClr val="tx"/>
                    </a:ext>
                  </a:extLst>
                </a:hlinkClick>
              </a:rPr>
              <a:t>Wild Bergamot</a:t>
            </a:r>
            <a:endParaRPr b="1" sz="900">
              <a:latin typeface="Calibri"/>
              <a:ea typeface="Calibri"/>
              <a:cs typeface="Calibri"/>
              <a:sym typeface="Calibri"/>
            </a:endParaRPr>
          </a:p>
        </p:txBody>
      </p:sp>
      <p:pic>
        <p:nvPicPr>
          <p:cNvPr descr="Solidago nemoralis Transparent" id="1856" name="Google Shape;1856;g11380abe82f_1_139"/>
          <p:cNvPicPr preferRelativeResize="0"/>
          <p:nvPr/>
        </p:nvPicPr>
        <p:blipFill rotWithShape="1">
          <a:blip r:embed="rId38">
            <a:alphaModFix/>
          </a:blip>
          <a:srcRect b="0" l="0" r="0" t="0"/>
          <a:stretch/>
        </p:blipFill>
        <p:spPr>
          <a:xfrm>
            <a:off x="7120617" y="5476526"/>
            <a:ext cx="451734" cy="599486"/>
          </a:xfrm>
          <a:prstGeom prst="rect">
            <a:avLst/>
          </a:prstGeom>
          <a:noFill/>
          <a:ln>
            <a:noFill/>
          </a:ln>
        </p:spPr>
      </p:pic>
      <p:sp>
        <p:nvSpPr>
          <p:cNvPr id="1857" name="Google Shape;1857;g11380abe82f_1_139"/>
          <p:cNvSpPr txBox="1"/>
          <p:nvPr/>
        </p:nvSpPr>
        <p:spPr>
          <a:xfrm>
            <a:off x="6971950" y="6061725"/>
            <a:ext cx="746100" cy="400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9">
                  <a:extLst>
                    <a:ext uri="{A12FA001-AC4F-418D-AE19-62706E023703}">
                      <ahyp:hlinkClr val="tx"/>
                    </a:ext>
                  </a:extLst>
                </a:hlinkClick>
              </a:rPr>
              <a:t>Grey Goldenrod</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Aster novae angliae Transparent" id="1858" name="Google Shape;1858;g11380abe82f_1_139"/>
          <p:cNvPicPr preferRelativeResize="0"/>
          <p:nvPr/>
        </p:nvPicPr>
        <p:blipFill rotWithShape="1">
          <a:blip r:embed="rId40">
            <a:alphaModFix/>
          </a:blip>
          <a:srcRect b="0" l="0" r="0" t="0"/>
          <a:stretch/>
        </p:blipFill>
        <p:spPr>
          <a:xfrm>
            <a:off x="7806619" y="5133854"/>
            <a:ext cx="675782" cy="933710"/>
          </a:xfrm>
          <a:prstGeom prst="rect">
            <a:avLst/>
          </a:prstGeom>
          <a:noFill/>
          <a:ln>
            <a:noFill/>
          </a:ln>
        </p:spPr>
      </p:pic>
      <p:sp>
        <p:nvSpPr>
          <p:cNvPr id="1859" name="Google Shape;1859;g11380abe82f_1_139"/>
          <p:cNvSpPr txBox="1"/>
          <p:nvPr/>
        </p:nvSpPr>
        <p:spPr>
          <a:xfrm>
            <a:off x="7736389" y="6067789"/>
            <a:ext cx="771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1">
                  <a:extLst>
                    <a:ext uri="{A12FA001-AC4F-418D-AE19-62706E023703}">
                      <ahyp:hlinkClr val="tx"/>
                    </a:ext>
                  </a:extLst>
                </a:hlinkClick>
              </a:rPr>
              <a:t>New England Aster</a:t>
            </a:r>
            <a:endParaRPr b="1" sz="900">
              <a:latin typeface="Calibri"/>
              <a:ea typeface="Calibri"/>
              <a:cs typeface="Calibri"/>
              <a:sym typeface="Calibri"/>
            </a:endParaRPr>
          </a:p>
        </p:txBody>
      </p:sp>
      <p:sp>
        <p:nvSpPr>
          <p:cNvPr id="1860" name="Google Shape;1860;g11380abe82f_1_139"/>
          <p:cNvSpPr txBox="1"/>
          <p:nvPr/>
        </p:nvSpPr>
        <p:spPr>
          <a:xfrm>
            <a:off x="7531852" y="467951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2">
                  <a:extLst>
                    <a:ext uri="{A12FA001-AC4F-418D-AE19-62706E023703}">
                      <ahyp:hlinkClr val="tx"/>
                    </a:ext>
                  </a:extLst>
                </a:hlinkClick>
              </a:rPr>
              <a:t>Meadow Blazing Star</a:t>
            </a:r>
            <a:endParaRPr b="1" sz="900">
              <a:latin typeface="Calibri"/>
              <a:ea typeface="Calibri"/>
              <a:cs typeface="Calibri"/>
              <a:sym typeface="Calibri"/>
            </a:endParaRPr>
          </a:p>
        </p:txBody>
      </p:sp>
      <p:pic>
        <p:nvPicPr>
          <p:cNvPr descr="Liatris ligulistylis Transparent" id="1861" name="Google Shape;1861;g11380abe82f_1_139"/>
          <p:cNvPicPr preferRelativeResize="0"/>
          <p:nvPr/>
        </p:nvPicPr>
        <p:blipFill rotWithShape="1">
          <a:blip r:embed="rId43">
            <a:alphaModFix/>
          </a:blip>
          <a:srcRect b="0" l="0" r="0" t="0"/>
          <a:stretch/>
        </p:blipFill>
        <p:spPr>
          <a:xfrm>
            <a:off x="7681249" y="3696970"/>
            <a:ext cx="448803" cy="991745"/>
          </a:xfrm>
          <a:prstGeom prst="rect">
            <a:avLst/>
          </a:prstGeom>
          <a:noFill/>
          <a:ln>
            <a:noFill/>
          </a:ln>
        </p:spPr>
      </p:pic>
      <p:sp>
        <p:nvSpPr>
          <p:cNvPr id="1862" name="Google Shape;1862;g11380abe82f_1_139"/>
          <p:cNvSpPr txBox="1"/>
          <p:nvPr/>
        </p:nvSpPr>
        <p:spPr>
          <a:xfrm>
            <a:off x="6903250" y="4676293"/>
            <a:ext cx="747600" cy="351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4">
                  <a:extLst>
                    <a:ext uri="{A12FA001-AC4F-418D-AE19-62706E023703}">
                      <ahyp:hlinkClr val="tx"/>
                    </a:ext>
                  </a:extLst>
                </a:hlinkClick>
              </a:rPr>
              <a:t>Orange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Rudbeckia fulgida Transparent" id="1863" name="Google Shape;1863;g11380abe82f_1_139"/>
          <p:cNvPicPr preferRelativeResize="0"/>
          <p:nvPr/>
        </p:nvPicPr>
        <p:blipFill rotWithShape="1">
          <a:blip r:embed="rId27">
            <a:alphaModFix/>
          </a:blip>
          <a:srcRect b="0" l="0" r="0" t="0"/>
          <a:stretch/>
        </p:blipFill>
        <p:spPr>
          <a:xfrm>
            <a:off x="7041325" y="4133853"/>
            <a:ext cx="468689" cy="558309"/>
          </a:xfrm>
          <a:prstGeom prst="rect">
            <a:avLst/>
          </a:prstGeom>
          <a:noFill/>
          <a:ln>
            <a:noFill/>
          </a:ln>
        </p:spPr>
      </p:pic>
      <p:pic>
        <p:nvPicPr>
          <p:cNvPr descr="Lithospermum canescens 2 Transparent" id="1864" name="Google Shape;1864;g11380abe82f_1_139"/>
          <p:cNvPicPr preferRelativeResize="0"/>
          <p:nvPr/>
        </p:nvPicPr>
        <p:blipFill rotWithShape="1">
          <a:blip r:embed="rId45">
            <a:alphaModFix/>
          </a:blip>
          <a:srcRect b="0" l="0" r="0" t="0"/>
          <a:stretch/>
        </p:blipFill>
        <p:spPr>
          <a:xfrm>
            <a:off x="2281741" y="3763870"/>
            <a:ext cx="248272" cy="336681"/>
          </a:xfrm>
          <a:prstGeom prst="rect">
            <a:avLst/>
          </a:prstGeom>
          <a:noFill/>
          <a:ln>
            <a:noFill/>
          </a:ln>
        </p:spPr>
      </p:pic>
      <p:sp>
        <p:nvSpPr>
          <p:cNvPr id="1865" name="Google Shape;1865;g11380abe82f_1_139"/>
          <p:cNvSpPr txBox="1"/>
          <p:nvPr/>
        </p:nvSpPr>
        <p:spPr>
          <a:xfrm>
            <a:off x="2039475" y="4100551"/>
            <a:ext cx="654000" cy="2979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6">
                  <a:extLst>
                    <a:ext uri="{A12FA001-AC4F-418D-AE19-62706E023703}">
                      <ahyp:hlinkClr val="tx"/>
                    </a:ext>
                  </a:extLst>
                </a:hlinkClick>
              </a:rPr>
              <a:t>Hoary Puccoon</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866" name="Google Shape;1866;g11380abe82f_1_139"/>
          <p:cNvSpPr txBox="1"/>
          <p:nvPr/>
        </p:nvSpPr>
        <p:spPr>
          <a:xfrm>
            <a:off x="2661847" y="4095787"/>
            <a:ext cx="657300" cy="4896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7">
                  <a:extLst>
                    <a:ext uri="{A12FA001-AC4F-418D-AE19-62706E023703}">
                      <ahyp:hlinkClr val="tx"/>
                    </a:ext>
                  </a:extLst>
                </a:hlinkClick>
              </a:rPr>
              <a:t>Prairie Phlox</a:t>
            </a:r>
            <a:endParaRPr sz="1800">
              <a:solidFill>
                <a:schemeClr val="dk1"/>
              </a:solidFill>
            </a:endParaRPr>
          </a:p>
          <a:p>
            <a:pPr indent="0" lvl="0" marL="0" marR="0" rtl="0" algn="l">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p:txBody>
      </p:sp>
      <p:pic>
        <p:nvPicPr>
          <p:cNvPr descr="Phlox pilosa Transparent" id="1867" name="Google Shape;1867;g11380abe82f_1_139"/>
          <p:cNvPicPr preferRelativeResize="0"/>
          <p:nvPr/>
        </p:nvPicPr>
        <p:blipFill rotWithShape="1">
          <a:blip r:embed="rId21">
            <a:alphaModFix/>
          </a:blip>
          <a:srcRect b="0" l="0" r="0" t="0"/>
          <a:stretch/>
        </p:blipFill>
        <p:spPr>
          <a:xfrm>
            <a:off x="2781788" y="3681974"/>
            <a:ext cx="480800" cy="415401"/>
          </a:xfrm>
          <a:prstGeom prst="rect">
            <a:avLst/>
          </a:prstGeom>
          <a:noFill/>
          <a:ln>
            <a:noFill/>
          </a:ln>
        </p:spPr>
      </p:pic>
      <p:sp>
        <p:nvSpPr>
          <p:cNvPr id="1868" name="Google Shape;1868;g11380abe82f_1_139"/>
          <p:cNvSpPr txBox="1"/>
          <p:nvPr/>
        </p:nvSpPr>
        <p:spPr>
          <a:xfrm>
            <a:off x="6170039" y="1740111"/>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8">
                  <a:extLst>
                    <a:ext uri="{A12FA001-AC4F-418D-AE19-62706E023703}">
                      <ahyp:hlinkClr val="tx"/>
                    </a:ext>
                  </a:extLst>
                </a:hlinkClick>
              </a:rPr>
              <a:t>Nodding Onion</a:t>
            </a:r>
            <a:endParaRPr b="1" sz="900">
              <a:latin typeface="Calibri"/>
              <a:ea typeface="Calibri"/>
              <a:cs typeface="Calibri"/>
              <a:sym typeface="Calibri"/>
            </a:endParaRPr>
          </a:p>
        </p:txBody>
      </p:sp>
      <p:pic>
        <p:nvPicPr>
          <p:cNvPr descr="Allium cernuum Transparent" id="1869" name="Google Shape;1869;g11380abe82f_1_139"/>
          <p:cNvPicPr preferRelativeResize="0"/>
          <p:nvPr/>
        </p:nvPicPr>
        <p:blipFill rotWithShape="1">
          <a:blip r:embed="rId49">
            <a:alphaModFix/>
          </a:blip>
          <a:srcRect b="0" l="0" r="0" t="0"/>
          <a:stretch/>
        </p:blipFill>
        <p:spPr>
          <a:xfrm>
            <a:off x="6440798" y="1366095"/>
            <a:ext cx="265320" cy="363022"/>
          </a:xfrm>
          <a:prstGeom prst="rect">
            <a:avLst/>
          </a:prstGeom>
          <a:noFill/>
          <a:ln>
            <a:noFill/>
          </a:ln>
        </p:spPr>
      </p:pic>
      <p:pic>
        <p:nvPicPr>
          <p:cNvPr descr="Coreopsis lanceolata Transparent" id="1870" name="Google Shape;1870;g11380abe82f_1_139"/>
          <p:cNvPicPr preferRelativeResize="0"/>
          <p:nvPr/>
        </p:nvPicPr>
        <p:blipFill rotWithShape="1">
          <a:blip r:embed="rId50">
            <a:alphaModFix/>
          </a:blip>
          <a:srcRect b="0" l="0" r="0" t="0"/>
          <a:stretch/>
        </p:blipFill>
        <p:spPr>
          <a:xfrm>
            <a:off x="2866420" y="5551615"/>
            <a:ext cx="508655" cy="569209"/>
          </a:xfrm>
          <a:prstGeom prst="rect">
            <a:avLst/>
          </a:prstGeom>
          <a:noFill/>
          <a:ln>
            <a:noFill/>
          </a:ln>
        </p:spPr>
      </p:pic>
      <p:pic>
        <p:nvPicPr>
          <p:cNvPr descr="Gaillardia aristata Transparent" id="1871" name="Google Shape;1871;g11380abe82f_1_139"/>
          <p:cNvPicPr preferRelativeResize="0"/>
          <p:nvPr/>
        </p:nvPicPr>
        <p:blipFill rotWithShape="1">
          <a:blip r:embed="rId51">
            <a:alphaModFix/>
          </a:blip>
          <a:srcRect b="0" l="0" r="0" t="0"/>
          <a:stretch/>
        </p:blipFill>
        <p:spPr>
          <a:xfrm>
            <a:off x="1425989" y="5611805"/>
            <a:ext cx="544987" cy="518343"/>
          </a:xfrm>
          <a:prstGeom prst="rect">
            <a:avLst/>
          </a:prstGeom>
          <a:noFill/>
          <a:ln>
            <a:noFill/>
          </a:ln>
        </p:spPr>
      </p:pic>
      <p:sp>
        <p:nvSpPr>
          <p:cNvPr id="1872" name="Google Shape;1872;g11380abe82f_1_139"/>
          <p:cNvSpPr txBox="1"/>
          <p:nvPr/>
        </p:nvSpPr>
        <p:spPr>
          <a:xfrm>
            <a:off x="2725450" y="6117650"/>
            <a:ext cx="746100" cy="460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2">
                  <a:extLst>
                    <a:ext uri="{A12FA001-AC4F-418D-AE19-62706E023703}">
                      <ahyp:hlinkClr val="tx"/>
                    </a:ext>
                  </a:extLst>
                </a:hlinkClick>
              </a:rPr>
              <a:t>Lance Leaf Coreopsis</a:t>
            </a:r>
            <a:endParaRPr b="0" i="0" sz="1800" u="none" cap="none" strike="noStrike">
              <a:solidFill>
                <a:schemeClr val="dk1"/>
              </a:solidFill>
              <a:latin typeface="Arial"/>
              <a:ea typeface="Arial"/>
              <a:cs typeface="Arial"/>
              <a:sym typeface="Arial"/>
            </a:endParaRPr>
          </a:p>
        </p:txBody>
      </p:sp>
      <p:sp>
        <p:nvSpPr>
          <p:cNvPr id="1873" name="Google Shape;1873;g11380abe82f_1_139"/>
          <p:cNvSpPr txBox="1"/>
          <p:nvPr/>
        </p:nvSpPr>
        <p:spPr>
          <a:xfrm>
            <a:off x="1315000" y="6111100"/>
            <a:ext cx="747600" cy="4518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3">
                  <a:extLst>
                    <a:ext uri="{A12FA001-AC4F-418D-AE19-62706E023703}">
                      <ahyp:hlinkClr val="tx"/>
                    </a:ext>
                  </a:extLst>
                </a:hlinkClick>
              </a:rPr>
              <a:t>Blanket 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Verbena stricta Transparent" id="1874" name="Google Shape;1874;g11380abe82f_1_139"/>
          <p:cNvPicPr preferRelativeResize="0"/>
          <p:nvPr/>
        </p:nvPicPr>
        <p:blipFill rotWithShape="1">
          <a:blip r:embed="rId54">
            <a:alphaModFix/>
          </a:blip>
          <a:srcRect b="0" l="0" r="0" t="0"/>
          <a:stretch/>
        </p:blipFill>
        <p:spPr>
          <a:xfrm>
            <a:off x="2191619" y="5574545"/>
            <a:ext cx="421457" cy="551043"/>
          </a:xfrm>
          <a:prstGeom prst="rect">
            <a:avLst/>
          </a:prstGeom>
          <a:noFill/>
          <a:ln>
            <a:noFill/>
          </a:ln>
        </p:spPr>
      </p:pic>
      <p:sp>
        <p:nvSpPr>
          <p:cNvPr id="1875" name="Google Shape;1875;g11380abe82f_1_139"/>
          <p:cNvSpPr txBox="1"/>
          <p:nvPr/>
        </p:nvSpPr>
        <p:spPr>
          <a:xfrm>
            <a:off x="2039650" y="6117650"/>
            <a:ext cx="746100" cy="4068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5">
                  <a:extLst>
                    <a:ext uri="{A12FA001-AC4F-418D-AE19-62706E023703}">
                      <ahyp:hlinkClr val="tx"/>
                    </a:ext>
                  </a:extLst>
                </a:hlinkClick>
              </a:rPr>
              <a:t>Hoary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6">
                  <a:extLst>
                    <a:ext uri="{A12FA001-AC4F-418D-AE19-62706E023703}">
                      <ahyp:hlinkClr val="tx"/>
                    </a:ext>
                  </a:extLst>
                </a:hlinkClick>
              </a:rPr>
              <a:t>Vervain</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876" name="Google Shape;1876;g11380abe82f_1_139"/>
          <p:cNvSpPr txBox="1"/>
          <p:nvPr/>
        </p:nvSpPr>
        <p:spPr>
          <a:xfrm>
            <a:off x="6206000" y="6069145"/>
            <a:ext cx="747600" cy="4896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7">
                  <a:extLst>
                    <a:ext uri="{A12FA001-AC4F-418D-AE19-62706E023703}">
                      <ahyp:hlinkClr val="tx"/>
                    </a:ext>
                  </a:extLst>
                </a:hlinkClick>
              </a:rPr>
              <a:t>Aromatic Aster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Aster oblongifolius 2 Transparent" id="1877" name="Google Shape;1877;g11380abe82f_1_139"/>
          <p:cNvPicPr preferRelativeResize="0"/>
          <p:nvPr/>
        </p:nvPicPr>
        <p:blipFill rotWithShape="1">
          <a:blip r:embed="rId58">
            <a:alphaModFix/>
          </a:blip>
          <a:srcRect b="0" l="0" r="0" t="0"/>
          <a:stretch/>
        </p:blipFill>
        <p:spPr>
          <a:xfrm>
            <a:off x="6251192" y="5584926"/>
            <a:ext cx="632184" cy="502598"/>
          </a:xfrm>
          <a:prstGeom prst="rect">
            <a:avLst/>
          </a:prstGeom>
          <a:noFill/>
          <a:ln>
            <a:noFill/>
          </a:ln>
        </p:spPr>
      </p:pic>
      <p:pic>
        <p:nvPicPr>
          <p:cNvPr descr="Dodecatheon meadia Transparent" id="1878" name="Google Shape;1878;g11380abe82f_1_139"/>
          <p:cNvPicPr preferRelativeResize="0"/>
          <p:nvPr/>
        </p:nvPicPr>
        <p:blipFill rotWithShape="1">
          <a:blip r:embed="rId59">
            <a:alphaModFix/>
          </a:blip>
          <a:srcRect b="0" l="0" r="0" t="0"/>
          <a:stretch/>
        </p:blipFill>
        <p:spPr>
          <a:xfrm>
            <a:off x="2111748" y="2779132"/>
            <a:ext cx="340314" cy="379069"/>
          </a:xfrm>
          <a:prstGeom prst="rect">
            <a:avLst/>
          </a:prstGeom>
          <a:noFill/>
          <a:ln>
            <a:noFill/>
          </a:ln>
        </p:spPr>
      </p:pic>
      <p:pic>
        <p:nvPicPr>
          <p:cNvPr descr="Pedicularis canadensis Transparent" id="1879" name="Google Shape;1879;g11380abe82f_1_139"/>
          <p:cNvPicPr preferRelativeResize="0"/>
          <p:nvPr/>
        </p:nvPicPr>
        <p:blipFill rotWithShape="1">
          <a:blip r:embed="rId60">
            <a:alphaModFix/>
          </a:blip>
          <a:srcRect b="0" l="0" r="0" t="0"/>
          <a:stretch/>
        </p:blipFill>
        <p:spPr>
          <a:xfrm>
            <a:off x="1569255" y="2898199"/>
            <a:ext cx="270072" cy="287027"/>
          </a:xfrm>
          <a:prstGeom prst="rect">
            <a:avLst/>
          </a:prstGeom>
          <a:noFill/>
          <a:ln>
            <a:noFill/>
          </a:ln>
        </p:spPr>
      </p:pic>
      <p:sp>
        <p:nvSpPr>
          <p:cNvPr id="1880" name="Google Shape;1880;g11380abe82f_1_139"/>
          <p:cNvSpPr txBox="1"/>
          <p:nvPr/>
        </p:nvSpPr>
        <p:spPr>
          <a:xfrm>
            <a:off x="1377275" y="3166988"/>
            <a:ext cx="654000" cy="3366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1">
                  <a:extLst>
                    <a:ext uri="{A12FA001-AC4F-418D-AE19-62706E023703}">
                      <ahyp:hlinkClr val="tx"/>
                    </a:ext>
                  </a:extLst>
                </a:hlinkClick>
              </a:rPr>
              <a:t>Wood Betony</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881" name="Google Shape;1881;g11380abe82f_1_139"/>
          <p:cNvSpPr txBox="1"/>
          <p:nvPr/>
        </p:nvSpPr>
        <p:spPr>
          <a:xfrm>
            <a:off x="1974225" y="3159788"/>
            <a:ext cx="654000" cy="351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2">
                  <a:extLst>
                    <a:ext uri="{A12FA001-AC4F-418D-AE19-62706E023703}">
                      <ahyp:hlinkClr val="tx"/>
                    </a:ext>
                  </a:extLst>
                </a:hlinkClick>
              </a:rPr>
              <a:t>Shooting Star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882" name="Google Shape;1882;g11380abe82f_1_139"/>
          <p:cNvSpPr txBox="1"/>
          <p:nvPr/>
        </p:nvSpPr>
        <p:spPr>
          <a:xfrm>
            <a:off x="50825" y="104725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Grasses and Sedges to Mix:</a:t>
            </a:r>
            <a:endParaRPr>
              <a:latin typeface="Calibri"/>
              <a:ea typeface="Calibri"/>
              <a:cs typeface="Calibri"/>
              <a:sym typeface="Calibri"/>
            </a:endParaRPr>
          </a:p>
        </p:txBody>
      </p:sp>
      <p:sp>
        <p:nvSpPr>
          <p:cNvPr id="1883" name="Google Shape;1883;g11380abe82f_1_139"/>
          <p:cNvSpPr txBox="1"/>
          <p:nvPr/>
        </p:nvSpPr>
        <p:spPr>
          <a:xfrm>
            <a:off x="123563" y="2937175"/>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Spring Bloomers:</a:t>
            </a:r>
            <a:endParaRPr>
              <a:latin typeface="Calibri"/>
              <a:ea typeface="Calibri"/>
              <a:cs typeface="Calibri"/>
              <a:sym typeface="Calibri"/>
            </a:endParaRPr>
          </a:p>
        </p:txBody>
      </p:sp>
      <p:sp>
        <p:nvSpPr>
          <p:cNvPr id="1884" name="Google Shape;1884;g11380abe82f_1_139"/>
          <p:cNvSpPr txBox="1"/>
          <p:nvPr/>
        </p:nvSpPr>
        <p:spPr>
          <a:xfrm>
            <a:off x="190875" y="193701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Early </a:t>
            </a:r>
            <a:r>
              <a:rPr lang="en-US">
                <a:solidFill>
                  <a:schemeClr val="dk1"/>
                </a:solidFill>
                <a:latin typeface="Calibri"/>
                <a:ea typeface="Calibri"/>
                <a:cs typeface="Calibri"/>
                <a:sym typeface="Calibri"/>
              </a:rPr>
              <a:t>Spring Bloomers:</a:t>
            </a:r>
            <a:endParaRPr>
              <a:latin typeface="Calibri"/>
              <a:ea typeface="Calibri"/>
              <a:cs typeface="Calibri"/>
              <a:sym typeface="Calibri"/>
            </a:endParaRPr>
          </a:p>
        </p:txBody>
      </p:sp>
      <p:sp>
        <p:nvSpPr>
          <p:cNvPr id="1885" name="Google Shape;1885;g11380abe82f_1_139"/>
          <p:cNvSpPr txBox="1"/>
          <p:nvPr/>
        </p:nvSpPr>
        <p:spPr>
          <a:xfrm>
            <a:off x="184025" y="4716175"/>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Early Summer </a:t>
            </a:r>
            <a:r>
              <a:rPr lang="en-US">
                <a:solidFill>
                  <a:schemeClr val="dk1"/>
                </a:solidFill>
                <a:latin typeface="Calibri"/>
                <a:ea typeface="Calibri"/>
                <a:cs typeface="Calibri"/>
                <a:sym typeface="Calibri"/>
              </a:rPr>
              <a:t>Bloomers:</a:t>
            </a:r>
            <a:endParaRPr>
              <a:latin typeface="Calibri"/>
              <a:ea typeface="Calibri"/>
              <a:cs typeface="Calibri"/>
              <a:sym typeface="Calibri"/>
            </a:endParaRPr>
          </a:p>
        </p:txBody>
      </p:sp>
      <p:sp>
        <p:nvSpPr>
          <p:cNvPr id="1886" name="Google Shape;1886;g11380abe82f_1_139"/>
          <p:cNvSpPr txBox="1"/>
          <p:nvPr/>
        </p:nvSpPr>
        <p:spPr>
          <a:xfrm>
            <a:off x="161850" y="373385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Early Summer Bloomers:</a:t>
            </a:r>
            <a:endParaRPr>
              <a:latin typeface="Calibri"/>
              <a:ea typeface="Calibri"/>
              <a:cs typeface="Calibri"/>
              <a:sym typeface="Calibri"/>
            </a:endParaRPr>
          </a:p>
        </p:txBody>
      </p:sp>
      <p:sp>
        <p:nvSpPr>
          <p:cNvPr id="1887" name="Google Shape;1887;g11380abe82f_1_139"/>
          <p:cNvSpPr txBox="1"/>
          <p:nvPr/>
        </p:nvSpPr>
        <p:spPr>
          <a:xfrm>
            <a:off x="184025" y="55424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a:t>
            </a:r>
            <a:r>
              <a:rPr lang="en-US">
                <a:solidFill>
                  <a:schemeClr val="dk1"/>
                </a:solidFill>
                <a:latin typeface="Calibri"/>
                <a:ea typeface="Calibri"/>
                <a:cs typeface="Calibri"/>
                <a:sym typeface="Calibri"/>
              </a:rPr>
              <a:t>ummer Bloomers:</a:t>
            </a:r>
            <a:endParaRPr>
              <a:latin typeface="Calibri"/>
              <a:ea typeface="Calibri"/>
              <a:cs typeface="Calibri"/>
              <a:sym typeface="Calibri"/>
            </a:endParaRPr>
          </a:p>
        </p:txBody>
      </p:sp>
      <p:pic>
        <p:nvPicPr>
          <p:cNvPr descr="Echinacea pallida Transparent" id="1888" name="Google Shape;1888;g11380abe82f_1_139"/>
          <p:cNvPicPr preferRelativeResize="0"/>
          <p:nvPr/>
        </p:nvPicPr>
        <p:blipFill rotWithShape="1">
          <a:blip r:embed="rId63">
            <a:alphaModFix/>
          </a:blip>
          <a:srcRect b="0" l="0" r="0" t="0"/>
          <a:stretch/>
        </p:blipFill>
        <p:spPr>
          <a:xfrm>
            <a:off x="3691207" y="5525238"/>
            <a:ext cx="369381" cy="588587"/>
          </a:xfrm>
          <a:prstGeom prst="rect">
            <a:avLst/>
          </a:prstGeom>
          <a:noFill/>
          <a:ln>
            <a:noFill/>
          </a:ln>
        </p:spPr>
      </p:pic>
      <p:sp>
        <p:nvSpPr>
          <p:cNvPr id="1889" name="Google Shape;1889;g11380abe82f_1_139"/>
          <p:cNvSpPr txBox="1"/>
          <p:nvPr/>
        </p:nvSpPr>
        <p:spPr>
          <a:xfrm>
            <a:off x="3455751" y="6113827"/>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4">
                  <a:extLst>
                    <a:ext uri="{A12FA001-AC4F-418D-AE19-62706E023703}">
                      <ahyp:hlinkClr val="tx"/>
                    </a:ext>
                  </a:extLst>
                </a:hlinkClick>
              </a:rPr>
              <a:t>Pale Purple Coneflower</a:t>
            </a:r>
            <a:endParaRPr b="0" i="0" sz="1800" u="none" cap="none" strike="noStrike">
              <a:solidFill>
                <a:schemeClr val="dk1"/>
              </a:solidFill>
              <a:latin typeface="Arial"/>
              <a:ea typeface="Arial"/>
              <a:cs typeface="Arial"/>
              <a:sym typeface="Arial"/>
            </a:endParaRPr>
          </a:p>
        </p:txBody>
      </p:sp>
      <p:sp>
        <p:nvSpPr>
          <p:cNvPr id="1890" name="Google Shape;1890;g11380abe82f_1_139"/>
          <p:cNvSpPr txBox="1"/>
          <p:nvPr/>
        </p:nvSpPr>
        <p:spPr>
          <a:xfrm>
            <a:off x="4865963" y="123981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a:t>
            </a:r>
            <a:r>
              <a:rPr lang="en-US">
                <a:solidFill>
                  <a:schemeClr val="dk1"/>
                </a:solidFill>
                <a:latin typeface="Calibri"/>
                <a:ea typeface="Calibri"/>
                <a:cs typeface="Calibri"/>
                <a:sym typeface="Calibri"/>
              </a:rPr>
              <a:t>Summer Bloomers:</a:t>
            </a:r>
            <a:endParaRPr>
              <a:latin typeface="Calibri"/>
              <a:ea typeface="Calibri"/>
              <a:cs typeface="Calibri"/>
              <a:sym typeface="Calibri"/>
            </a:endParaRPr>
          </a:p>
        </p:txBody>
      </p:sp>
      <p:sp>
        <p:nvSpPr>
          <p:cNvPr id="1891" name="Google Shape;1891;g11380abe82f_1_139"/>
          <p:cNvSpPr txBox="1"/>
          <p:nvPr/>
        </p:nvSpPr>
        <p:spPr>
          <a:xfrm>
            <a:off x="4921600" y="252976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1892" name="Google Shape;1892;g11380abe82f_1_139"/>
          <p:cNvSpPr txBox="1"/>
          <p:nvPr/>
        </p:nvSpPr>
        <p:spPr>
          <a:xfrm>
            <a:off x="4997313" y="403776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1893" name="Google Shape;1893;g11380abe82f_1_139"/>
          <p:cNvSpPr txBox="1"/>
          <p:nvPr/>
        </p:nvSpPr>
        <p:spPr>
          <a:xfrm>
            <a:off x="5039088" y="5545763"/>
            <a:ext cx="124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Fall</a:t>
            </a:r>
            <a:r>
              <a:rPr lang="en-US">
                <a:solidFill>
                  <a:schemeClr val="dk1"/>
                </a:solidFill>
                <a:latin typeface="Calibri"/>
                <a:ea typeface="Calibri"/>
                <a:cs typeface="Calibri"/>
                <a:sym typeface="Calibri"/>
              </a:rPr>
              <a:t> Bloomers:</a:t>
            </a:r>
            <a:endParaRPr>
              <a:latin typeface="Calibri"/>
              <a:ea typeface="Calibri"/>
              <a:cs typeface="Calibri"/>
              <a:sym typeface="Calibri"/>
            </a:endParaRPr>
          </a:p>
        </p:txBody>
      </p:sp>
      <p:sp>
        <p:nvSpPr>
          <p:cNvPr id="1894" name="Google Shape;1894;g11380abe82f_1_139"/>
          <p:cNvSpPr txBox="1"/>
          <p:nvPr/>
        </p:nvSpPr>
        <p:spPr>
          <a:xfrm>
            <a:off x="2654775" y="2240201"/>
            <a:ext cx="747600" cy="351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5">
                  <a:extLst>
                    <a:ext uri="{A12FA001-AC4F-418D-AE19-62706E023703}">
                      <ahyp:hlinkClr val="tx"/>
                    </a:ext>
                  </a:extLst>
                </a:hlinkClick>
              </a:rPr>
              <a:t>Pussytoes</a:t>
            </a:r>
            <a:endParaRPr b="0" i="0" sz="1800" u="none" cap="none" strike="noStrike">
              <a:solidFill>
                <a:schemeClr val="dk1"/>
              </a:solidFill>
              <a:latin typeface="Arial"/>
              <a:ea typeface="Arial"/>
              <a:cs typeface="Arial"/>
              <a:sym typeface="Arial"/>
            </a:endParaRPr>
          </a:p>
        </p:txBody>
      </p:sp>
      <p:pic>
        <p:nvPicPr>
          <p:cNvPr descr="Antennaria neglecta Transparent" id="1895" name="Google Shape;1895;g11380abe82f_1_139"/>
          <p:cNvPicPr preferRelativeResize="0"/>
          <p:nvPr/>
        </p:nvPicPr>
        <p:blipFill rotWithShape="1">
          <a:blip r:embed="rId66">
            <a:alphaModFix/>
          </a:blip>
          <a:srcRect b="0" l="0" r="0" t="0"/>
          <a:stretch/>
        </p:blipFill>
        <p:spPr>
          <a:xfrm>
            <a:off x="2855684" y="1955185"/>
            <a:ext cx="348792" cy="285816"/>
          </a:xfrm>
          <a:prstGeom prst="rect">
            <a:avLst/>
          </a:prstGeom>
          <a:noFill/>
          <a:ln>
            <a:noFill/>
          </a:ln>
        </p:spPr>
      </p:pic>
      <p:pic>
        <p:nvPicPr>
          <p:cNvPr descr="Polygala senega Transparent" id="1896" name="Google Shape;1896;g11380abe82f_1_139"/>
          <p:cNvPicPr preferRelativeResize="0"/>
          <p:nvPr/>
        </p:nvPicPr>
        <p:blipFill rotWithShape="1">
          <a:blip r:embed="rId67">
            <a:alphaModFix/>
          </a:blip>
          <a:srcRect b="0" l="0" r="0" t="0"/>
          <a:stretch/>
        </p:blipFill>
        <p:spPr>
          <a:xfrm>
            <a:off x="3448064" y="1935516"/>
            <a:ext cx="299137" cy="342736"/>
          </a:xfrm>
          <a:prstGeom prst="rect">
            <a:avLst/>
          </a:prstGeom>
          <a:noFill/>
          <a:ln>
            <a:noFill/>
          </a:ln>
        </p:spPr>
      </p:pic>
      <p:sp>
        <p:nvSpPr>
          <p:cNvPr id="1897" name="Google Shape;1897;g11380abe82f_1_139"/>
          <p:cNvSpPr txBox="1"/>
          <p:nvPr/>
        </p:nvSpPr>
        <p:spPr>
          <a:xfrm>
            <a:off x="3223825" y="2298238"/>
            <a:ext cx="747600" cy="2349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8">
                  <a:extLst>
                    <a:ext uri="{A12FA001-AC4F-418D-AE19-62706E023703}">
                      <ahyp:hlinkClr val="tx"/>
                    </a:ext>
                  </a:extLst>
                </a:hlinkClick>
              </a:rPr>
              <a:t>Snakeroot</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898" name="Google Shape;1898;g11380abe82f_1_139"/>
          <p:cNvSpPr txBox="1"/>
          <p:nvPr/>
        </p:nvSpPr>
        <p:spPr>
          <a:xfrm>
            <a:off x="3325075" y="4084400"/>
            <a:ext cx="545100" cy="3489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9">
                  <a:extLst>
                    <a:ext uri="{A12FA001-AC4F-418D-AE19-62706E023703}">
                      <ahyp:hlinkClr val="tx"/>
                    </a:ext>
                  </a:extLst>
                </a:hlinkClick>
              </a:rPr>
              <a:t>Blue Eyed Grass</a:t>
            </a:r>
            <a:endParaRPr b="1" sz="900">
              <a:latin typeface="Calibri"/>
              <a:ea typeface="Calibri"/>
              <a:cs typeface="Calibri"/>
              <a:sym typeface="Calibri"/>
            </a:endParaRPr>
          </a:p>
        </p:txBody>
      </p:sp>
      <p:pic>
        <p:nvPicPr>
          <p:cNvPr id="1899" name="Google Shape;1899;g11380abe82f_1_139"/>
          <p:cNvPicPr preferRelativeResize="0"/>
          <p:nvPr/>
        </p:nvPicPr>
        <p:blipFill>
          <a:blip r:embed="rId70">
            <a:alphaModFix/>
          </a:blip>
          <a:stretch>
            <a:fillRect/>
          </a:stretch>
        </p:blipFill>
        <p:spPr>
          <a:xfrm>
            <a:off x="3464350" y="3709513"/>
            <a:ext cx="266562" cy="322450"/>
          </a:xfrm>
          <a:prstGeom prst="rect">
            <a:avLst/>
          </a:prstGeom>
          <a:noFill/>
          <a:ln>
            <a:noFill/>
          </a:ln>
        </p:spPr>
      </p:pic>
      <p:pic>
        <p:nvPicPr>
          <p:cNvPr descr="Baptisia bracteata Transparent" id="1900" name="Google Shape;1900;g11380abe82f_1_139"/>
          <p:cNvPicPr preferRelativeResize="0"/>
          <p:nvPr/>
        </p:nvPicPr>
        <p:blipFill rotWithShape="1">
          <a:blip r:embed="rId71">
            <a:alphaModFix/>
          </a:blip>
          <a:srcRect b="0" l="0" r="0" t="0"/>
          <a:stretch/>
        </p:blipFill>
        <p:spPr>
          <a:xfrm>
            <a:off x="1412324" y="3657079"/>
            <a:ext cx="617652" cy="451734"/>
          </a:xfrm>
          <a:prstGeom prst="rect">
            <a:avLst/>
          </a:prstGeom>
          <a:noFill/>
          <a:ln>
            <a:noFill/>
          </a:ln>
        </p:spPr>
      </p:pic>
      <p:sp>
        <p:nvSpPr>
          <p:cNvPr id="1901" name="Google Shape;1901;g11380abe82f_1_139"/>
          <p:cNvSpPr txBox="1"/>
          <p:nvPr/>
        </p:nvSpPr>
        <p:spPr>
          <a:xfrm>
            <a:off x="1373250" y="4094744"/>
            <a:ext cx="654000" cy="3489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2">
                  <a:extLst>
                    <a:ext uri="{A12FA001-AC4F-418D-AE19-62706E023703}">
                      <ahyp:hlinkClr val="tx"/>
                    </a:ext>
                  </a:extLst>
                </a:hlinkClick>
              </a:rPr>
              <a:t>Cream Wild Indigo</a:t>
            </a:r>
            <a:endParaRPr b="1" sz="900">
              <a:latin typeface="Calibri"/>
              <a:ea typeface="Calibri"/>
              <a:cs typeface="Calibri"/>
              <a:sym typeface="Calibri"/>
            </a:endParaRPr>
          </a:p>
        </p:txBody>
      </p:sp>
      <p:sp>
        <p:nvSpPr>
          <p:cNvPr id="1902" name="Google Shape;1902;g11380abe82f_1_139"/>
          <p:cNvSpPr txBox="1"/>
          <p:nvPr/>
        </p:nvSpPr>
        <p:spPr>
          <a:xfrm>
            <a:off x="4226027" y="6137089"/>
            <a:ext cx="746100" cy="2124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3">
                  <a:extLst>
                    <a:ext uri="{A12FA001-AC4F-418D-AE19-62706E023703}">
                      <ahyp:hlinkClr val="tx"/>
                    </a:ext>
                  </a:extLst>
                </a:hlinkClick>
              </a:rPr>
              <a:t>Lead Plant</a:t>
            </a:r>
            <a:endParaRPr b="1" sz="900">
              <a:latin typeface="Calibri"/>
              <a:ea typeface="Calibri"/>
              <a:cs typeface="Calibri"/>
              <a:sym typeface="Calibri"/>
            </a:endParaRPr>
          </a:p>
        </p:txBody>
      </p:sp>
      <p:pic>
        <p:nvPicPr>
          <p:cNvPr descr="Amorpha canescens Transparent" id="1903" name="Google Shape;1903;g11380abe82f_1_139"/>
          <p:cNvPicPr preferRelativeResize="0"/>
          <p:nvPr/>
        </p:nvPicPr>
        <p:blipFill rotWithShape="1">
          <a:blip r:embed="rId74">
            <a:alphaModFix/>
          </a:blip>
          <a:srcRect b="0" l="0" r="0" t="0"/>
          <a:stretch/>
        </p:blipFill>
        <p:spPr>
          <a:xfrm>
            <a:off x="4285262" y="5440258"/>
            <a:ext cx="595725" cy="671992"/>
          </a:xfrm>
          <a:prstGeom prst="rect">
            <a:avLst/>
          </a:prstGeom>
          <a:noFill/>
          <a:ln>
            <a:noFill/>
          </a:ln>
        </p:spPr>
      </p:pic>
      <p:sp>
        <p:nvSpPr>
          <p:cNvPr id="1904" name="Google Shape;1904;g11380abe82f_1_139"/>
          <p:cNvSpPr txBox="1"/>
          <p:nvPr/>
        </p:nvSpPr>
        <p:spPr>
          <a:xfrm>
            <a:off x="8314313" y="3275189"/>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5">
                  <a:extLst>
                    <a:ext uri="{A12FA001-AC4F-418D-AE19-62706E023703}">
                      <ahyp:hlinkClr val="tx"/>
                    </a:ext>
                  </a:extLst>
                </a:hlinkClick>
              </a:rPr>
              <a:t>Rattlesnake Master</a:t>
            </a:r>
            <a:endParaRPr b="1" sz="900">
              <a:latin typeface="Calibri"/>
              <a:ea typeface="Calibri"/>
              <a:cs typeface="Calibri"/>
              <a:sym typeface="Calibri"/>
            </a:endParaRPr>
          </a:p>
        </p:txBody>
      </p:sp>
      <p:pic>
        <p:nvPicPr>
          <p:cNvPr id="1905" name="Google Shape;1905;g11380abe82f_1_139"/>
          <p:cNvPicPr preferRelativeResize="0"/>
          <p:nvPr/>
        </p:nvPicPr>
        <p:blipFill>
          <a:blip r:embed="rId76">
            <a:alphaModFix/>
          </a:blip>
          <a:stretch>
            <a:fillRect/>
          </a:stretch>
        </p:blipFill>
        <p:spPr>
          <a:xfrm>
            <a:off x="8354324" y="2457215"/>
            <a:ext cx="544975" cy="821585"/>
          </a:xfrm>
          <a:prstGeom prst="rect">
            <a:avLst/>
          </a:prstGeom>
          <a:noFill/>
          <a:ln>
            <a:noFill/>
          </a:ln>
        </p:spPr>
      </p:pic>
      <p:pic>
        <p:nvPicPr>
          <p:cNvPr id="1906" name="Google Shape;1906;g11380abe82f_1_139"/>
          <p:cNvPicPr preferRelativeResize="0"/>
          <p:nvPr/>
        </p:nvPicPr>
        <p:blipFill>
          <a:blip r:embed="rId77">
            <a:alphaModFix/>
          </a:blip>
          <a:stretch>
            <a:fillRect/>
          </a:stretch>
        </p:blipFill>
        <p:spPr>
          <a:xfrm>
            <a:off x="8466950" y="4078987"/>
            <a:ext cx="421450" cy="602076"/>
          </a:xfrm>
          <a:prstGeom prst="rect">
            <a:avLst/>
          </a:prstGeom>
          <a:noFill/>
          <a:ln>
            <a:noFill/>
          </a:ln>
        </p:spPr>
      </p:pic>
      <p:sp>
        <p:nvSpPr>
          <p:cNvPr id="1907" name="Google Shape;1907;g11380abe82f_1_139"/>
          <p:cNvSpPr txBox="1"/>
          <p:nvPr/>
        </p:nvSpPr>
        <p:spPr>
          <a:xfrm>
            <a:off x="8350664" y="4671488"/>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8">
                  <a:extLst>
                    <a:ext uri="{A12FA001-AC4F-418D-AE19-62706E023703}">
                      <ahyp:hlinkClr val="tx"/>
                    </a:ext>
                  </a:extLst>
                </a:hlinkClick>
              </a:rPr>
              <a:t>Bottle Gentian</a:t>
            </a:r>
            <a:endParaRPr b="1" sz="900">
              <a:latin typeface="Calibri"/>
              <a:ea typeface="Calibri"/>
              <a:cs typeface="Calibri"/>
              <a:sym typeface="Calibri"/>
            </a:endParaRPr>
          </a:p>
        </p:txBody>
      </p:sp>
      <p:sp>
        <p:nvSpPr>
          <p:cNvPr id="1908" name="Google Shape;1908;g11380abe82f_1_139"/>
          <p:cNvSpPr txBox="1"/>
          <p:nvPr/>
        </p:nvSpPr>
        <p:spPr>
          <a:xfrm>
            <a:off x="2724475" y="3163715"/>
            <a:ext cx="545100" cy="381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9">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0">
                  <a:extLst>
                    <a:ext uri="{A12FA001-AC4F-418D-AE19-62706E023703}">
                      <ahyp:hlinkClr val="tx"/>
                    </a:ext>
                  </a:extLst>
                </a:hlinkClick>
              </a:rPr>
              <a:t>Smoke</a:t>
            </a:r>
            <a:endParaRPr b="0" i="0" sz="1800" u="none" cap="none" strike="noStrike">
              <a:solidFill>
                <a:schemeClr val="dk1"/>
              </a:solidFill>
              <a:latin typeface="Arial"/>
              <a:ea typeface="Arial"/>
              <a:cs typeface="Arial"/>
              <a:sym typeface="Arial"/>
            </a:endParaRPr>
          </a:p>
        </p:txBody>
      </p:sp>
      <p:pic>
        <p:nvPicPr>
          <p:cNvPr descr="Geum triflorum Transparent" id="1909" name="Google Shape;1909;g11380abe82f_1_139"/>
          <p:cNvPicPr preferRelativeResize="0"/>
          <p:nvPr/>
        </p:nvPicPr>
        <p:blipFill rotWithShape="1">
          <a:blip r:embed="rId11">
            <a:alphaModFix/>
          </a:blip>
          <a:srcRect b="0" l="0" r="0" t="0"/>
          <a:stretch/>
        </p:blipFill>
        <p:spPr>
          <a:xfrm>
            <a:off x="2885183" y="2929475"/>
            <a:ext cx="267150" cy="268583"/>
          </a:xfrm>
          <a:prstGeom prst="rect">
            <a:avLst/>
          </a:prstGeom>
          <a:noFill/>
          <a:ln>
            <a:noFill/>
          </a:ln>
        </p:spPr>
      </p:pic>
      <p:sp>
        <p:nvSpPr>
          <p:cNvPr id="1910" name="Google Shape;1910;g11380abe82f_1_139"/>
          <p:cNvSpPr txBox="1"/>
          <p:nvPr/>
        </p:nvSpPr>
        <p:spPr>
          <a:xfrm>
            <a:off x="29427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1911" name="Google Shape;1911;g11380abe82f_1_139">
            <a:hlinkClick action="ppaction://hlinksldjump" r:id="rId81"/>
          </p:cNvPr>
          <p:cNvPicPr preferRelativeResize="0"/>
          <p:nvPr/>
        </p:nvPicPr>
        <p:blipFill>
          <a:blip r:embed="rId82">
            <a:alphaModFix/>
          </a:blip>
          <a:stretch>
            <a:fillRect/>
          </a:stretch>
        </p:blipFill>
        <p:spPr>
          <a:xfrm>
            <a:off x="8422462" y="-1323"/>
            <a:ext cx="708950" cy="189323"/>
          </a:xfrm>
          <a:prstGeom prst="rect">
            <a:avLst/>
          </a:prstGeom>
          <a:noFill/>
          <a:ln>
            <a:noFill/>
          </a:ln>
        </p:spPr>
      </p:pic>
      <p:pic>
        <p:nvPicPr>
          <p:cNvPr id="1912" name="Google Shape;1912;g11380abe82f_1_139"/>
          <p:cNvPicPr preferRelativeResize="0"/>
          <p:nvPr/>
        </p:nvPicPr>
        <p:blipFill>
          <a:blip r:embed="rId83">
            <a:alphaModFix/>
          </a:blip>
          <a:stretch>
            <a:fillRect/>
          </a:stretch>
        </p:blipFill>
        <p:spPr>
          <a:xfrm>
            <a:off x="4494100" y="783639"/>
            <a:ext cx="521675" cy="521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g11380abe82f_1_541"/>
          <p:cNvSpPr txBox="1"/>
          <p:nvPr>
            <p:ph type="title"/>
          </p:nvPr>
        </p:nvSpPr>
        <p:spPr>
          <a:xfrm>
            <a:off x="457200" y="80925"/>
            <a:ext cx="8229600" cy="642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b="1" lang="en-US" sz="3080"/>
              <a:t>Companion Plants - </a:t>
            </a:r>
            <a:r>
              <a:rPr lang="en-US" sz="3080"/>
              <a:t>Shady </a:t>
            </a:r>
            <a:r>
              <a:rPr lang="en-US" sz="3080"/>
              <a:t>areas</a:t>
            </a:r>
            <a:br>
              <a:rPr lang="en-US" sz="3080"/>
            </a:br>
            <a:r>
              <a:rPr lang="en-US" sz="1400"/>
              <a:t>Companion plants bloom at the same time in areas with less than 6 hours of sunlight each day</a:t>
            </a:r>
            <a:endParaRPr sz="1400"/>
          </a:p>
        </p:txBody>
      </p:sp>
      <p:sp>
        <p:nvSpPr>
          <p:cNvPr id="1918" name="Google Shape;1918;g11380abe82f_1_541"/>
          <p:cNvSpPr txBox="1"/>
          <p:nvPr/>
        </p:nvSpPr>
        <p:spPr>
          <a:xfrm>
            <a:off x="584225" y="142825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Grasses and Sedges to Mix:</a:t>
            </a:r>
            <a:endParaRPr>
              <a:latin typeface="Calibri"/>
              <a:ea typeface="Calibri"/>
              <a:cs typeface="Calibri"/>
              <a:sym typeface="Calibri"/>
            </a:endParaRPr>
          </a:p>
        </p:txBody>
      </p:sp>
      <p:sp>
        <p:nvSpPr>
          <p:cNvPr id="1919" name="Google Shape;1919;g11380abe82f_1_541"/>
          <p:cNvSpPr txBox="1"/>
          <p:nvPr/>
        </p:nvSpPr>
        <p:spPr>
          <a:xfrm>
            <a:off x="659225" y="28654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Spring Bloomers:</a:t>
            </a:r>
            <a:endParaRPr>
              <a:latin typeface="Calibri"/>
              <a:ea typeface="Calibri"/>
              <a:cs typeface="Calibri"/>
              <a:sym typeface="Calibri"/>
            </a:endParaRPr>
          </a:p>
        </p:txBody>
      </p:sp>
      <p:sp>
        <p:nvSpPr>
          <p:cNvPr id="1920" name="Google Shape;1920;g11380abe82f_1_541"/>
          <p:cNvSpPr txBox="1"/>
          <p:nvPr/>
        </p:nvSpPr>
        <p:spPr>
          <a:xfrm>
            <a:off x="663325" y="43797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Spring Bloomers:</a:t>
            </a:r>
            <a:endParaRPr>
              <a:latin typeface="Calibri"/>
              <a:ea typeface="Calibri"/>
              <a:cs typeface="Calibri"/>
              <a:sym typeface="Calibri"/>
            </a:endParaRPr>
          </a:p>
        </p:txBody>
      </p:sp>
      <p:sp>
        <p:nvSpPr>
          <p:cNvPr id="1921" name="Google Shape;1921;g11380abe82f_1_541"/>
          <p:cNvSpPr txBox="1"/>
          <p:nvPr/>
        </p:nvSpPr>
        <p:spPr>
          <a:xfrm>
            <a:off x="4893788" y="138920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Early Summer Bloomers:</a:t>
            </a:r>
            <a:endParaRPr>
              <a:latin typeface="Calibri"/>
              <a:ea typeface="Calibri"/>
              <a:cs typeface="Calibri"/>
              <a:sym typeface="Calibri"/>
            </a:endParaRPr>
          </a:p>
        </p:txBody>
      </p:sp>
      <p:sp>
        <p:nvSpPr>
          <p:cNvPr id="1922" name="Google Shape;1922;g11380abe82f_1_541"/>
          <p:cNvSpPr txBox="1"/>
          <p:nvPr/>
        </p:nvSpPr>
        <p:spPr>
          <a:xfrm>
            <a:off x="4907600" y="284951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1923" name="Google Shape;1923;g11380abe82f_1_541"/>
          <p:cNvSpPr txBox="1"/>
          <p:nvPr/>
        </p:nvSpPr>
        <p:spPr>
          <a:xfrm>
            <a:off x="4963238" y="4444263"/>
            <a:ext cx="124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Fall Bloomers:</a:t>
            </a:r>
            <a:endParaRPr>
              <a:latin typeface="Calibri"/>
              <a:ea typeface="Calibri"/>
              <a:cs typeface="Calibri"/>
              <a:sym typeface="Calibri"/>
            </a:endParaRPr>
          </a:p>
        </p:txBody>
      </p:sp>
      <p:pic>
        <p:nvPicPr>
          <p:cNvPr descr="Carex eburnea seeds Transparent" id="1924" name="Google Shape;1924;g11380abe82f_1_541"/>
          <p:cNvPicPr preferRelativeResize="0"/>
          <p:nvPr/>
        </p:nvPicPr>
        <p:blipFill rotWithShape="1">
          <a:blip r:embed="rId3">
            <a:alphaModFix/>
          </a:blip>
          <a:srcRect b="0" l="0" r="0" t="0"/>
          <a:stretch/>
        </p:blipFill>
        <p:spPr>
          <a:xfrm>
            <a:off x="2107508" y="1667319"/>
            <a:ext cx="209517" cy="196195"/>
          </a:xfrm>
          <a:prstGeom prst="rect">
            <a:avLst/>
          </a:prstGeom>
          <a:noFill/>
          <a:ln>
            <a:noFill/>
          </a:ln>
        </p:spPr>
      </p:pic>
      <p:sp>
        <p:nvSpPr>
          <p:cNvPr id="1925" name="Google Shape;1925;g11380abe82f_1_541"/>
          <p:cNvSpPr txBox="1"/>
          <p:nvPr/>
        </p:nvSpPr>
        <p:spPr>
          <a:xfrm>
            <a:off x="1839201" y="1848014"/>
            <a:ext cx="7461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
                  <a:extLst>
                    <a:ext uri="{A12FA001-AC4F-418D-AE19-62706E023703}">
                      <ahyp:hlinkClr val="tx"/>
                    </a:ext>
                  </a:extLst>
                </a:hlinkClick>
              </a:rPr>
              <a:t>Ivory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
                  <a:extLst>
                    <a:ext uri="{A12FA001-AC4F-418D-AE19-62706E023703}">
                      <ahyp:hlinkClr val="tx"/>
                    </a:ext>
                  </a:extLst>
                </a:hlinkClick>
              </a:rPr>
              <a:t>Sedge</a:t>
            </a:r>
            <a:endParaRPr b="1" sz="900">
              <a:latin typeface="Calibri"/>
              <a:ea typeface="Calibri"/>
              <a:cs typeface="Calibri"/>
              <a:sym typeface="Calibri"/>
            </a:endParaRPr>
          </a:p>
        </p:txBody>
      </p:sp>
      <p:pic>
        <p:nvPicPr>
          <p:cNvPr descr="Carex radiata Transparent" id="1926" name="Google Shape;1926;g11380abe82f_1_541"/>
          <p:cNvPicPr preferRelativeResize="0"/>
          <p:nvPr/>
        </p:nvPicPr>
        <p:blipFill rotWithShape="1">
          <a:blip r:embed="rId6">
            <a:alphaModFix/>
          </a:blip>
          <a:srcRect b="0" l="0" r="0" t="0"/>
          <a:stretch/>
        </p:blipFill>
        <p:spPr>
          <a:xfrm>
            <a:off x="2726084" y="1566973"/>
            <a:ext cx="337892" cy="285815"/>
          </a:xfrm>
          <a:prstGeom prst="rect">
            <a:avLst/>
          </a:prstGeom>
          <a:noFill/>
          <a:ln>
            <a:noFill/>
          </a:ln>
        </p:spPr>
      </p:pic>
      <p:sp>
        <p:nvSpPr>
          <p:cNvPr id="1927" name="Google Shape;1927;g11380abe82f_1_541"/>
          <p:cNvSpPr txBox="1"/>
          <p:nvPr/>
        </p:nvSpPr>
        <p:spPr>
          <a:xfrm>
            <a:off x="2492476" y="1848027"/>
            <a:ext cx="7461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
                  <a:extLst>
                    <a:ext uri="{A12FA001-AC4F-418D-AE19-62706E023703}">
                      <ahyp:hlinkClr val="tx"/>
                    </a:ext>
                  </a:extLst>
                </a:hlinkClick>
              </a:rPr>
              <a:t>Rosy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8">
                  <a:extLst>
                    <a:ext uri="{A12FA001-AC4F-418D-AE19-62706E023703}">
                      <ahyp:hlinkClr val="tx"/>
                    </a:ext>
                  </a:extLst>
                </a:hlinkClick>
              </a:rPr>
              <a:t>Sedge</a:t>
            </a:r>
            <a:endParaRPr b="1" sz="900">
              <a:latin typeface="Calibri"/>
              <a:ea typeface="Calibri"/>
              <a:cs typeface="Calibri"/>
              <a:sym typeface="Calibri"/>
            </a:endParaRPr>
          </a:p>
        </p:txBody>
      </p:sp>
      <p:pic>
        <p:nvPicPr>
          <p:cNvPr descr="Carex radiata 2 Transparent" id="1928" name="Google Shape;1928;g11380abe82f_1_541"/>
          <p:cNvPicPr preferRelativeResize="0"/>
          <p:nvPr/>
        </p:nvPicPr>
        <p:blipFill rotWithShape="1">
          <a:blip r:embed="rId9">
            <a:alphaModFix/>
          </a:blip>
          <a:srcRect b="0" l="0" r="0" t="0"/>
          <a:stretch/>
        </p:blipFill>
        <p:spPr>
          <a:xfrm>
            <a:off x="3424386" y="1532523"/>
            <a:ext cx="373013" cy="328202"/>
          </a:xfrm>
          <a:prstGeom prst="rect">
            <a:avLst/>
          </a:prstGeom>
          <a:noFill/>
          <a:ln>
            <a:noFill/>
          </a:ln>
        </p:spPr>
      </p:pic>
      <p:sp>
        <p:nvSpPr>
          <p:cNvPr id="1929" name="Google Shape;1929;g11380abe82f_1_541"/>
          <p:cNvSpPr txBox="1"/>
          <p:nvPr/>
        </p:nvSpPr>
        <p:spPr>
          <a:xfrm>
            <a:off x="3197325" y="1860726"/>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0">
                  <a:extLst>
                    <a:ext uri="{A12FA001-AC4F-418D-AE19-62706E023703}">
                      <ahyp:hlinkClr val="tx"/>
                    </a:ext>
                  </a:extLst>
                </a:hlinkClick>
              </a:rPr>
              <a:t>Star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1">
                  <a:extLst>
                    <a:ext uri="{A12FA001-AC4F-418D-AE19-62706E023703}">
                      <ahyp:hlinkClr val="tx"/>
                    </a:ext>
                  </a:extLst>
                </a:hlinkClick>
              </a:rPr>
              <a:t>Sedge</a:t>
            </a:r>
            <a:endParaRPr b="1" sz="900">
              <a:latin typeface="Calibri"/>
              <a:ea typeface="Calibri"/>
              <a:cs typeface="Calibri"/>
              <a:sym typeface="Calibri"/>
            </a:endParaRPr>
          </a:p>
        </p:txBody>
      </p:sp>
      <p:pic>
        <p:nvPicPr>
          <p:cNvPr descr="Polemonium reptans Transparent" id="1930" name="Google Shape;1930;g11380abe82f_1_541"/>
          <p:cNvPicPr preferRelativeResize="0"/>
          <p:nvPr/>
        </p:nvPicPr>
        <p:blipFill rotWithShape="1">
          <a:blip r:embed="rId12">
            <a:alphaModFix/>
          </a:blip>
          <a:srcRect b="0" l="0" r="0" t="0"/>
          <a:stretch/>
        </p:blipFill>
        <p:spPr>
          <a:xfrm>
            <a:off x="2063103" y="2934104"/>
            <a:ext cx="342529" cy="289138"/>
          </a:xfrm>
          <a:prstGeom prst="rect">
            <a:avLst/>
          </a:prstGeom>
          <a:noFill/>
          <a:ln>
            <a:noFill/>
          </a:ln>
        </p:spPr>
      </p:pic>
      <p:sp>
        <p:nvSpPr>
          <p:cNvPr id="1931" name="Google Shape;1931;g11380abe82f_1_541"/>
          <p:cNvSpPr txBox="1"/>
          <p:nvPr/>
        </p:nvSpPr>
        <p:spPr>
          <a:xfrm>
            <a:off x="1839188" y="3191155"/>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3">
                  <a:extLst>
                    <a:ext uri="{A12FA001-AC4F-418D-AE19-62706E023703}">
                      <ahyp:hlinkClr val="tx"/>
                    </a:ext>
                  </a:extLst>
                </a:hlinkClick>
              </a:rPr>
              <a:t>Jacob’s Ladder</a:t>
            </a:r>
            <a:endParaRPr/>
          </a:p>
        </p:txBody>
      </p:sp>
      <p:pic>
        <p:nvPicPr>
          <p:cNvPr descr="Phlox divaricata Transparent" id="1932" name="Google Shape;1932;g11380abe82f_1_541"/>
          <p:cNvPicPr preferRelativeResize="0"/>
          <p:nvPr/>
        </p:nvPicPr>
        <p:blipFill rotWithShape="1">
          <a:blip r:embed="rId14">
            <a:alphaModFix/>
          </a:blip>
          <a:srcRect b="0" l="0" r="0" t="0"/>
          <a:stretch/>
        </p:blipFill>
        <p:spPr>
          <a:xfrm>
            <a:off x="3277775" y="2809075"/>
            <a:ext cx="315487" cy="378446"/>
          </a:xfrm>
          <a:prstGeom prst="rect">
            <a:avLst/>
          </a:prstGeom>
          <a:noFill/>
          <a:ln>
            <a:noFill/>
          </a:ln>
        </p:spPr>
      </p:pic>
      <p:sp>
        <p:nvSpPr>
          <p:cNvPr id="1933" name="Google Shape;1933;g11380abe82f_1_541"/>
          <p:cNvSpPr txBox="1"/>
          <p:nvPr/>
        </p:nvSpPr>
        <p:spPr>
          <a:xfrm>
            <a:off x="3028230" y="3186421"/>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5">
                  <a:extLst>
                    <a:ext uri="{A12FA001-AC4F-418D-AE19-62706E023703}">
                      <ahyp:hlinkClr val="tx"/>
                    </a:ext>
                  </a:extLst>
                </a:hlinkClick>
              </a:rPr>
              <a:t>Wild Blue Phlox</a:t>
            </a:r>
            <a:endParaRPr b="1" sz="900">
              <a:latin typeface="Calibri"/>
              <a:ea typeface="Calibri"/>
              <a:cs typeface="Calibri"/>
              <a:sym typeface="Calibri"/>
            </a:endParaRPr>
          </a:p>
        </p:txBody>
      </p:sp>
      <p:pic>
        <p:nvPicPr>
          <p:cNvPr descr="Pedicularis canadensis Transparent" id="1934" name="Google Shape;1934;g11380abe82f_1_541"/>
          <p:cNvPicPr preferRelativeResize="0"/>
          <p:nvPr/>
        </p:nvPicPr>
        <p:blipFill rotWithShape="1">
          <a:blip r:embed="rId16">
            <a:alphaModFix/>
          </a:blip>
          <a:srcRect b="0" l="0" r="0" t="0"/>
          <a:stretch/>
        </p:blipFill>
        <p:spPr>
          <a:xfrm>
            <a:off x="2642700" y="2935152"/>
            <a:ext cx="270072" cy="287027"/>
          </a:xfrm>
          <a:prstGeom prst="rect">
            <a:avLst/>
          </a:prstGeom>
          <a:noFill/>
          <a:ln>
            <a:noFill/>
          </a:ln>
        </p:spPr>
      </p:pic>
      <p:sp>
        <p:nvSpPr>
          <p:cNvPr id="1935" name="Google Shape;1935;g11380abe82f_1_541"/>
          <p:cNvSpPr txBox="1"/>
          <p:nvPr/>
        </p:nvSpPr>
        <p:spPr>
          <a:xfrm>
            <a:off x="2453309" y="3200479"/>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7">
                  <a:extLst>
                    <a:ext uri="{A12FA001-AC4F-418D-AE19-62706E023703}">
                      <ahyp:hlinkClr val="tx"/>
                    </a:ext>
                  </a:extLst>
                </a:hlinkClick>
              </a:rPr>
              <a:t>Wood Betony</a:t>
            </a:r>
            <a:endParaRPr b="1" sz="900">
              <a:latin typeface="Calibri"/>
              <a:ea typeface="Calibri"/>
              <a:cs typeface="Calibri"/>
              <a:sym typeface="Calibri"/>
            </a:endParaRPr>
          </a:p>
        </p:txBody>
      </p:sp>
      <p:pic>
        <p:nvPicPr>
          <p:cNvPr descr="Phlox divaricata Transparent" id="1936" name="Google Shape;1936;g11380abe82f_1_541"/>
          <p:cNvPicPr preferRelativeResize="0"/>
          <p:nvPr/>
        </p:nvPicPr>
        <p:blipFill rotWithShape="1">
          <a:blip r:embed="rId14">
            <a:alphaModFix/>
          </a:blip>
          <a:srcRect b="0" l="0" r="0" t="0"/>
          <a:stretch/>
        </p:blipFill>
        <p:spPr>
          <a:xfrm>
            <a:off x="2088750" y="4445700"/>
            <a:ext cx="315487" cy="378446"/>
          </a:xfrm>
          <a:prstGeom prst="rect">
            <a:avLst/>
          </a:prstGeom>
          <a:noFill/>
          <a:ln>
            <a:noFill/>
          </a:ln>
        </p:spPr>
      </p:pic>
      <p:sp>
        <p:nvSpPr>
          <p:cNvPr id="1937" name="Google Shape;1937;g11380abe82f_1_541"/>
          <p:cNvSpPr txBox="1"/>
          <p:nvPr/>
        </p:nvSpPr>
        <p:spPr>
          <a:xfrm>
            <a:off x="1839205" y="4823046"/>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8">
                  <a:extLst>
                    <a:ext uri="{A12FA001-AC4F-418D-AE19-62706E023703}">
                      <ahyp:hlinkClr val="tx"/>
                    </a:ext>
                  </a:extLst>
                </a:hlinkClick>
              </a:rPr>
              <a:t>Wild Blue Phlox</a:t>
            </a:r>
            <a:endParaRPr b="1" sz="900">
              <a:latin typeface="Calibri"/>
              <a:ea typeface="Calibri"/>
              <a:cs typeface="Calibri"/>
              <a:sym typeface="Calibri"/>
            </a:endParaRPr>
          </a:p>
        </p:txBody>
      </p:sp>
      <p:pic>
        <p:nvPicPr>
          <p:cNvPr descr="Geranium maculatum Transparent" id="1938" name="Google Shape;1938;g11380abe82f_1_541"/>
          <p:cNvPicPr preferRelativeResize="0"/>
          <p:nvPr/>
        </p:nvPicPr>
        <p:blipFill rotWithShape="1">
          <a:blip r:embed="rId19">
            <a:alphaModFix/>
          </a:blip>
          <a:srcRect b="0" l="0" r="0" t="0"/>
          <a:stretch/>
        </p:blipFill>
        <p:spPr>
          <a:xfrm>
            <a:off x="2486738" y="4401702"/>
            <a:ext cx="647930" cy="427723"/>
          </a:xfrm>
          <a:prstGeom prst="rect">
            <a:avLst/>
          </a:prstGeom>
          <a:noFill/>
          <a:ln>
            <a:noFill/>
          </a:ln>
        </p:spPr>
      </p:pic>
      <p:sp>
        <p:nvSpPr>
          <p:cNvPr id="1939" name="Google Shape;1939;g11380abe82f_1_541"/>
          <p:cNvSpPr txBox="1"/>
          <p:nvPr/>
        </p:nvSpPr>
        <p:spPr>
          <a:xfrm>
            <a:off x="2453288" y="4829068"/>
            <a:ext cx="6543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0">
                  <a:extLst>
                    <a:ext uri="{A12FA001-AC4F-418D-AE19-62706E023703}">
                      <ahyp:hlinkClr val="tx"/>
                    </a:ext>
                  </a:extLst>
                </a:hlinkClick>
              </a:rPr>
              <a:t>Wild Geranium</a:t>
            </a:r>
            <a:endParaRPr b="1" sz="900">
              <a:latin typeface="Calibri"/>
              <a:ea typeface="Calibri"/>
              <a:cs typeface="Calibri"/>
              <a:sym typeface="Calibri"/>
            </a:endParaRPr>
          </a:p>
        </p:txBody>
      </p:sp>
      <p:sp>
        <p:nvSpPr>
          <p:cNvPr id="1940" name="Google Shape;1940;g11380abe82f_1_541"/>
          <p:cNvSpPr txBox="1"/>
          <p:nvPr/>
        </p:nvSpPr>
        <p:spPr>
          <a:xfrm>
            <a:off x="3080480" y="4814009"/>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1">
                  <a:extLst>
                    <a:ext uri="{A12FA001-AC4F-418D-AE19-62706E023703}">
                      <ahyp:hlinkClr val="tx"/>
                    </a:ext>
                  </a:extLst>
                </a:hlinkClick>
              </a:rPr>
              <a:t>Bradbury’s Monarda</a:t>
            </a:r>
            <a:endParaRPr b="1" sz="900">
              <a:latin typeface="Calibri"/>
              <a:ea typeface="Calibri"/>
              <a:cs typeface="Calibri"/>
              <a:sym typeface="Calibri"/>
            </a:endParaRPr>
          </a:p>
        </p:txBody>
      </p:sp>
      <p:pic>
        <p:nvPicPr>
          <p:cNvPr descr="Monarda bradburiana Transparent" id="1941" name="Google Shape;1941;g11380abe82f_1_541"/>
          <p:cNvPicPr preferRelativeResize="0"/>
          <p:nvPr/>
        </p:nvPicPr>
        <p:blipFill rotWithShape="1">
          <a:blip r:embed="rId22">
            <a:alphaModFix/>
          </a:blip>
          <a:srcRect b="0" l="0" r="0" t="0"/>
          <a:stretch/>
        </p:blipFill>
        <p:spPr>
          <a:xfrm>
            <a:off x="3172537" y="4401702"/>
            <a:ext cx="541354" cy="420246"/>
          </a:xfrm>
          <a:prstGeom prst="rect">
            <a:avLst/>
          </a:prstGeom>
          <a:noFill/>
          <a:ln>
            <a:noFill/>
          </a:ln>
        </p:spPr>
      </p:pic>
      <p:pic>
        <p:nvPicPr>
          <p:cNvPr descr="Aquilegia canadensis Transparent" id="1942" name="Google Shape;1942;g11380abe82f_1_541"/>
          <p:cNvPicPr preferRelativeResize="0"/>
          <p:nvPr/>
        </p:nvPicPr>
        <p:blipFill rotWithShape="1">
          <a:blip r:embed="rId23">
            <a:alphaModFix/>
          </a:blip>
          <a:srcRect b="0" l="0" r="0" t="0"/>
          <a:stretch/>
        </p:blipFill>
        <p:spPr>
          <a:xfrm>
            <a:off x="6293016" y="1259111"/>
            <a:ext cx="563153" cy="646565"/>
          </a:xfrm>
          <a:prstGeom prst="rect">
            <a:avLst/>
          </a:prstGeom>
          <a:noFill/>
          <a:ln>
            <a:noFill/>
          </a:ln>
        </p:spPr>
      </p:pic>
      <p:sp>
        <p:nvSpPr>
          <p:cNvPr id="1943" name="Google Shape;1943;g11380abe82f_1_541"/>
          <p:cNvSpPr txBox="1"/>
          <p:nvPr/>
        </p:nvSpPr>
        <p:spPr>
          <a:xfrm>
            <a:off x="6263775" y="1904151"/>
            <a:ext cx="654000" cy="2124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4">
                  <a:extLst>
                    <a:ext uri="{A12FA001-AC4F-418D-AE19-62706E023703}">
                      <ahyp:hlinkClr val="tx"/>
                    </a:ext>
                  </a:extLst>
                </a:hlinkClick>
              </a:rPr>
              <a:t>Columbine</a:t>
            </a:r>
            <a:endParaRPr b="0" i="0" sz="1800" u="none" cap="none" strike="noStrike">
              <a:solidFill>
                <a:schemeClr val="dk1"/>
              </a:solidFill>
              <a:latin typeface="Arial"/>
              <a:ea typeface="Arial"/>
              <a:cs typeface="Arial"/>
              <a:sym typeface="Arial"/>
            </a:endParaRPr>
          </a:p>
        </p:txBody>
      </p:sp>
      <p:sp>
        <p:nvSpPr>
          <p:cNvPr id="1944" name="Google Shape;1944;g11380abe82f_1_541"/>
          <p:cNvSpPr txBox="1"/>
          <p:nvPr/>
        </p:nvSpPr>
        <p:spPr>
          <a:xfrm>
            <a:off x="6972367" y="1908222"/>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5">
                  <a:extLst>
                    <a:ext uri="{A12FA001-AC4F-418D-AE19-62706E023703}">
                      <ahyp:hlinkClr val="tx"/>
                    </a:ext>
                  </a:extLst>
                </a:hlinkClick>
              </a:rPr>
              <a:t>Bradbury’s Monarda</a:t>
            </a:r>
            <a:endParaRPr b="1" sz="900">
              <a:latin typeface="Calibri"/>
              <a:ea typeface="Calibri"/>
              <a:cs typeface="Calibri"/>
              <a:sym typeface="Calibri"/>
            </a:endParaRPr>
          </a:p>
        </p:txBody>
      </p:sp>
      <p:pic>
        <p:nvPicPr>
          <p:cNvPr descr="Monarda bradburiana Transparent" id="1945" name="Google Shape;1945;g11380abe82f_1_541"/>
          <p:cNvPicPr preferRelativeResize="0"/>
          <p:nvPr/>
        </p:nvPicPr>
        <p:blipFill rotWithShape="1">
          <a:blip r:embed="rId22">
            <a:alphaModFix/>
          </a:blip>
          <a:srcRect b="0" l="0" r="0" t="0"/>
          <a:stretch/>
        </p:blipFill>
        <p:spPr>
          <a:xfrm>
            <a:off x="7064425" y="1495914"/>
            <a:ext cx="541354" cy="420246"/>
          </a:xfrm>
          <a:prstGeom prst="rect">
            <a:avLst/>
          </a:prstGeom>
          <a:noFill/>
          <a:ln>
            <a:noFill/>
          </a:ln>
        </p:spPr>
      </p:pic>
      <p:pic>
        <p:nvPicPr>
          <p:cNvPr descr="Lobelia cardinalis Transparent" id="1946" name="Google Shape;1946;g11380abe82f_1_541"/>
          <p:cNvPicPr preferRelativeResize="0"/>
          <p:nvPr/>
        </p:nvPicPr>
        <p:blipFill rotWithShape="1">
          <a:blip r:embed="rId26">
            <a:alphaModFix/>
          </a:blip>
          <a:srcRect b="0" l="0" r="0" t="0"/>
          <a:stretch/>
        </p:blipFill>
        <p:spPr>
          <a:xfrm>
            <a:off x="6327994" y="2715064"/>
            <a:ext cx="498484" cy="829219"/>
          </a:xfrm>
          <a:prstGeom prst="rect">
            <a:avLst/>
          </a:prstGeom>
          <a:noFill/>
          <a:ln>
            <a:noFill/>
          </a:ln>
        </p:spPr>
      </p:pic>
      <p:sp>
        <p:nvSpPr>
          <p:cNvPr id="1947" name="Google Shape;1947;g11380abe82f_1_541"/>
          <p:cNvSpPr txBox="1"/>
          <p:nvPr/>
        </p:nvSpPr>
        <p:spPr>
          <a:xfrm>
            <a:off x="6200395" y="354318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7">
                  <a:extLst>
                    <a:ext uri="{A12FA001-AC4F-418D-AE19-62706E023703}">
                      <ahyp:hlinkClr val="tx"/>
                    </a:ext>
                  </a:extLst>
                </a:hlinkClick>
              </a:rPr>
              <a:t>Cardinal Flower</a:t>
            </a:r>
            <a:endParaRPr b="1" sz="900">
              <a:latin typeface="Calibri"/>
              <a:ea typeface="Calibri"/>
              <a:cs typeface="Calibri"/>
              <a:sym typeface="Calibri"/>
            </a:endParaRPr>
          </a:p>
        </p:txBody>
      </p:sp>
      <p:pic>
        <p:nvPicPr>
          <p:cNvPr descr="Asclepias exaltata Transparent" id="1948" name="Google Shape;1948;g11380abe82f_1_541"/>
          <p:cNvPicPr preferRelativeResize="0"/>
          <p:nvPr/>
        </p:nvPicPr>
        <p:blipFill rotWithShape="1">
          <a:blip r:embed="rId28">
            <a:alphaModFix/>
          </a:blip>
          <a:srcRect b="0" l="0" r="0" t="0"/>
          <a:stretch/>
        </p:blipFill>
        <p:spPr>
          <a:xfrm>
            <a:off x="7044463" y="2694539"/>
            <a:ext cx="687147" cy="870437"/>
          </a:xfrm>
          <a:prstGeom prst="rect">
            <a:avLst/>
          </a:prstGeom>
          <a:noFill/>
          <a:ln>
            <a:noFill/>
          </a:ln>
        </p:spPr>
      </p:pic>
      <p:sp>
        <p:nvSpPr>
          <p:cNvPr id="1949" name="Google Shape;1949;g11380abe82f_1_541"/>
          <p:cNvSpPr txBox="1"/>
          <p:nvPr/>
        </p:nvSpPr>
        <p:spPr>
          <a:xfrm>
            <a:off x="7075106" y="3544772"/>
            <a:ext cx="6552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9">
                  <a:extLst>
                    <a:ext uri="{A12FA001-AC4F-418D-AE19-62706E023703}">
                      <ahyp:hlinkClr val="tx"/>
                    </a:ext>
                  </a:extLst>
                </a:hlinkClick>
              </a:rPr>
              <a:t>Poke Milkweed</a:t>
            </a:r>
            <a:endParaRPr b="1" sz="900">
              <a:latin typeface="Calibri"/>
              <a:ea typeface="Calibri"/>
              <a:cs typeface="Calibri"/>
              <a:sym typeface="Calibri"/>
            </a:endParaRPr>
          </a:p>
        </p:txBody>
      </p:sp>
      <p:pic>
        <p:nvPicPr>
          <p:cNvPr descr="Aster shortii" id="1950" name="Google Shape;1950;g11380abe82f_1_541"/>
          <p:cNvPicPr preferRelativeResize="0"/>
          <p:nvPr/>
        </p:nvPicPr>
        <p:blipFill rotWithShape="1">
          <a:blip r:embed="rId30">
            <a:alphaModFix/>
          </a:blip>
          <a:srcRect b="0" l="0" r="0" t="0"/>
          <a:stretch/>
        </p:blipFill>
        <p:spPr>
          <a:xfrm flipH="1">
            <a:off x="7013226" y="4167569"/>
            <a:ext cx="627341" cy="773279"/>
          </a:xfrm>
          <a:prstGeom prst="rect">
            <a:avLst/>
          </a:prstGeom>
          <a:noFill/>
          <a:ln>
            <a:noFill/>
          </a:ln>
        </p:spPr>
      </p:pic>
      <p:sp>
        <p:nvSpPr>
          <p:cNvPr id="1951" name="Google Shape;1951;g11380abe82f_1_541"/>
          <p:cNvSpPr txBox="1"/>
          <p:nvPr/>
        </p:nvSpPr>
        <p:spPr>
          <a:xfrm>
            <a:off x="6989014" y="4941486"/>
            <a:ext cx="6537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1">
                  <a:extLst>
                    <a:ext uri="{A12FA001-AC4F-418D-AE19-62706E023703}">
                      <ahyp:hlinkClr val="tx"/>
                    </a:ext>
                  </a:extLst>
                </a:hlinkClick>
              </a:rPr>
              <a:t>Short’s Aster</a:t>
            </a:r>
            <a:endParaRPr b="1" sz="900">
              <a:latin typeface="Calibri"/>
              <a:ea typeface="Calibri"/>
              <a:cs typeface="Calibri"/>
              <a:sym typeface="Calibri"/>
            </a:endParaRPr>
          </a:p>
        </p:txBody>
      </p:sp>
      <p:pic>
        <p:nvPicPr>
          <p:cNvPr descr="Solidago flexicalus Transparent" id="1952" name="Google Shape;1952;g11380abe82f_1_541"/>
          <p:cNvPicPr preferRelativeResize="0"/>
          <p:nvPr/>
        </p:nvPicPr>
        <p:blipFill rotWithShape="1">
          <a:blip r:embed="rId32">
            <a:alphaModFix/>
          </a:blip>
          <a:srcRect b="0" l="0" r="0" t="0"/>
          <a:stretch/>
        </p:blipFill>
        <p:spPr>
          <a:xfrm>
            <a:off x="6230098" y="4374384"/>
            <a:ext cx="697583" cy="587960"/>
          </a:xfrm>
          <a:prstGeom prst="rect">
            <a:avLst/>
          </a:prstGeom>
          <a:noFill/>
          <a:ln>
            <a:noFill/>
          </a:ln>
        </p:spPr>
      </p:pic>
      <p:sp>
        <p:nvSpPr>
          <p:cNvPr id="1953" name="Google Shape;1953;g11380abe82f_1_541"/>
          <p:cNvSpPr txBox="1"/>
          <p:nvPr/>
        </p:nvSpPr>
        <p:spPr>
          <a:xfrm>
            <a:off x="6244798" y="4970738"/>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3">
                  <a:extLst>
                    <a:ext uri="{A12FA001-AC4F-418D-AE19-62706E023703}">
                      <ahyp:hlinkClr val="tx"/>
                    </a:ext>
                  </a:extLst>
                </a:hlinkClick>
              </a:rPr>
              <a:t>Zig Zag Goldenrod</a:t>
            </a:r>
            <a:endParaRPr b="1" sz="900">
              <a:latin typeface="Calibri"/>
              <a:ea typeface="Calibri"/>
              <a:cs typeface="Calibri"/>
              <a:sym typeface="Calibri"/>
            </a:endParaRPr>
          </a:p>
        </p:txBody>
      </p:sp>
      <p:pic>
        <p:nvPicPr>
          <p:cNvPr descr="Aster macrophyllus" id="1954" name="Google Shape;1954;g11380abe82f_1_541"/>
          <p:cNvPicPr preferRelativeResize="0"/>
          <p:nvPr/>
        </p:nvPicPr>
        <p:blipFill rotWithShape="1">
          <a:blip r:embed="rId34">
            <a:alphaModFix/>
          </a:blip>
          <a:srcRect b="0" l="0" r="0" t="0"/>
          <a:stretch/>
        </p:blipFill>
        <p:spPr>
          <a:xfrm>
            <a:off x="7799250" y="4290584"/>
            <a:ext cx="521681" cy="642499"/>
          </a:xfrm>
          <a:prstGeom prst="rect">
            <a:avLst/>
          </a:prstGeom>
          <a:noFill/>
          <a:ln>
            <a:noFill/>
          </a:ln>
        </p:spPr>
      </p:pic>
      <p:sp>
        <p:nvSpPr>
          <p:cNvPr id="1955" name="Google Shape;1955;g11380abe82f_1_541"/>
          <p:cNvSpPr txBox="1"/>
          <p:nvPr/>
        </p:nvSpPr>
        <p:spPr>
          <a:xfrm>
            <a:off x="7732960" y="4970758"/>
            <a:ext cx="6543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5">
                  <a:extLst>
                    <a:ext uri="{A12FA001-AC4F-418D-AE19-62706E023703}">
                      <ahyp:hlinkClr val="tx"/>
                    </a:ext>
                  </a:extLst>
                </a:hlinkClick>
              </a:rPr>
              <a:t>Big Leaf Aster</a:t>
            </a:r>
            <a:endParaRPr b="1" sz="900">
              <a:latin typeface="Calibri"/>
              <a:ea typeface="Calibri"/>
              <a:cs typeface="Calibri"/>
              <a:sym typeface="Calibri"/>
            </a:endParaRPr>
          </a:p>
        </p:txBody>
      </p:sp>
      <p:sp>
        <p:nvSpPr>
          <p:cNvPr id="1956" name="Google Shape;1956;g11380abe82f_1_541"/>
          <p:cNvSpPr txBox="1"/>
          <p:nvPr/>
        </p:nvSpPr>
        <p:spPr>
          <a:xfrm>
            <a:off x="29427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1957" name="Google Shape;1957;g11380abe82f_1_541">
            <a:hlinkClick action="ppaction://hlinksldjump" r:id="rId36"/>
          </p:cNvPr>
          <p:cNvPicPr preferRelativeResize="0"/>
          <p:nvPr/>
        </p:nvPicPr>
        <p:blipFill>
          <a:blip r:embed="rId37">
            <a:alphaModFix/>
          </a:blip>
          <a:stretch>
            <a:fillRect/>
          </a:stretch>
        </p:blipFill>
        <p:spPr>
          <a:xfrm>
            <a:off x="8422462" y="-1323"/>
            <a:ext cx="708950" cy="189323"/>
          </a:xfrm>
          <a:prstGeom prst="rect">
            <a:avLst/>
          </a:prstGeom>
          <a:noFill/>
          <a:ln>
            <a:noFill/>
          </a:ln>
        </p:spPr>
      </p:pic>
      <p:grpSp>
        <p:nvGrpSpPr>
          <p:cNvPr id="1958" name="Google Shape;1958;g11380abe82f_1_541"/>
          <p:cNvGrpSpPr/>
          <p:nvPr/>
        </p:nvGrpSpPr>
        <p:grpSpPr>
          <a:xfrm>
            <a:off x="4454575" y="802100"/>
            <a:ext cx="439225" cy="496801"/>
            <a:chOff x="7722200" y="425200"/>
            <a:chExt cx="439225" cy="496801"/>
          </a:xfrm>
        </p:grpSpPr>
        <p:pic>
          <p:nvPicPr>
            <p:cNvPr id="1959" name="Google Shape;1959;g11380abe82f_1_541"/>
            <p:cNvPicPr preferRelativeResize="0"/>
            <p:nvPr/>
          </p:nvPicPr>
          <p:blipFill>
            <a:blip r:embed="rId38">
              <a:alphaModFix/>
            </a:blip>
            <a:stretch>
              <a:fillRect/>
            </a:stretch>
          </p:blipFill>
          <p:spPr>
            <a:xfrm>
              <a:off x="7769025" y="425200"/>
              <a:ext cx="392400" cy="392400"/>
            </a:xfrm>
            <a:prstGeom prst="rect">
              <a:avLst/>
            </a:prstGeom>
            <a:noFill/>
            <a:ln>
              <a:noFill/>
            </a:ln>
          </p:spPr>
        </p:pic>
        <p:pic>
          <p:nvPicPr>
            <p:cNvPr id="1960" name="Google Shape;1960;g11380abe82f_1_541"/>
            <p:cNvPicPr preferRelativeResize="0"/>
            <p:nvPr/>
          </p:nvPicPr>
          <p:blipFill>
            <a:blip r:embed="rId39">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g11380abe82f_1_805"/>
          <p:cNvSpPr txBox="1"/>
          <p:nvPr>
            <p:ph type="title"/>
          </p:nvPr>
        </p:nvSpPr>
        <p:spPr>
          <a:xfrm>
            <a:off x="50825" y="35175"/>
            <a:ext cx="9008700" cy="683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b="1" lang="en-US" sz="3080"/>
              <a:t>Companion Plants - </a:t>
            </a:r>
            <a:r>
              <a:rPr lang="en-US" sz="3080"/>
              <a:t>Dry sunny </a:t>
            </a:r>
            <a:r>
              <a:rPr lang="en-US" sz="3080"/>
              <a:t>areas</a:t>
            </a:r>
            <a:br>
              <a:rPr lang="en-US" sz="3080"/>
            </a:br>
            <a:r>
              <a:rPr lang="en-US" sz="1400"/>
              <a:t>Companion plants bloom at the same time in areas with drier or sandier soil and more than 6 hours of sunlight each day</a:t>
            </a:r>
            <a:endParaRPr sz="1400"/>
          </a:p>
        </p:txBody>
      </p:sp>
      <p:sp>
        <p:nvSpPr>
          <p:cNvPr id="1966" name="Google Shape;1966;g11380abe82f_1_805"/>
          <p:cNvSpPr txBox="1"/>
          <p:nvPr/>
        </p:nvSpPr>
        <p:spPr>
          <a:xfrm>
            <a:off x="2022975" y="3534692"/>
            <a:ext cx="727200" cy="196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
                  <a:extLst>
                    <a:ext uri="{A12FA001-AC4F-418D-AE19-62706E023703}">
                      <ahyp:hlinkClr val="tx"/>
                    </a:ext>
                  </a:extLst>
                </a:hlinkClick>
              </a:rPr>
              <a:t>Prairie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
                  <a:extLst>
                    <a:ext uri="{A12FA001-AC4F-418D-AE19-62706E023703}">
                      <ahyp:hlinkClr val="tx"/>
                    </a:ext>
                  </a:extLst>
                </a:hlinkClick>
              </a:rPr>
              <a:t>Smoke</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Geum triflorum Transparent" id="1967" name="Google Shape;1967;g11380abe82f_1_805"/>
          <p:cNvPicPr preferRelativeResize="0"/>
          <p:nvPr/>
        </p:nvPicPr>
        <p:blipFill rotWithShape="1">
          <a:blip r:embed="rId5">
            <a:alphaModFix/>
          </a:blip>
          <a:srcRect b="0" l="0" r="0" t="0"/>
          <a:stretch/>
        </p:blipFill>
        <p:spPr>
          <a:xfrm>
            <a:off x="2287808" y="3283748"/>
            <a:ext cx="267150" cy="245722"/>
          </a:xfrm>
          <a:prstGeom prst="rect">
            <a:avLst/>
          </a:prstGeom>
          <a:noFill/>
          <a:ln>
            <a:noFill/>
          </a:ln>
        </p:spPr>
      </p:pic>
      <p:pic>
        <p:nvPicPr>
          <p:cNvPr descr="Campanula rotundifolia Transparent" id="1968" name="Google Shape;1968;g11380abe82f_1_805"/>
          <p:cNvPicPr preferRelativeResize="0"/>
          <p:nvPr/>
        </p:nvPicPr>
        <p:blipFill rotWithShape="1">
          <a:blip r:embed="rId6">
            <a:alphaModFix/>
          </a:blip>
          <a:srcRect b="0" l="0" r="0" t="0"/>
          <a:stretch/>
        </p:blipFill>
        <p:spPr>
          <a:xfrm>
            <a:off x="2966386" y="3236750"/>
            <a:ext cx="244639" cy="297926"/>
          </a:xfrm>
          <a:prstGeom prst="rect">
            <a:avLst/>
          </a:prstGeom>
          <a:noFill/>
          <a:ln>
            <a:noFill/>
          </a:ln>
        </p:spPr>
      </p:pic>
      <p:sp>
        <p:nvSpPr>
          <p:cNvPr id="1969" name="Google Shape;1969;g11380abe82f_1_805"/>
          <p:cNvSpPr txBox="1"/>
          <p:nvPr/>
        </p:nvSpPr>
        <p:spPr>
          <a:xfrm>
            <a:off x="2699850" y="3534675"/>
            <a:ext cx="746100" cy="196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
                  <a:extLst>
                    <a:ext uri="{A12FA001-AC4F-418D-AE19-62706E023703}">
                      <ahyp:hlinkClr val="tx"/>
                    </a:ext>
                  </a:extLst>
                </a:hlinkClick>
              </a:rPr>
              <a:t>Harebell</a:t>
            </a:r>
            <a:endParaRPr b="1" sz="900">
              <a:latin typeface="Calibri"/>
              <a:ea typeface="Calibri"/>
              <a:cs typeface="Calibri"/>
              <a:sym typeface="Calibri"/>
            </a:endParaRPr>
          </a:p>
        </p:txBody>
      </p:sp>
      <p:pic>
        <p:nvPicPr>
          <p:cNvPr descr="Anemone patens Transparent" id="1970" name="Google Shape;1970;g11380abe82f_1_805"/>
          <p:cNvPicPr preferRelativeResize="0"/>
          <p:nvPr/>
        </p:nvPicPr>
        <p:blipFill rotWithShape="1">
          <a:blip r:embed="rId8">
            <a:alphaModFix/>
          </a:blip>
          <a:srcRect b="0" l="0" r="0" t="0"/>
          <a:stretch/>
        </p:blipFill>
        <p:spPr>
          <a:xfrm>
            <a:off x="1680041" y="3277476"/>
            <a:ext cx="215573" cy="234950"/>
          </a:xfrm>
          <a:prstGeom prst="rect">
            <a:avLst/>
          </a:prstGeom>
          <a:noFill/>
          <a:ln>
            <a:noFill/>
          </a:ln>
        </p:spPr>
      </p:pic>
      <p:sp>
        <p:nvSpPr>
          <p:cNvPr id="1971" name="Google Shape;1971;g11380abe82f_1_805"/>
          <p:cNvSpPr txBox="1"/>
          <p:nvPr/>
        </p:nvSpPr>
        <p:spPr>
          <a:xfrm>
            <a:off x="1401901" y="3518776"/>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9">
                  <a:extLst>
                    <a:ext uri="{A12FA001-AC4F-418D-AE19-62706E023703}">
                      <ahyp:hlinkClr val="tx"/>
                    </a:ext>
                  </a:extLst>
                </a:hlinkClick>
              </a:rPr>
              <a:t>Pasque Flower</a:t>
            </a:r>
            <a:endParaRPr b="1" sz="900">
              <a:latin typeface="Calibri"/>
              <a:ea typeface="Calibri"/>
              <a:cs typeface="Calibri"/>
              <a:sym typeface="Calibri"/>
            </a:endParaRPr>
          </a:p>
        </p:txBody>
      </p:sp>
      <p:pic>
        <p:nvPicPr>
          <p:cNvPr descr="Asclepias tuberosa Transparent" id="1972" name="Google Shape;1972;g11380abe82f_1_805"/>
          <p:cNvPicPr preferRelativeResize="0"/>
          <p:nvPr/>
        </p:nvPicPr>
        <p:blipFill rotWithShape="1">
          <a:blip r:embed="rId10">
            <a:alphaModFix/>
          </a:blip>
          <a:srcRect b="0" l="0" r="0" t="0"/>
          <a:stretch/>
        </p:blipFill>
        <p:spPr>
          <a:xfrm>
            <a:off x="2236010" y="4275579"/>
            <a:ext cx="434779" cy="421457"/>
          </a:xfrm>
          <a:prstGeom prst="rect">
            <a:avLst/>
          </a:prstGeom>
          <a:noFill/>
          <a:ln>
            <a:noFill/>
          </a:ln>
        </p:spPr>
      </p:pic>
      <p:sp>
        <p:nvSpPr>
          <p:cNvPr id="1973" name="Google Shape;1973;g11380abe82f_1_805"/>
          <p:cNvSpPr txBox="1"/>
          <p:nvPr/>
        </p:nvSpPr>
        <p:spPr>
          <a:xfrm>
            <a:off x="2104972" y="4687512"/>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1">
                  <a:extLst>
                    <a:ext uri="{A12FA001-AC4F-418D-AE19-62706E023703}">
                      <ahyp:hlinkClr val="tx"/>
                    </a:ext>
                  </a:extLst>
                </a:hlinkClick>
              </a:rPr>
              <a:t>Butterfly Milkweed</a:t>
            </a:r>
            <a:endParaRPr b="1" sz="900">
              <a:latin typeface="Calibri"/>
              <a:ea typeface="Calibri"/>
              <a:cs typeface="Calibri"/>
              <a:sym typeface="Calibri"/>
            </a:endParaRPr>
          </a:p>
        </p:txBody>
      </p:sp>
      <p:pic>
        <p:nvPicPr>
          <p:cNvPr descr="Echinacea angustifolia Transparent" id="1974" name="Google Shape;1974;g11380abe82f_1_805"/>
          <p:cNvPicPr preferRelativeResize="0"/>
          <p:nvPr/>
        </p:nvPicPr>
        <p:blipFill rotWithShape="1">
          <a:blip r:embed="rId12">
            <a:alphaModFix/>
          </a:blip>
          <a:srcRect b="0" l="0" r="0" t="0"/>
          <a:stretch/>
        </p:blipFill>
        <p:spPr>
          <a:xfrm>
            <a:off x="2981711" y="4217639"/>
            <a:ext cx="435989" cy="502599"/>
          </a:xfrm>
          <a:prstGeom prst="rect">
            <a:avLst/>
          </a:prstGeom>
          <a:noFill/>
          <a:ln>
            <a:noFill/>
          </a:ln>
        </p:spPr>
      </p:pic>
      <p:sp>
        <p:nvSpPr>
          <p:cNvPr id="1975" name="Google Shape;1975;g11380abe82f_1_805"/>
          <p:cNvSpPr txBox="1"/>
          <p:nvPr/>
        </p:nvSpPr>
        <p:spPr>
          <a:xfrm>
            <a:off x="2830325" y="4699601"/>
            <a:ext cx="727200" cy="3378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3">
                  <a:extLst>
                    <a:ext uri="{A12FA001-AC4F-418D-AE19-62706E023703}">
                      <ahyp:hlinkClr val="tx"/>
                    </a:ext>
                  </a:extLst>
                </a:hlinkClick>
              </a:rPr>
              <a:t>Narrow Leaf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976" name="Google Shape;1976;g11380abe82f_1_805"/>
          <p:cNvSpPr txBox="1"/>
          <p:nvPr/>
        </p:nvSpPr>
        <p:spPr>
          <a:xfrm>
            <a:off x="6170039" y="2502111"/>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4">
                  <a:extLst>
                    <a:ext uri="{A12FA001-AC4F-418D-AE19-62706E023703}">
                      <ahyp:hlinkClr val="tx"/>
                    </a:ext>
                  </a:extLst>
                </a:hlinkClick>
              </a:rPr>
              <a:t>Nodding Onion</a:t>
            </a:r>
            <a:endParaRPr b="1" sz="900">
              <a:latin typeface="Calibri"/>
              <a:ea typeface="Calibri"/>
              <a:cs typeface="Calibri"/>
              <a:sym typeface="Calibri"/>
            </a:endParaRPr>
          </a:p>
        </p:txBody>
      </p:sp>
      <p:pic>
        <p:nvPicPr>
          <p:cNvPr descr="Allium cernuum Transparent" id="1977" name="Google Shape;1977;g11380abe82f_1_805"/>
          <p:cNvPicPr preferRelativeResize="0"/>
          <p:nvPr/>
        </p:nvPicPr>
        <p:blipFill rotWithShape="1">
          <a:blip r:embed="rId15">
            <a:alphaModFix/>
          </a:blip>
          <a:srcRect b="0" l="0" r="0" t="0"/>
          <a:stretch/>
        </p:blipFill>
        <p:spPr>
          <a:xfrm>
            <a:off x="6440798" y="2128095"/>
            <a:ext cx="265320" cy="363022"/>
          </a:xfrm>
          <a:prstGeom prst="rect">
            <a:avLst/>
          </a:prstGeom>
          <a:noFill/>
          <a:ln>
            <a:noFill/>
          </a:ln>
        </p:spPr>
      </p:pic>
      <p:sp>
        <p:nvSpPr>
          <p:cNvPr id="1978" name="Google Shape;1978;g11380abe82f_1_805"/>
          <p:cNvSpPr txBox="1"/>
          <p:nvPr/>
        </p:nvSpPr>
        <p:spPr>
          <a:xfrm>
            <a:off x="50825" y="104725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Grasses and Sedges to Mix:</a:t>
            </a:r>
            <a:endParaRPr>
              <a:latin typeface="Calibri"/>
              <a:ea typeface="Calibri"/>
              <a:cs typeface="Calibri"/>
              <a:sym typeface="Calibri"/>
            </a:endParaRPr>
          </a:p>
        </p:txBody>
      </p:sp>
      <p:sp>
        <p:nvSpPr>
          <p:cNvPr id="1979" name="Google Shape;1979;g11380abe82f_1_805"/>
          <p:cNvSpPr txBox="1"/>
          <p:nvPr/>
        </p:nvSpPr>
        <p:spPr>
          <a:xfrm>
            <a:off x="125825" y="21796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Spring Bloomers:</a:t>
            </a:r>
            <a:endParaRPr>
              <a:latin typeface="Calibri"/>
              <a:ea typeface="Calibri"/>
              <a:cs typeface="Calibri"/>
              <a:sym typeface="Calibri"/>
            </a:endParaRPr>
          </a:p>
        </p:txBody>
      </p:sp>
      <p:sp>
        <p:nvSpPr>
          <p:cNvPr id="1980" name="Google Shape;1980;g11380abe82f_1_805"/>
          <p:cNvSpPr txBox="1"/>
          <p:nvPr/>
        </p:nvSpPr>
        <p:spPr>
          <a:xfrm>
            <a:off x="129925" y="32367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Spring Bloomers:</a:t>
            </a:r>
            <a:endParaRPr>
              <a:latin typeface="Calibri"/>
              <a:ea typeface="Calibri"/>
              <a:cs typeface="Calibri"/>
              <a:sym typeface="Calibri"/>
            </a:endParaRPr>
          </a:p>
        </p:txBody>
      </p:sp>
      <p:sp>
        <p:nvSpPr>
          <p:cNvPr id="1981" name="Google Shape;1981;g11380abe82f_1_805"/>
          <p:cNvSpPr txBox="1"/>
          <p:nvPr/>
        </p:nvSpPr>
        <p:spPr>
          <a:xfrm>
            <a:off x="144700" y="440145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Early Summer Bloomers:</a:t>
            </a:r>
            <a:endParaRPr>
              <a:latin typeface="Calibri"/>
              <a:ea typeface="Calibri"/>
              <a:cs typeface="Calibri"/>
              <a:sym typeface="Calibri"/>
            </a:endParaRPr>
          </a:p>
        </p:txBody>
      </p:sp>
      <p:sp>
        <p:nvSpPr>
          <p:cNvPr id="1982" name="Google Shape;1982;g11380abe82f_1_805"/>
          <p:cNvSpPr txBox="1"/>
          <p:nvPr/>
        </p:nvSpPr>
        <p:spPr>
          <a:xfrm>
            <a:off x="144700" y="538011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Summer Bloomers:</a:t>
            </a:r>
            <a:endParaRPr>
              <a:latin typeface="Calibri"/>
              <a:ea typeface="Calibri"/>
              <a:cs typeface="Calibri"/>
              <a:sym typeface="Calibri"/>
            </a:endParaRPr>
          </a:p>
        </p:txBody>
      </p:sp>
      <p:sp>
        <p:nvSpPr>
          <p:cNvPr id="1983" name="Google Shape;1983;g11380abe82f_1_805"/>
          <p:cNvSpPr txBox="1"/>
          <p:nvPr/>
        </p:nvSpPr>
        <p:spPr>
          <a:xfrm>
            <a:off x="4865963" y="200181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1984" name="Google Shape;1984;g11380abe82f_1_805"/>
          <p:cNvSpPr txBox="1"/>
          <p:nvPr/>
        </p:nvSpPr>
        <p:spPr>
          <a:xfrm>
            <a:off x="4921600" y="329176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1985" name="Google Shape;1985;g11380abe82f_1_805"/>
          <p:cNvSpPr txBox="1"/>
          <p:nvPr/>
        </p:nvSpPr>
        <p:spPr>
          <a:xfrm>
            <a:off x="4943038" y="4879963"/>
            <a:ext cx="124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Fall Bloomers:</a:t>
            </a:r>
            <a:endParaRPr>
              <a:latin typeface="Calibri"/>
              <a:ea typeface="Calibri"/>
              <a:cs typeface="Calibri"/>
              <a:sym typeface="Calibri"/>
            </a:endParaRPr>
          </a:p>
        </p:txBody>
      </p:sp>
      <p:pic>
        <p:nvPicPr>
          <p:cNvPr descr="Dalea purpurea Transparent" id="1986" name="Google Shape;1986;g11380abe82f_1_805"/>
          <p:cNvPicPr preferRelativeResize="0"/>
          <p:nvPr/>
        </p:nvPicPr>
        <p:blipFill rotWithShape="1">
          <a:blip r:embed="rId16">
            <a:alphaModFix/>
          </a:blip>
          <a:srcRect b="0" l="0" r="0" t="0"/>
          <a:stretch/>
        </p:blipFill>
        <p:spPr>
          <a:xfrm>
            <a:off x="1567287" y="4256896"/>
            <a:ext cx="383914" cy="434779"/>
          </a:xfrm>
          <a:prstGeom prst="rect">
            <a:avLst/>
          </a:prstGeom>
          <a:noFill/>
          <a:ln>
            <a:noFill/>
          </a:ln>
        </p:spPr>
      </p:pic>
      <p:sp>
        <p:nvSpPr>
          <p:cNvPr id="1987" name="Google Shape;1987;g11380abe82f_1_805"/>
          <p:cNvSpPr txBox="1"/>
          <p:nvPr/>
        </p:nvSpPr>
        <p:spPr>
          <a:xfrm>
            <a:off x="1387188" y="4704744"/>
            <a:ext cx="747600" cy="3783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7">
                  <a:extLst>
                    <a:ext uri="{A12FA001-AC4F-418D-AE19-62706E023703}">
                      <ahyp:hlinkClr val="tx"/>
                    </a:ext>
                  </a:extLst>
                </a:hlinkClick>
              </a:rPr>
              <a:t>Purple Prairie Clover</a:t>
            </a:r>
            <a:endParaRPr b="1" sz="900">
              <a:latin typeface="Calibri"/>
              <a:ea typeface="Calibri"/>
              <a:cs typeface="Calibri"/>
              <a:sym typeface="Calibri"/>
            </a:endParaRPr>
          </a:p>
        </p:txBody>
      </p:sp>
      <p:pic>
        <p:nvPicPr>
          <p:cNvPr descr="Amorpha canescens Transparent" id="1988" name="Google Shape;1988;g11380abe82f_1_805"/>
          <p:cNvPicPr preferRelativeResize="0"/>
          <p:nvPr/>
        </p:nvPicPr>
        <p:blipFill rotWithShape="1">
          <a:blip r:embed="rId18">
            <a:alphaModFix/>
          </a:blip>
          <a:srcRect b="0" l="0" r="0" t="0"/>
          <a:stretch/>
        </p:blipFill>
        <p:spPr>
          <a:xfrm>
            <a:off x="7532147" y="1825724"/>
            <a:ext cx="605542" cy="683051"/>
          </a:xfrm>
          <a:prstGeom prst="rect">
            <a:avLst/>
          </a:prstGeom>
          <a:noFill/>
          <a:ln>
            <a:noFill/>
          </a:ln>
        </p:spPr>
      </p:pic>
      <p:sp>
        <p:nvSpPr>
          <p:cNvPr id="1989" name="Google Shape;1989;g11380abe82f_1_805"/>
          <p:cNvSpPr txBox="1"/>
          <p:nvPr/>
        </p:nvSpPr>
        <p:spPr>
          <a:xfrm>
            <a:off x="7443952" y="2499252"/>
            <a:ext cx="746100" cy="2124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9">
                  <a:extLst>
                    <a:ext uri="{A12FA001-AC4F-418D-AE19-62706E023703}">
                      <ahyp:hlinkClr val="tx"/>
                    </a:ext>
                  </a:extLst>
                </a:hlinkClick>
              </a:rPr>
              <a:t>Lead Plant</a:t>
            </a:r>
            <a:endParaRPr b="1" sz="900">
              <a:latin typeface="Calibri"/>
              <a:ea typeface="Calibri"/>
              <a:cs typeface="Calibri"/>
              <a:sym typeface="Calibri"/>
            </a:endParaRPr>
          </a:p>
        </p:txBody>
      </p:sp>
      <p:pic>
        <p:nvPicPr>
          <p:cNvPr descr="Baptisia bracteata Transparent" id="1990" name="Google Shape;1990;g11380abe82f_1_805"/>
          <p:cNvPicPr preferRelativeResize="0"/>
          <p:nvPr/>
        </p:nvPicPr>
        <p:blipFill rotWithShape="1">
          <a:blip r:embed="rId20">
            <a:alphaModFix/>
          </a:blip>
          <a:srcRect b="0" l="0" r="0" t="0"/>
          <a:stretch/>
        </p:blipFill>
        <p:spPr>
          <a:xfrm>
            <a:off x="3450987" y="3080904"/>
            <a:ext cx="617652" cy="451734"/>
          </a:xfrm>
          <a:prstGeom prst="rect">
            <a:avLst/>
          </a:prstGeom>
          <a:noFill/>
          <a:ln>
            <a:noFill/>
          </a:ln>
        </p:spPr>
      </p:pic>
      <p:sp>
        <p:nvSpPr>
          <p:cNvPr id="1991" name="Google Shape;1991;g11380abe82f_1_805"/>
          <p:cNvSpPr txBox="1"/>
          <p:nvPr/>
        </p:nvSpPr>
        <p:spPr>
          <a:xfrm>
            <a:off x="3407900" y="3537394"/>
            <a:ext cx="654000" cy="3489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1">
                  <a:extLst>
                    <a:ext uri="{A12FA001-AC4F-418D-AE19-62706E023703}">
                      <ahyp:hlinkClr val="tx"/>
                    </a:ext>
                  </a:extLst>
                </a:hlinkClick>
              </a:rPr>
              <a:t>Cream Wild Indigo</a:t>
            </a:r>
            <a:endParaRPr b="1" sz="900">
              <a:latin typeface="Calibri"/>
              <a:ea typeface="Calibri"/>
              <a:cs typeface="Calibri"/>
              <a:sym typeface="Calibri"/>
            </a:endParaRPr>
          </a:p>
        </p:txBody>
      </p:sp>
      <p:pic>
        <p:nvPicPr>
          <p:cNvPr descr="Liatris punctata Transparent" id="1992" name="Google Shape;1992;g11380abe82f_1_805"/>
          <p:cNvPicPr preferRelativeResize="0"/>
          <p:nvPr/>
        </p:nvPicPr>
        <p:blipFill rotWithShape="1">
          <a:blip r:embed="rId22">
            <a:alphaModFix/>
          </a:blip>
          <a:srcRect b="0" l="0" r="0" t="0"/>
          <a:stretch/>
        </p:blipFill>
        <p:spPr>
          <a:xfrm>
            <a:off x="6942247" y="2153044"/>
            <a:ext cx="370591" cy="335470"/>
          </a:xfrm>
          <a:prstGeom prst="rect">
            <a:avLst/>
          </a:prstGeom>
          <a:noFill/>
          <a:ln>
            <a:noFill/>
          </a:ln>
        </p:spPr>
      </p:pic>
      <p:pic>
        <p:nvPicPr>
          <p:cNvPr descr="Lithospermum incisum Transparent" id="1993" name="Google Shape;1993;g11380abe82f_1_805"/>
          <p:cNvPicPr preferRelativeResize="0"/>
          <p:nvPr/>
        </p:nvPicPr>
        <p:blipFill rotWithShape="1">
          <a:blip r:embed="rId23">
            <a:alphaModFix/>
          </a:blip>
          <a:srcRect b="0" l="0" r="0" t="0"/>
          <a:stretch/>
        </p:blipFill>
        <p:spPr>
          <a:xfrm>
            <a:off x="3724130" y="4382611"/>
            <a:ext cx="259171" cy="329414"/>
          </a:xfrm>
          <a:prstGeom prst="rect">
            <a:avLst/>
          </a:prstGeom>
          <a:noFill/>
          <a:ln>
            <a:noFill/>
          </a:ln>
        </p:spPr>
      </p:pic>
      <p:sp>
        <p:nvSpPr>
          <p:cNvPr id="1994" name="Google Shape;1994;g11380abe82f_1_805"/>
          <p:cNvSpPr txBox="1"/>
          <p:nvPr/>
        </p:nvSpPr>
        <p:spPr>
          <a:xfrm>
            <a:off x="3507050" y="4692976"/>
            <a:ext cx="654000" cy="3429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4">
                  <a:extLst>
                    <a:ext uri="{A12FA001-AC4F-418D-AE19-62706E023703}">
                      <ahyp:hlinkClr val="tx"/>
                    </a:ext>
                  </a:extLst>
                </a:hlinkClick>
              </a:rPr>
              <a:t>Fringed Puccoon</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995" name="Google Shape;1995;g11380abe82f_1_805"/>
          <p:cNvSpPr txBox="1"/>
          <p:nvPr/>
        </p:nvSpPr>
        <p:spPr>
          <a:xfrm>
            <a:off x="6823888" y="2490101"/>
            <a:ext cx="654000" cy="363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5">
                  <a:extLst>
                    <a:ext uri="{A12FA001-AC4F-418D-AE19-62706E023703}">
                      <ahyp:hlinkClr val="tx"/>
                    </a:ext>
                  </a:extLst>
                </a:hlinkClick>
              </a:rPr>
              <a:t>Dotted Blazing Star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996" name="Google Shape;1996;g11380abe82f_1_805"/>
          <p:cNvSpPr txBox="1"/>
          <p:nvPr/>
        </p:nvSpPr>
        <p:spPr>
          <a:xfrm>
            <a:off x="8215938" y="400406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6">
                  <a:extLst>
                    <a:ext uri="{A12FA001-AC4F-418D-AE19-62706E023703}">
                      <ahyp:hlinkClr val="tx"/>
                    </a:ext>
                  </a:extLst>
                </a:hlinkClick>
              </a:rPr>
              <a:t>Rattlesnake Master</a:t>
            </a:r>
            <a:endParaRPr b="1" sz="900">
              <a:latin typeface="Calibri"/>
              <a:ea typeface="Calibri"/>
              <a:cs typeface="Calibri"/>
              <a:sym typeface="Calibri"/>
            </a:endParaRPr>
          </a:p>
        </p:txBody>
      </p:sp>
      <p:pic>
        <p:nvPicPr>
          <p:cNvPr id="1997" name="Google Shape;1997;g11380abe82f_1_805"/>
          <p:cNvPicPr preferRelativeResize="0"/>
          <p:nvPr/>
        </p:nvPicPr>
        <p:blipFill>
          <a:blip r:embed="rId27">
            <a:alphaModFix/>
          </a:blip>
          <a:stretch>
            <a:fillRect/>
          </a:stretch>
        </p:blipFill>
        <p:spPr>
          <a:xfrm>
            <a:off x="8255949" y="3186090"/>
            <a:ext cx="544975" cy="821585"/>
          </a:xfrm>
          <a:prstGeom prst="rect">
            <a:avLst/>
          </a:prstGeom>
          <a:noFill/>
          <a:ln>
            <a:noFill/>
          </a:ln>
        </p:spPr>
      </p:pic>
      <p:pic>
        <p:nvPicPr>
          <p:cNvPr descr="Carex umbellata Transparent" id="1998" name="Google Shape;1998;g11380abe82f_1_805"/>
          <p:cNvPicPr preferRelativeResize="0"/>
          <p:nvPr/>
        </p:nvPicPr>
        <p:blipFill rotWithShape="1">
          <a:blip r:embed="rId28">
            <a:alphaModFix/>
          </a:blip>
          <a:srcRect b="0" l="0" r="0" t="0"/>
          <a:stretch/>
        </p:blipFill>
        <p:spPr>
          <a:xfrm>
            <a:off x="1549725" y="1055650"/>
            <a:ext cx="348793" cy="262805"/>
          </a:xfrm>
          <a:prstGeom prst="rect">
            <a:avLst/>
          </a:prstGeom>
          <a:noFill/>
          <a:ln>
            <a:noFill/>
          </a:ln>
        </p:spPr>
      </p:pic>
      <p:sp>
        <p:nvSpPr>
          <p:cNvPr id="1999" name="Google Shape;1999;g11380abe82f_1_805"/>
          <p:cNvSpPr txBox="1"/>
          <p:nvPr/>
        </p:nvSpPr>
        <p:spPr>
          <a:xfrm>
            <a:off x="1399575" y="1304173"/>
            <a:ext cx="657300" cy="3783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9">
                  <a:extLst>
                    <a:ext uri="{A12FA001-AC4F-418D-AE19-62706E023703}">
                      <ahyp:hlinkClr val="tx"/>
                    </a:ext>
                  </a:extLst>
                </a:hlinkClick>
              </a:rPr>
              <a:t>Parasol Sedge</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Bouteloua curtipendula Transparent" id="2000" name="Google Shape;2000;g11380abe82f_1_805"/>
          <p:cNvPicPr preferRelativeResize="0"/>
          <p:nvPr/>
        </p:nvPicPr>
        <p:blipFill rotWithShape="1">
          <a:blip r:embed="rId30">
            <a:alphaModFix/>
          </a:blip>
          <a:srcRect b="0" l="0" r="0" t="0"/>
          <a:stretch/>
        </p:blipFill>
        <p:spPr>
          <a:xfrm>
            <a:off x="2188556" y="1058072"/>
            <a:ext cx="310038" cy="260383"/>
          </a:xfrm>
          <a:prstGeom prst="rect">
            <a:avLst/>
          </a:prstGeom>
          <a:noFill/>
          <a:ln>
            <a:noFill/>
          </a:ln>
        </p:spPr>
      </p:pic>
      <p:sp>
        <p:nvSpPr>
          <p:cNvPr id="2001" name="Google Shape;2001;g11380abe82f_1_805"/>
          <p:cNvSpPr txBox="1"/>
          <p:nvPr/>
        </p:nvSpPr>
        <p:spPr>
          <a:xfrm>
            <a:off x="1980600" y="1296227"/>
            <a:ext cx="771600" cy="363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1">
                  <a:extLst>
                    <a:ext uri="{A12FA001-AC4F-418D-AE19-62706E023703}">
                      <ahyp:hlinkClr val="tx"/>
                    </a:ext>
                  </a:extLst>
                </a:hlinkClick>
              </a:rPr>
              <a:t>Blue Grama Grass</a:t>
            </a:r>
            <a:endParaRPr b="0" i="0" sz="1800" u="none" cap="none" strike="noStrike">
              <a:solidFill>
                <a:schemeClr val="dk1"/>
              </a:solidFill>
              <a:latin typeface="Arial"/>
              <a:ea typeface="Arial"/>
              <a:cs typeface="Arial"/>
              <a:sym typeface="Arial"/>
            </a:endParaRPr>
          </a:p>
        </p:txBody>
      </p:sp>
      <p:pic>
        <p:nvPicPr>
          <p:cNvPr descr="Sporobolus heterolepis Transparent" id="2002" name="Google Shape;2002;g11380abe82f_1_805"/>
          <p:cNvPicPr preferRelativeResize="0"/>
          <p:nvPr/>
        </p:nvPicPr>
        <p:blipFill rotWithShape="1">
          <a:blip r:embed="rId32">
            <a:alphaModFix/>
          </a:blip>
          <a:srcRect b="0" l="0" r="0" t="0"/>
          <a:stretch/>
        </p:blipFill>
        <p:spPr>
          <a:xfrm>
            <a:off x="2811395" y="787111"/>
            <a:ext cx="588586" cy="514710"/>
          </a:xfrm>
          <a:prstGeom prst="rect">
            <a:avLst/>
          </a:prstGeom>
          <a:noFill/>
          <a:ln>
            <a:noFill/>
          </a:ln>
        </p:spPr>
      </p:pic>
      <p:sp>
        <p:nvSpPr>
          <p:cNvPr id="2003" name="Google Shape;2003;g11380abe82f_1_805"/>
          <p:cNvSpPr txBox="1"/>
          <p:nvPr/>
        </p:nvSpPr>
        <p:spPr>
          <a:xfrm>
            <a:off x="2656575" y="1284353"/>
            <a:ext cx="793800" cy="379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3">
                  <a:extLst>
                    <a:ext uri="{A12FA001-AC4F-418D-AE19-62706E023703}">
                      <ahyp:hlinkClr val="tx"/>
                    </a:ext>
                  </a:extLst>
                </a:hlinkClick>
              </a:rPr>
              <a:t>Prairie Dropseed</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Schizachyrium scoparium summer Transparent" id="2004" name="Google Shape;2004;g11380abe82f_1_805"/>
          <p:cNvPicPr preferRelativeResize="0"/>
          <p:nvPr/>
        </p:nvPicPr>
        <p:blipFill rotWithShape="1">
          <a:blip r:embed="rId34">
            <a:alphaModFix/>
          </a:blip>
          <a:srcRect b="0" l="0" r="0" t="0"/>
          <a:stretch/>
        </p:blipFill>
        <p:spPr>
          <a:xfrm>
            <a:off x="3474970" y="872672"/>
            <a:ext cx="588586" cy="406923"/>
          </a:xfrm>
          <a:prstGeom prst="rect">
            <a:avLst/>
          </a:prstGeom>
          <a:noFill/>
          <a:ln>
            <a:noFill/>
          </a:ln>
        </p:spPr>
      </p:pic>
      <p:sp>
        <p:nvSpPr>
          <p:cNvPr id="2005" name="Google Shape;2005;g11380abe82f_1_805"/>
          <p:cNvSpPr txBox="1"/>
          <p:nvPr/>
        </p:nvSpPr>
        <p:spPr>
          <a:xfrm>
            <a:off x="3386825" y="1279598"/>
            <a:ext cx="771600" cy="3783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5">
                  <a:extLst>
                    <a:ext uri="{A12FA001-AC4F-418D-AE19-62706E023703}">
                      <ahyp:hlinkClr val="tx"/>
                    </a:ext>
                  </a:extLst>
                </a:hlinkClick>
              </a:rPr>
              <a:t>Little Bluestem</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Dodecatheon meadia Transparent" id="2006" name="Google Shape;2006;g11380abe82f_1_805"/>
          <p:cNvPicPr preferRelativeResize="0"/>
          <p:nvPr/>
        </p:nvPicPr>
        <p:blipFill rotWithShape="1">
          <a:blip r:embed="rId36">
            <a:alphaModFix/>
          </a:blip>
          <a:srcRect b="0" l="0" r="0" t="0"/>
          <a:stretch/>
        </p:blipFill>
        <p:spPr>
          <a:xfrm>
            <a:off x="2154723" y="2072169"/>
            <a:ext cx="340314" cy="379069"/>
          </a:xfrm>
          <a:prstGeom prst="rect">
            <a:avLst/>
          </a:prstGeom>
          <a:noFill/>
          <a:ln>
            <a:noFill/>
          </a:ln>
        </p:spPr>
      </p:pic>
      <p:pic>
        <p:nvPicPr>
          <p:cNvPr descr="Pedicularis canadensis Transparent" id="2007" name="Google Shape;2007;g11380abe82f_1_805"/>
          <p:cNvPicPr preferRelativeResize="0"/>
          <p:nvPr/>
        </p:nvPicPr>
        <p:blipFill rotWithShape="1">
          <a:blip r:embed="rId37">
            <a:alphaModFix/>
          </a:blip>
          <a:srcRect b="0" l="0" r="0" t="0"/>
          <a:stretch/>
        </p:blipFill>
        <p:spPr>
          <a:xfrm>
            <a:off x="1612230" y="2191236"/>
            <a:ext cx="270072" cy="287027"/>
          </a:xfrm>
          <a:prstGeom prst="rect">
            <a:avLst/>
          </a:prstGeom>
          <a:noFill/>
          <a:ln>
            <a:noFill/>
          </a:ln>
        </p:spPr>
      </p:pic>
      <p:sp>
        <p:nvSpPr>
          <p:cNvPr id="2008" name="Google Shape;2008;g11380abe82f_1_805"/>
          <p:cNvSpPr txBox="1"/>
          <p:nvPr/>
        </p:nvSpPr>
        <p:spPr>
          <a:xfrm>
            <a:off x="1420250" y="2460026"/>
            <a:ext cx="654000" cy="3366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8">
                  <a:extLst>
                    <a:ext uri="{A12FA001-AC4F-418D-AE19-62706E023703}">
                      <ahyp:hlinkClr val="tx"/>
                    </a:ext>
                  </a:extLst>
                </a:hlinkClick>
              </a:rPr>
              <a:t>Wood Betony</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009" name="Google Shape;2009;g11380abe82f_1_805"/>
          <p:cNvSpPr txBox="1"/>
          <p:nvPr/>
        </p:nvSpPr>
        <p:spPr>
          <a:xfrm>
            <a:off x="2017200" y="2452826"/>
            <a:ext cx="654000" cy="351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9">
                  <a:extLst>
                    <a:ext uri="{A12FA001-AC4F-418D-AE19-62706E023703}">
                      <ahyp:hlinkClr val="tx"/>
                    </a:ext>
                  </a:extLst>
                </a:hlinkClick>
              </a:rPr>
              <a:t>Shooting Star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010" name="Google Shape;2010;g11380abe82f_1_805"/>
          <p:cNvSpPr txBox="1"/>
          <p:nvPr/>
        </p:nvSpPr>
        <p:spPr>
          <a:xfrm>
            <a:off x="2691250" y="2456752"/>
            <a:ext cx="545100" cy="381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0">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1">
                  <a:extLst>
                    <a:ext uri="{A12FA001-AC4F-418D-AE19-62706E023703}">
                      <ahyp:hlinkClr val="tx"/>
                    </a:ext>
                  </a:extLst>
                </a:hlinkClick>
              </a:rPr>
              <a:t>Smoke</a:t>
            </a:r>
            <a:endParaRPr b="0" i="0" sz="1800" u="none" cap="none" strike="noStrike">
              <a:solidFill>
                <a:schemeClr val="dk1"/>
              </a:solidFill>
              <a:latin typeface="Arial"/>
              <a:ea typeface="Arial"/>
              <a:cs typeface="Arial"/>
              <a:sym typeface="Arial"/>
            </a:endParaRPr>
          </a:p>
        </p:txBody>
      </p:sp>
      <p:pic>
        <p:nvPicPr>
          <p:cNvPr descr="Geum triflorum Transparent" id="2011" name="Google Shape;2011;g11380abe82f_1_805"/>
          <p:cNvPicPr preferRelativeResize="0"/>
          <p:nvPr/>
        </p:nvPicPr>
        <p:blipFill rotWithShape="1">
          <a:blip r:embed="rId5">
            <a:alphaModFix/>
          </a:blip>
          <a:srcRect b="0" l="0" r="0" t="0"/>
          <a:stretch/>
        </p:blipFill>
        <p:spPr>
          <a:xfrm>
            <a:off x="2851958" y="2222513"/>
            <a:ext cx="267150" cy="268583"/>
          </a:xfrm>
          <a:prstGeom prst="rect">
            <a:avLst/>
          </a:prstGeom>
          <a:noFill/>
          <a:ln>
            <a:noFill/>
          </a:ln>
        </p:spPr>
      </p:pic>
      <p:pic>
        <p:nvPicPr>
          <p:cNvPr descr="Coreopsis lanceolata Transparent" id="2012" name="Google Shape;2012;g11380abe82f_1_805"/>
          <p:cNvPicPr preferRelativeResize="0"/>
          <p:nvPr/>
        </p:nvPicPr>
        <p:blipFill rotWithShape="1">
          <a:blip r:embed="rId42">
            <a:alphaModFix/>
          </a:blip>
          <a:srcRect b="0" l="0" r="0" t="0"/>
          <a:stretch/>
        </p:blipFill>
        <p:spPr>
          <a:xfrm>
            <a:off x="2828545" y="5318390"/>
            <a:ext cx="508655" cy="569209"/>
          </a:xfrm>
          <a:prstGeom prst="rect">
            <a:avLst/>
          </a:prstGeom>
          <a:noFill/>
          <a:ln>
            <a:noFill/>
          </a:ln>
        </p:spPr>
      </p:pic>
      <p:pic>
        <p:nvPicPr>
          <p:cNvPr descr="Gaillardia aristata Transparent" id="2013" name="Google Shape;2013;g11380abe82f_1_805"/>
          <p:cNvPicPr preferRelativeResize="0"/>
          <p:nvPr/>
        </p:nvPicPr>
        <p:blipFill rotWithShape="1">
          <a:blip r:embed="rId43">
            <a:alphaModFix/>
          </a:blip>
          <a:srcRect b="0" l="0" r="0" t="0"/>
          <a:stretch/>
        </p:blipFill>
        <p:spPr>
          <a:xfrm>
            <a:off x="1388114" y="5378580"/>
            <a:ext cx="544987" cy="518343"/>
          </a:xfrm>
          <a:prstGeom prst="rect">
            <a:avLst/>
          </a:prstGeom>
          <a:noFill/>
          <a:ln>
            <a:noFill/>
          </a:ln>
        </p:spPr>
      </p:pic>
      <p:sp>
        <p:nvSpPr>
          <p:cNvPr id="2014" name="Google Shape;2014;g11380abe82f_1_805"/>
          <p:cNvSpPr txBox="1"/>
          <p:nvPr/>
        </p:nvSpPr>
        <p:spPr>
          <a:xfrm>
            <a:off x="2687575" y="5884425"/>
            <a:ext cx="746100" cy="460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4">
                  <a:extLst>
                    <a:ext uri="{A12FA001-AC4F-418D-AE19-62706E023703}">
                      <ahyp:hlinkClr val="tx"/>
                    </a:ext>
                  </a:extLst>
                </a:hlinkClick>
              </a:rPr>
              <a:t>Lance Leaf Coreopsis</a:t>
            </a:r>
            <a:endParaRPr b="0" i="0" sz="1800" u="none" cap="none" strike="noStrike">
              <a:solidFill>
                <a:schemeClr val="dk1"/>
              </a:solidFill>
              <a:latin typeface="Arial"/>
              <a:ea typeface="Arial"/>
              <a:cs typeface="Arial"/>
              <a:sym typeface="Arial"/>
            </a:endParaRPr>
          </a:p>
        </p:txBody>
      </p:sp>
      <p:sp>
        <p:nvSpPr>
          <p:cNvPr id="2015" name="Google Shape;2015;g11380abe82f_1_805"/>
          <p:cNvSpPr txBox="1"/>
          <p:nvPr/>
        </p:nvSpPr>
        <p:spPr>
          <a:xfrm>
            <a:off x="1277125" y="5877875"/>
            <a:ext cx="747600" cy="4518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5">
                  <a:extLst>
                    <a:ext uri="{A12FA001-AC4F-418D-AE19-62706E023703}">
                      <ahyp:hlinkClr val="tx"/>
                    </a:ext>
                  </a:extLst>
                </a:hlinkClick>
              </a:rPr>
              <a:t>Blanket 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Verbena stricta Transparent" id="2016" name="Google Shape;2016;g11380abe82f_1_805"/>
          <p:cNvPicPr preferRelativeResize="0"/>
          <p:nvPr/>
        </p:nvPicPr>
        <p:blipFill rotWithShape="1">
          <a:blip r:embed="rId46">
            <a:alphaModFix/>
          </a:blip>
          <a:srcRect b="0" l="0" r="0" t="0"/>
          <a:stretch/>
        </p:blipFill>
        <p:spPr>
          <a:xfrm>
            <a:off x="2153744" y="5341320"/>
            <a:ext cx="421457" cy="551043"/>
          </a:xfrm>
          <a:prstGeom prst="rect">
            <a:avLst/>
          </a:prstGeom>
          <a:noFill/>
          <a:ln>
            <a:noFill/>
          </a:ln>
        </p:spPr>
      </p:pic>
      <p:sp>
        <p:nvSpPr>
          <p:cNvPr id="2017" name="Google Shape;2017;g11380abe82f_1_805"/>
          <p:cNvSpPr txBox="1"/>
          <p:nvPr/>
        </p:nvSpPr>
        <p:spPr>
          <a:xfrm>
            <a:off x="2001775" y="5884425"/>
            <a:ext cx="746100" cy="4068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7">
                  <a:extLst>
                    <a:ext uri="{A12FA001-AC4F-418D-AE19-62706E023703}">
                      <ahyp:hlinkClr val="tx"/>
                    </a:ext>
                  </a:extLst>
                </a:hlinkClick>
              </a:rPr>
              <a:t>Hoary </a:t>
            </a:r>
            <a:endParaRPr b="1"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8">
                  <a:extLst>
                    <a:ext uri="{A12FA001-AC4F-418D-AE19-62706E023703}">
                      <ahyp:hlinkClr val="tx"/>
                    </a:ext>
                  </a:extLst>
                </a:hlinkClick>
              </a:rPr>
              <a:t>Vervain</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Echinacea pallida Transparent" id="2018" name="Google Shape;2018;g11380abe82f_1_805"/>
          <p:cNvPicPr preferRelativeResize="0"/>
          <p:nvPr/>
        </p:nvPicPr>
        <p:blipFill rotWithShape="1">
          <a:blip r:embed="rId49">
            <a:alphaModFix/>
          </a:blip>
          <a:srcRect b="0" l="0" r="0" t="0"/>
          <a:stretch/>
        </p:blipFill>
        <p:spPr>
          <a:xfrm>
            <a:off x="3653332" y="5292013"/>
            <a:ext cx="369381" cy="588587"/>
          </a:xfrm>
          <a:prstGeom prst="rect">
            <a:avLst/>
          </a:prstGeom>
          <a:noFill/>
          <a:ln>
            <a:noFill/>
          </a:ln>
        </p:spPr>
      </p:pic>
      <p:sp>
        <p:nvSpPr>
          <p:cNvPr id="2019" name="Google Shape;2019;g11380abe82f_1_805"/>
          <p:cNvSpPr txBox="1"/>
          <p:nvPr/>
        </p:nvSpPr>
        <p:spPr>
          <a:xfrm>
            <a:off x="3417876" y="5880602"/>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0">
                  <a:extLst>
                    <a:ext uri="{A12FA001-AC4F-418D-AE19-62706E023703}">
                      <ahyp:hlinkClr val="tx"/>
                    </a:ext>
                  </a:extLst>
                </a:hlinkClick>
              </a:rPr>
              <a:t>Pale Purple Coneflower</a:t>
            </a:r>
            <a:endParaRPr b="0" i="0" sz="1800" u="none" cap="none" strike="noStrike">
              <a:solidFill>
                <a:schemeClr val="dk1"/>
              </a:solidFill>
              <a:latin typeface="Arial"/>
              <a:ea typeface="Arial"/>
              <a:cs typeface="Arial"/>
              <a:sym typeface="Arial"/>
            </a:endParaRPr>
          </a:p>
        </p:txBody>
      </p:sp>
      <p:sp>
        <p:nvSpPr>
          <p:cNvPr id="2020" name="Google Shape;2020;g11380abe82f_1_805"/>
          <p:cNvSpPr txBox="1"/>
          <p:nvPr/>
        </p:nvSpPr>
        <p:spPr>
          <a:xfrm>
            <a:off x="4188152" y="5903864"/>
            <a:ext cx="746100" cy="2124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1">
                  <a:extLst>
                    <a:ext uri="{A12FA001-AC4F-418D-AE19-62706E023703}">
                      <ahyp:hlinkClr val="tx"/>
                    </a:ext>
                  </a:extLst>
                </a:hlinkClick>
              </a:rPr>
              <a:t>Lead Plant</a:t>
            </a:r>
            <a:endParaRPr b="1" sz="900">
              <a:latin typeface="Calibri"/>
              <a:ea typeface="Calibri"/>
              <a:cs typeface="Calibri"/>
              <a:sym typeface="Calibri"/>
            </a:endParaRPr>
          </a:p>
        </p:txBody>
      </p:sp>
      <p:pic>
        <p:nvPicPr>
          <p:cNvPr descr="Amorpha canescens Transparent" id="2021" name="Google Shape;2021;g11380abe82f_1_805"/>
          <p:cNvPicPr preferRelativeResize="0"/>
          <p:nvPr/>
        </p:nvPicPr>
        <p:blipFill rotWithShape="1">
          <a:blip r:embed="rId18">
            <a:alphaModFix/>
          </a:blip>
          <a:srcRect b="0" l="0" r="0" t="0"/>
          <a:stretch/>
        </p:blipFill>
        <p:spPr>
          <a:xfrm>
            <a:off x="4247387" y="5207033"/>
            <a:ext cx="595725" cy="671992"/>
          </a:xfrm>
          <a:prstGeom prst="rect">
            <a:avLst/>
          </a:prstGeom>
          <a:noFill/>
          <a:ln>
            <a:noFill/>
          </a:ln>
        </p:spPr>
      </p:pic>
      <p:pic>
        <p:nvPicPr>
          <p:cNvPr descr="Monarda fistulosa Transparent" id="2022" name="Google Shape;2022;g11380abe82f_1_805"/>
          <p:cNvPicPr preferRelativeResize="0"/>
          <p:nvPr/>
        </p:nvPicPr>
        <p:blipFill rotWithShape="1">
          <a:blip r:embed="rId52">
            <a:alphaModFix/>
          </a:blip>
          <a:srcRect b="0" l="0" r="0" t="0"/>
          <a:stretch/>
        </p:blipFill>
        <p:spPr>
          <a:xfrm>
            <a:off x="7478879" y="3154622"/>
            <a:ext cx="753162" cy="873097"/>
          </a:xfrm>
          <a:prstGeom prst="rect">
            <a:avLst/>
          </a:prstGeom>
          <a:noFill/>
          <a:ln>
            <a:noFill/>
          </a:ln>
        </p:spPr>
      </p:pic>
      <p:pic>
        <p:nvPicPr>
          <p:cNvPr descr="Ratibida pinnata Transparent" id="2023" name="Google Shape;2023;g11380abe82f_1_805"/>
          <p:cNvPicPr preferRelativeResize="0"/>
          <p:nvPr/>
        </p:nvPicPr>
        <p:blipFill rotWithShape="1">
          <a:blip r:embed="rId53">
            <a:alphaModFix/>
          </a:blip>
          <a:srcRect b="0" l="0" r="0" t="0"/>
          <a:stretch/>
        </p:blipFill>
        <p:spPr>
          <a:xfrm>
            <a:off x="6937062" y="3153419"/>
            <a:ext cx="526181" cy="869227"/>
          </a:xfrm>
          <a:prstGeom prst="rect">
            <a:avLst/>
          </a:prstGeom>
          <a:noFill/>
          <a:ln>
            <a:noFill/>
          </a:ln>
        </p:spPr>
      </p:pic>
      <p:pic>
        <p:nvPicPr>
          <p:cNvPr descr="Silene regia Transparent" id="2024" name="Google Shape;2024;g11380abe82f_1_805"/>
          <p:cNvPicPr preferRelativeResize="0"/>
          <p:nvPr/>
        </p:nvPicPr>
        <p:blipFill rotWithShape="1">
          <a:blip r:embed="rId54">
            <a:alphaModFix/>
          </a:blip>
          <a:srcRect b="0" l="0" r="0" t="0"/>
          <a:stretch/>
        </p:blipFill>
        <p:spPr>
          <a:xfrm>
            <a:off x="6341008" y="3208960"/>
            <a:ext cx="422668" cy="809003"/>
          </a:xfrm>
          <a:prstGeom prst="rect">
            <a:avLst/>
          </a:prstGeom>
          <a:noFill/>
          <a:ln>
            <a:noFill/>
          </a:ln>
        </p:spPr>
      </p:pic>
      <p:sp>
        <p:nvSpPr>
          <p:cNvPr id="2025" name="Google Shape;2025;g11380abe82f_1_805"/>
          <p:cNvSpPr txBox="1"/>
          <p:nvPr/>
        </p:nvSpPr>
        <p:spPr>
          <a:xfrm>
            <a:off x="6195017" y="401796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5">
                  <a:extLst>
                    <a:ext uri="{A12FA001-AC4F-418D-AE19-62706E023703}">
                      <ahyp:hlinkClr val="tx"/>
                    </a:ext>
                  </a:extLst>
                </a:hlinkClick>
              </a:rPr>
              <a:t>Royal Catchfly</a:t>
            </a:r>
            <a:endParaRPr b="1" sz="900">
              <a:latin typeface="Calibri"/>
              <a:ea typeface="Calibri"/>
              <a:cs typeface="Calibri"/>
              <a:sym typeface="Calibri"/>
            </a:endParaRPr>
          </a:p>
        </p:txBody>
      </p:sp>
      <p:sp>
        <p:nvSpPr>
          <p:cNvPr id="2026" name="Google Shape;2026;g11380abe82f_1_805"/>
          <p:cNvSpPr txBox="1"/>
          <p:nvPr/>
        </p:nvSpPr>
        <p:spPr>
          <a:xfrm>
            <a:off x="6842717" y="401796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6">
                  <a:extLst>
                    <a:ext uri="{A12FA001-AC4F-418D-AE19-62706E023703}">
                      <ahyp:hlinkClr val="tx"/>
                    </a:ext>
                  </a:extLst>
                </a:hlinkClick>
              </a:rPr>
              <a:t>Yellow Coneflower</a:t>
            </a:r>
            <a:endParaRPr b="1" sz="900">
              <a:latin typeface="Calibri"/>
              <a:ea typeface="Calibri"/>
              <a:cs typeface="Calibri"/>
              <a:sym typeface="Calibri"/>
            </a:endParaRPr>
          </a:p>
        </p:txBody>
      </p:sp>
      <p:sp>
        <p:nvSpPr>
          <p:cNvPr id="2027" name="Google Shape;2027;g11380abe82f_1_805"/>
          <p:cNvSpPr txBox="1"/>
          <p:nvPr/>
        </p:nvSpPr>
        <p:spPr>
          <a:xfrm>
            <a:off x="7538042" y="3998914"/>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7">
                  <a:extLst>
                    <a:ext uri="{A12FA001-AC4F-418D-AE19-62706E023703}">
                      <ahyp:hlinkClr val="tx"/>
                    </a:ext>
                  </a:extLst>
                </a:hlinkClick>
              </a:rPr>
              <a:t>Wild Bergamot</a:t>
            </a:r>
            <a:endParaRPr b="1" sz="900">
              <a:latin typeface="Calibri"/>
              <a:ea typeface="Calibri"/>
              <a:cs typeface="Calibri"/>
              <a:sym typeface="Calibri"/>
            </a:endParaRPr>
          </a:p>
        </p:txBody>
      </p:sp>
      <p:pic>
        <p:nvPicPr>
          <p:cNvPr descr="Solidago nemoralis Transparent" id="2028" name="Google Shape;2028;g11380abe82f_1_805"/>
          <p:cNvPicPr preferRelativeResize="0"/>
          <p:nvPr/>
        </p:nvPicPr>
        <p:blipFill rotWithShape="1">
          <a:blip r:embed="rId58">
            <a:alphaModFix/>
          </a:blip>
          <a:srcRect b="0" l="0" r="0" t="0"/>
          <a:stretch/>
        </p:blipFill>
        <p:spPr>
          <a:xfrm>
            <a:off x="7109642" y="4576239"/>
            <a:ext cx="451734" cy="599486"/>
          </a:xfrm>
          <a:prstGeom prst="rect">
            <a:avLst/>
          </a:prstGeom>
          <a:noFill/>
          <a:ln>
            <a:noFill/>
          </a:ln>
        </p:spPr>
      </p:pic>
      <p:sp>
        <p:nvSpPr>
          <p:cNvPr id="2029" name="Google Shape;2029;g11380abe82f_1_805"/>
          <p:cNvSpPr txBox="1"/>
          <p:nvPr/>
        </p:nvSpPr>
        <p:spPr>
          <a:xfrm>
            <a:off x="6960975" y="5161437"/>
            <a:ext cx="746100" cy="400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9">
                  <a:extLst>
                    <a:ext uri="{A12FA001-AC4F-418D-AE19-62706E023703}">
                      <ahyp:hlinkClr val="tx"/>
                    </a:ext>
                  </a:extLst>
                </a:hlinkClick>
              </a:rPr>
              <a:t>Grey Goldenrod</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030" name="Google Shape;2030;g11380abe82f_1_805"/>
          <p:cNvSpPr txBox="1"/>
          <p:nvPr/>
        </p:nvSpPr>
        <p:spPr>
          <a:xfrm>
            <a:off x="6195025" y="5168857"/>
            <a:ext cx="747600" cy="4896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60">
                  <a:extLst>
                    <a:ext uri="{A12FA001-AC4F-418D-AE19-62706E023703}">
                      <ahyp:hlinkClr val="tx"/>
                    </a:ext>
                  </a:extLst>
                </a:hlinkClick>
              </a:rPr>
              <a:t>Aromatic Aster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Aster oblongifolius 2 Transparent" id="2031" name="Google Shape;2031;g11380abe82f_1_805"/>
          <p:cNvPicPr preferRelativeResize="0"/>
          <p:nvPr/>
        </p:nvPicPr>
        <p:blipFill rotWithShape="1">
          <a:blip r:embed="rId61">
            <a:alphaModFix/>
          </a:blip>
          <a:srcRect b="0" l="0" r="0" t="0"/>
          <a:stretch/>
        </p:blipFill>
        <p:spPr>
          <a:xfrm>
            <a:off x="6240217" y="4684638"/>
            <a:ext cx="632184" cy="502598"/>
          </a:xfrm>
          <a:prstGeom prst="rect">
            <a:avLst/>
          </a:prstGeom>
          <a:noFill/>
          <a:ln>
            <a:noFill/>
          </a:ln>
        </p:spPr>
      </p:pic>
      <p:sp>
        <p:nvSpPr>
          <p:cNvPr id="2032" name="Google Shape;2032;g11380abe82f_1_805"/>
          <p:cNvSpPr txBox="1"/>
          <p:nvPr/>
        </p:nvSpPr>
        <p:spPr>
          <a:xfrm>
            <a:off x="29427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033" name="Google Shape;2033;g11380abe82f_1_805">
            <a:hlinkClick action="ppaction://hlinksldjump" r:id="rId62"/>
          </p:cNvPr>
          <p:cNvPicPr preferRelativeResize="0"/>
          <p:nvPr/>
        </p:nvPicPr>
        <p:blipFill>
          <a:blip r:embed="rId63">
            <a:alphaModFix/>
          </a:blip>
          <a:stretch>
            <a:fillRect/>
          </a:stretch>
        </p:blipFill>
        <p:spPr>
          <a:xfrm>
            <a:off x="8422462" y="-1323"/>
            <a:ext cx="708950" cy="189323"/>
          </a:xfrm>
          <a:prstGeom prst="rect">
            <a:avLst/>
          </a:prstGeom>
          <a:noFill/>
          <a:ln>
            <a:noFill/>
          </a:ln>
        </p:spPr>
      </p:pic>
      <p:pic>
        <p:nvPicPr>
          <p:cNvPr id="2034" name="Google Shape;2034;g11380abe82f_1_805"/>
          <p:cNvPicPr preferRelativeResize="0"/>
          <p:nvPr/>
        </p:nvPicPr>
        <p:blipFill>
          <a:blip r:embed="rId64">
            <a:alphaModFix/>
          </a:blip>
          <a:stretch>
            <a:fillRect/>
          </a:stretch>
        </p:blipFill>
        <p:spPr>
          <a:xfrm>
            <a:off x="4578850" y="815314"/>
            <a:ext cx="521675" cy="521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g11380abe82f_1_1056"/>
          <p:cNvSpPr txBox="1"/>
          <p:nvPr>
            <p:ph type="title"/>
          </p:nvPr>
        </p:nvSpPr>
        <p:spPr>
          <a:xfrm>
            <a:off x="0" y="38775"/>
            <a:ext cx="9144000" cy="674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b="1" lang="en-US" sz="3080"/>
              <a:t>Companion Plants - </a:t>
            </a:r>
            <a:r>
              <a:rPr lang="en-US" sz="3080"/>
              <a:t>Medium-wet sunny </a:t>
            </a:r>
            <a:r>
              <a:rPr lang="en-US" sz="3080"/>
              <a:t>areas</a:t>
            </a:r>
            <a:br>
              <a:rPr lang="en-US" sz="3080"/>
            </a:br>
            <a:r>
              <a:rPr lang="en-US" sz="1400"/>
              <a:t>Companion plants bloom at the same time in areas with temporarily wet soil and more than 6 hours of sunlight each day</a:t>
            </a:r>
            <a:endParaRPr sz="4160"/>
          </a:p>
        </p:txBody>
      </p:sp>
      <p:pic>
        <p:nvPicPr>
          <p:cNvPr descr="Carex vulpinoidea Transparent" id="2040" name="Google Shape;2040;g11380abe82f_1_1056"/>
          <p:cNvPicPr preferRelativeResize="0"/>
          <p:nvPr/>
        </p:nvPicPr>
        <p:blipFill rotWithShape="1">
          <a:blip r:embed="rId3">
            <a:alphaModFix/>
          </a:blip>
          <a:srcRect b="0" l="0" r="0" t="0"/>
          <a:stretch/>
        </p:blipFill>
        <p:spPr>
          <a:xfrm>
            <a:off x="1814869" y="1474273"/>
            <a:ext cx="460211" cy="386335"/>
          </a:xfrm>
          <a:prstGeom prst="rect">
            <a:avLst/>
          </a:prstGeom>
          <a:noFill/>
          <a:ln>
            <a:noFill/>
          </a:ln>
        </p:spPr>
      </p:pic>
      <p:sp>
        <p:nvSpPr>
          <p:cNvPr id="2041" name="Google Shape;2041;g11380abe82f_1_1056"/>
          <p:cNvSpPr txBox="1"/>
          <p:nvPr/>
        </p:nvSpPr>
        <p:spPr>
          <a:xfrm>
            <a:off x="1655500" y="1860610"/>
            <a:ext cx="746100" cy="1962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4">
                  <a:extLst>
                    <a:ext uri="{A12FA001-AC4F-418D-AE19-62706E023703}">
                      <ahyp:hlinkClr val="tx"/>
                    </a:ext>
                  </a:extLst>
                </a:hlinkClick>
              </a:rPr>
              <a:t>Fox Sedge</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042" name="Google Shape;2042;g11380abe82f_1_1056"/>
          <p:cNvSpPr txBox="1"/>
          <p:nvPr/>
        </p:nvSpPr>
        <p:spPr>
          <a:xfrm>
            <a:off x="6186880" y="376116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5">
                  <a:extLst>
                    <a:ext uri="{A12FA001-AC4F-418D-AE19-62706E023703}">
                      <ahyp:hlinkClr val="tx"/>
                    </a:ext>
                  </a:extLst>
                </a:hlinkClick>
              </a:rPr>
              <a:t>Marsh Milkweed</a:t>
            </a:r>
            <a:endParaRPr b="1" sz="900">
              <a:latin typeface="Calibri"/>
              <a:ea typeface="Calibri"/>
              <a:cs typeface="Calibri"/>
              <a:sym typeface="Calibri"/>
            </a:endParaRPr>
          </a:p>
        </p:txBody>
      </p:sp>
      <p:pic>
        <p:nvPicPr>
          <p:cNvPr descr="Asclepias incarnata Transparent" id="2043" name="Google Shape;2043;g11380abe82f_1_1056"/>
          <p:cNvPicPr preferRelativeResize="0"/>
          <p:nvPr/>
        </p:nvPicPr>
        <p:blipFill rotWithShape="1">
          <a:blip r:embed="rId6">
            <a:alphaModFix/>
          </a:blip>
          <a:srcRect b="0" l="0" r="0" t="0"/>
          <a:stretch/>
        </p:blipFill>
        <p:spPr>
          <a:xfrm>
            <a:off x="6314508" y="2998478"/>
            <a:ext cx="475955" cy="769037"/>
          </a:xfrm>
          <a:prstGeom prst="rect">
            <a:avLst/>
          </a:prstGeom>
          <a:noFill/>
          <a:ln>
            <a:noFill/>
          </a:ln>
        </p:spPr>
      </p:pic>
      <p:sp>
        <p:nvSpPr>
          <p:cNvPr id="2044" name="Google Shape;2044;g11380abe82f_1_1056"/>
          <p:cNvSpPr txBox="1"/>
          <p:nvPr/>
        </p:nvSpPr>
        <p:spPr>
          <a:xfrm>
            <a:off x="6205400" y="1873570"/>
            <a:ext cx="747600" cy="4311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7">
                  <a:extLst>
                    <a:ext uri="{A12FA001-AC4F-418D-AE19-62706E023703}">
                      <ahyp:hlinkClr val="tx"/>
                    </a:ext>
                  </a:extLst>
                </a:hlinkClick>
              </a:rPr>
              <a:t>Great Blue Lobelia</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Lobelia siphilitica Transparent" id="2045" name="Google Shape;2045;g11380abe82f_1_1056"/>
          <p:cNvPicPr preferRelativeResize="0"/>
          <p:nvPr/>
        </p:nvPicPr>
        <p:blipFill rotWithShape="1">
          <a:blip r:embed="rId8">
            <a:alphaModFix/>
          </a:blip>
          <a:srcRect b="0" l="0" r="0" t="0"/>
          <a:stretch/>
        </p:blipFill>
        <p:spPr>
          <a:xfrm>
            <a:off x="6401675" y="1416528"/>
            <a:ext cx="288237" cy="460210"/>
          </a:xfrm>
          <a:prstGeom prst="rect">
            <a:avLst/>
          </a:prstGeom>
          <a:noFill/>
          <a:ln>
            <a:noFill/>
          </a:ln>
        </p:spPr>
      </p:pic>
      <p:sp>
        <p:nvSpPr>
          <p:cNvPr id="2046" name="Google Shape;2046;g11380abe82f_1_1056"/>
          <p:cNvSpPr txBox="1"/>
          <p:nvPr/>
        </p:nvSpPr>
        <p:spPr>
          <a:xfrm>
            <a:off x="6884000" y="1862094"/>
            <a:ext cx="747600" cy="4155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9">
                  <a:extLst>
                    <a:ext uri="{A12FA001-AC4F-418D-AE19-62706E023703}">
                      <ahyp:hlinkClr val="tx"/>
                    </a:ext>
                  </a:extLst>
                </a:hlinkClick>
              </a:rPr>
              <a:t>Orange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Rudbeckia fulgida Transparent" id="2047" name="Google Shape;2047;g11380abe82f_1_1056"/>
          <p:cNvPicPr preferRelativeResize="0"/>
          <p:nvPr/>
        </p:nvPicPr>
        <p:blipFill rotWithShape="1">
          <a:blip r:embed="rId10">
            <a:alphaModFix/>
          </a:blip>
          <a:srcRect b="0" l="0" r="0" t="0"/>
          <a:stretch/>
        </p:blipFill>
        <p:spPr>
          <a:xfrm>
            <a:off x="7022075" y="1319653"/>
            <a:ext cx="468689" cy="558309"/>
          </a:xfrm>
          <a:prstGeom prst="rect">
            <a:avLst/>
          </a:prstGeom>
          <a:noFill/>
          <a:ln>
            <a:noFill/>
          </a:ln>
        </p:spPr>
      </p:pic>
      <p:pic>
        <p:nvPicPr>
          <p:cNvPr descr="Lobelia cardinalis Transparent" id="2048" name="Google Shape;2048;g11380abe82f_1_1056"/>
          <p:cNvPicPr preferRelativeResize="0"/>
          <p:nvPr/>
        </p:nvPicPr>
        <p:blipFill rotWithShape="1">
          <a:blip r:embed="rId11">
            <a:alphaModFix/>
          </a:blip>
          <a:srcRect b="0" l="0" r="0" t="0"/>
          <a:stretch/>
        </p:blipFill>
        <p:spPr>
          <a:xfrm>
            <a:off x="7714656" y="1057077"/>
            <a:ext cx="498484" cy="829219"/>
          </a:xfrm>
          <a:prstGeom prst="rect">
            <a:avLst/>
          </a:prstGeom>
          <a:noFill/>
          <a:ln>
            <a:noFill/>
          </a:ln>
        </p:spPr>
      </p:pic>
      <p:sp>
        <p:nvSpPr>
          <p:cNvPr id="2049" name="Google Shape;2049;g11380abe82f_1_1056"/>
          <p:cNvSpPr txBox="1"/>
          <p:nvPr/>
        </p:nvSpPr>
        <p:spPr>
          <a:xfrm>
            <a:off x="7587058" y="1885196"/>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2">
                  <a:extLst>
                    <a:ext uri="{A12FA001-AC4F-418D-AE19-62706E023703}">
                      <ahyp:hlinkClr val="tx"/>
                    </a:ext>
                  </a:extLst>
                </a:hlinkClick>
              </a:rPr>
              <a:t>Cardinal Flower</a:t>
            </a:r>
            <a:endParaRPr b="1" sz="900">
              <a:latin typeface="Calibri"/>
              <a:ea typeface="Calibri"/>
              <a:cs typeface="Calibri"/>
              <a:sym typeface="Calibri"/>
            </a:endParaRPr>
          </a:p>
        </p:txBody>
      </p:sp>
      <p:pic>
        <p:nvPicPr>
          <p:cNvPr descr="Aster novae angliae Transparent" id="2050" name="Google Shape;2050;g11380abe82f_1_1056"/>
          <p:cNvPicPr preferRelativeResize="0"/>
          <p:nvPr/>
        </p:nvPicPr>
        <p:blipFill rotWithShape="1">
          <a:blip r:embed="rId13">
            <a:alphaModFix/>
          </a:blip>
          <a:srcRect b="0" l="0" r="0" t="0"/>
          <a:stretch/>
        </p:blipFill>
        <p:spPr>
          <a:xfrm>
            <a:off x="7044619" y="4676654"/>
            <a:ext cx="675782" cy="933710"/>
          </a:xfrm>
          <a:prstGeom prst="rect">
            <a:avLst/>
          </a:prstGeom>
          <a:noFill/>
          <a:ln>
            <a:noFill/>
          </a:ln>
        </p:spPr>
      </p:pic>
      <p:sp>
        <p:nvSpPr>
          <p:cNvPr id="2051" name="Google Shape;2051;g11380abe82f_1_1056"/>
          <p:cNvSpPr txBox="1"/>
          <p:nvPr/>
        </p:nvSpPr>
        <p:spPr>
          <a:xfrm>
            <a:off x="6974389" y="5610589"/>
            <a:ext cx="771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4">
                  <a:extLst>
                    <a:ext uri="{A12FA001-AC4F-418D-AE19-62706E023703}">
                      <ahyp:hlinkClr val="tx"/>
                    </a:ext>
                  </a:extLst>
                </a:hlinkClick>
              </a:rPr>
              <a:t>New England Aster</a:t>
            </a:r>
            <a:endParaRPr b="1" sz="900">
              <a:latin typeface="Calibri"/>
              <a:ea typeface="Calibri"/>
              <a:cs typeface="Calibri"/>
              <a:sym typeface="Calibri"/>
            </a:endParaRPr>
          </a:p>
        </p:txBody>
      </p:sp>
      <p:sp>
        <p:nvSpPr>
          <p:cNvPr id="2052" name="Google Shape;2052;g11380abe82f_1_1056"/>
          <p:cNvSpPr txBox="1"/>
          <p:nvPr/>
        </p:nvSpPr>
        <p:spPr>
          <a:xfrm>
            <a:off x="7531852" y="376511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5">
                  <a:extLst>
                    <a:ext uri="{A12FA001-AC4F-418D-AE19-62706E023703}">
                      <ahyp:hlinkClr val="tx"/>
                    </a:ext>
                  </a:extLst>
                </a:hlinkClick>
              </a:rPr>
              <a:t>Meadow Blazing Star</a:t>
            </a:r>
            <a:endParaRPr b="1" sz="900">
              <a:latin typeface="Calibri"/>
              <a:ea typeface="Calibri"/>
              <a:cs typeface="Calibri"/>
              <a:sym typeface="Calibri"/>
            </a:endParaRPr>
          </a:p>
        </p:txBody>
      </p:sp>
      <p:pic>
        <p:nvPicPr>
          <p:cNvPr descr="Liatris ligulistylis Transparent" id="2053" name="Google Shape;2053;g11380abe82f_1_1056"/>
          <p:cNvPicPr preferRelativeResize="0"/>
          <p:nvPr/>
        </p:nvPicPr>
        <p:blipFill rotWithShape="1">
          <a:blip r:embed="rId16">
            <a:alphaModFix/>
          </a:blip>
          <a:srcRect b="0" l="0" r="0" t="0"/>
          <a:stretch/>
        </p:blipFill>
        <p:spPr>
          <a:xfrm>
            <a:off x="7655936" y="2762958"/>
            <a:ext cx="448803" cy="991745"/>
          </a:xfrm>
          <a:prstGeom prst="rect">
            <a:avLst/>
          </a:prstGeom>
          <a:noFill/>
          <a:ln>
            <a:noFill/>
          </a:ln>
        </p:spPr>
      </p:pic>
      <p:sp>
        <p:nvSpPr>
          <p:cNvPr id="2054" name="Google Shape;2054;g11380abe82f_1_1056"/>
          <p:cNvSpPr txBox="1"/>
          <p:nvPr/>
        </p:nvSpPr>
        <p:spPr>
          <a:xfrm>
            <a:off x="6903250" y="3761893"/>
            <a:ext cx="747600" cy="351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7">
                  <a:extLst>
                    <a:ext uri="{A12FA001-AC4F-418D-AE19-62706E023703}">
                      <ahyp:hlinkClr val="tx"/>
                    </a:ext>
                  </a:extLst>
                </a:hlinkClick>
              </a:rPr>
              <a:t>Orange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Rudbeckia fulgida Transparent" id="2055" name="Google Shape;2055;g11380abe82f_1_1056"/>
          <p:cNvPicPr preferRelativeResize="0"/>
          <p:nvPr/>
        </p:nvPicPr>
        <p:blipFill rotWithShape="1">
          <a:blip r:embed="rId10">
            <a:alphaModFix/>
          </a:blip>
          <a:srcRect b="0" l="0" r="0" t="0"/>
          <a:stretch/>
        </p:blipFill>
        <p:spPr>
          <a:xfrm>
            <a:off x="7041325" y="3219453"/>
            <a:ext cx="468689" cy="558309"/>
          </a:xfrm>
          <a:prstGeom prst="rect">
            <a:avLst/>
          </a:prstGeom>
          <a:noFill/>
          <a:ln>
            <a:noFill/>
          </a:ln>
        </p:spPr>
      </p:pic>
      <p:sp>
        <p:nvSpPr>
          <p:cNvPr id="2056" name="Google Shape;2056;g11380abe82f_1_1056"/>
          <p:cNvSpPr txBox="1"/>
          <p:nvPr/>
        </p:nvSpPr>
        <p:spPr>
          <a:xfrm>
            <a:off x="2280847" y="3562387"/>
            <a:ext cx="657300" cy="4896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18">
                  <a:extLst>
                    <a:ext uri="{A12FA001-AC4F-418D-AE19-62706E023703}">
                      <ahyp:hlinkClr val="tx"/>
                    </a:ext>
                  </a:extLst>
                </a:hlinkClick>
              </a:rPr>
              <a:t>Prairie Phlox</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p:txBody>
      </p:sp>
      <p:pic>
        <p:nvPicPr>
          <p:cNvPr descr="Phlox pilosa Transparent" id="2057" name="Google Shape;2057;g11380abe82f_1_1056"/>
          <p:cNvPicPr preferRelativeResize="0"/>
          <p:nvPr/>
        </p:nvPicPr>
        <p:blipFill rotWithShape="1">
          <a:blip r:embed="rId19">
            <a:alphaModFix/>
          </a:blip>
          <a:srcRect b="0" l="0" r="0" t="0"/>
          <a:stretch/>
        </p:blipFill>
        <p:spPr>
          <a:xfrm>
            <a:off x="2400788" y="3148574"/>
            <a:ext cx="480800" cy="415401"/>
          </a:xfrm>
          <a:prstGeom prst="rect">
            <a:avLst/>
          </a:prstGeom>
          <a:noFill/>
          <a:ln>
            <a:noFill/>
          </a:ln>
        </p:spPr>
      </p:pic>
      <p:sp>
        <p:nvSpPr>
          <p:cNvPr id="2058" name="Google Shape;2058;g11380abe82f_1_1056"/>
          <p:cNvSpPr txBox="1"/>
          <p:nvPr/>
        </p:nvSpPr>
        <p:spPr>
          <a:xfrm>
            <a:off x="280325" y="13870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Grasses and Sedges to Mix:</a:t>
            </a:r>
            <a:endParaRPr>
              <a:latin typeface="Calibri"/>
              <a:ea typeface="Calibri"/>
              <a:cs typeface="Calibri"/>
              <a:sym typeface="Calibri"/>
            </a:endParaRPr>
          </a:p>
        </p:txBody>
      </p:sp>
      <p:sp>
        <p:nvSpPr>
          <p:cNvPr id="2059" name="Google Shape;2059;g11380abe82f_1_1056"/>
          <p:cNvSpPr txBox="1"/>
          <p:nvPr/>
        </p:nvSpPr>
        <p:spPr>
          <a:xfrm>
            <a:off x="314250" y="3200450"/>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Early Summer Bloomers:</a:t>
            </a:r>
            <a:endParaRPr>
              <a:latin typeface="Calibri"/>
              <a:ea typeface="Calibri"/>
              <a:cs typeface="Calibri"/>
              <a:sym typeface="Calibri"/>
            </a:endParaRPr>
          </a:p>
        </p:txBody>
      </p:sp>
      <p:sp>
        <p:nvSpPr>
          <p:cNvPr id="2060" name="Google Shape;2060;g11380abe82f_1_1056"/>
          <p:cNvSpPr txBox="1"/>
          <p:nvPr/>
        </p:nvSpPr>
        <p:spPr>
          <a:xfrm>
            <a:off x="336425" y="5009038"/>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Summer Bloomers:</a:t>
            </a:r>
            <a:endParaRPr>
              <a:latin typeface="Calibri"/>
              <a:ea typeface="Calibri"/>
              <a:cs typeface="Calibri"/>
              <a:sym typeface="Calibri"/>
            </a:endParaRPr>
          </a:p>
        </p:txBody>
      </p:sp>
      <p:sp>
        <p:nvSpPr>
          <p:cNvPr id="2061" name="Google Shape;2061;g11380abe82f_1_1056"/>
          <p:cNvSpPr txBox="1"/>
          <p:nvPr/>
        </p:nvSpPr>
        <p:spPr>
          <a:xfrm>
            <a:off x="4865963" y="139221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2062" name="Google Shape;2062;g11380abe82f_1_1056"/>
          <p:cNvSpPr txBox="1"/>
          <p:nvPr/>
        </p:nvSpPr>
        <p:spPr>
          <a:xfrm>
            <a:off x="4921113" y="3123363"/>
            <a:ext cx="124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Late Summer Bloomers:</a:t>
            </a:r>
            <a:endParaRPr>
              <a:latin typeface="Calibri"/>
              <a:ea typeface="Calibri"/>
              <a:cs typeface="Calibri"/>
              <a:sym typeface="Calibri"/>
            </a:endParaRPr>
          </a:p>
        </p:txBody>
      </p:sp>
      <p:sp>
        <p:nvSpPr>
          <p:cNvPr id="2063" name="Google Shape;2063;g11380abe82f_1_1056"/>
          <p:cNvSpPr txBox="1"/>
          <p:nvPr/>
        </p:nvSpPr>
        <p:spPr>
          <a:xfrm>
            <a:off x="4962888" y="5088563"/>
            <a:ext cx="124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Fall Bloomers:</a:t>
            </a:r>
            <a:endParaRPr>
              <a:latin typeface="Calibri"/>
              <a:ea typeface="Calibri"/>
              <a:cs typeface="Calibri"/>
              <a:sym typeface="Calibri"/>
            </a:endParaRPr>
          </a:p>
        </p:txBody>
      </p:sp>
      <p:sp>
        <p:nvSpPr>
          <p:cNvPr id="2064" name="Google Shape;2064;g11380abe82f_1_1056"/>
          <p:cNvSpPr txBox="1"/>
          <p:nvPr/>
        </p:nvSpPr>
        <p:spPr>
          <a:xfrm>
            <a:off x="1639055" y="3551499"/>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0">
                  <a:extLst>
                    <a:ext uri="{A12FA001-AC4F-418D-AE19-62706E023703}">
                      <ahyp:hlinkClr val="tx"/>
                    </a:ext>
                  </a:extLst>
                </a:hlinkClick>
              </a:rPr>
              <a:t>Prairie Loosestrife</a:t>
            </a:r>
            <a:endParaRPr b="1" sz="900">
              <a:latin typeface="Calibri"/>
              <a:ea typeface="Calibri"/>
              <a:cs typeface="Calibri"/>
              <a:sym typeface="Calibri"/>
            </a:endParaRPr>
          </a:p>
        </p:txBody>
      </p:sp>
      <p:pic>
        <p:nvPicPr>
          <p:cNvPr descr="Lysimachia quadriflora Transparent" id="2065" name="Google Shape;2065;g11380abe82f_1_1056"/>
          <p:cNvPicPr preferRelativeResize="0"/>
          <p:nvPr/>
        </p:nvPicPr>
        <p:blipFill rotWithShape="1">
          <a:blip r:embed="rId21">
            <a:alphaModFix/>
          </a:blip>
          <a:srcRect b="0" l="0" r="0" t="0"/>
          <a:stretch/>
        </p:blipFill>
        <p:spPr>
          <a:xfrm>
            <a:off x="1763606" y="3114004"/>
            <a:ext cx="517132" cy="431145"/>
          </a:xfrm>
          <a:prstGeom prst="rect">
            <a:avLst/>
          </a:prstGeom>
          <a:noFill/>
          <a:ln>
            <a:noFill/>
          </a:ln>
        </p:spPr>
      </p:pic>
      <p:sp>
        <p:nvSpPr>
          <p:cNvPr id="2066" name="Google Shape;2066;g11380abe82f_1_1056"/>
          <p:cNvSpPr txBox="1"/>
          <p:nvPr/>
        </p:nvSpPr>
        <p:spPr>
          <a:xfrm>
            <a:off x="2861926" y="355786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2">
                  <a:extLst>
                    <a:ext uri="{A12FA001-AC4F-418D-AE19-62706E023703}">
                      <ahyp:hlinkClr val="tx"/>
                    </a:ext>
                  </a:extLst>
                </a:hlinkClick>
              </a:rPr>
              <a:t>Blue Wild Indigo</a:t>
            </a:r>
            <a:endParaRPr b="0" i="0" sz="1800" u="none" cap="none" strike="noStrike">
              <a:solidFill>
                <a:schemeClr val="dk1"/>
              </a:solidFill>
              <a:latin typeface="Arial"/>
              <a:ea typeface="Arial"/>
              <a:cs typeface="Arial"/>
              <a:sym typeface="Arial"/>
            </a:endParaRPr>
          </a:p>
        </p:txBody>
      </p:sp>
      <p:pic>
        <p:nvPicPr>
          <p:cNvPr descr="Baptisia australis Transparent" id="2067" name="Google Shape;2067;g11380abe82f_1_1056"/>
          <p:cNvPicPr preferRelativeResize="0"/>
          <p:nvPr/>
        </p:nvPicPr>
        <p:blipFill rotWithShape="1">
          <a:blip r:embed="rId23">
            <a:alphaModFix/>
          </a:blip>
          <a:srcRect b="0" l="0" r="0" t="0"/>
          <a:stretch/>
        </p:blipFill>
        <p:spPr>
          <a:xfrm>
            <a:off x="3104666" y="2888216"/>
            <a:ext cx="408135" cy="664885"/>
          </a:xfrm>
          <a:prstGeom prst="rect">
            <a:avLst/>
          </a:prstGeom>
          <a:noFill/>
          <a:ln>
            <a:noFill/>
          </a:ln>
        </p:spPr>
      </p:pic>
      <p:sp>
        <p:nvSpPr>
          <p:cNvPr id="2068" name="Google Shape;2068;g11380abe82f_1_1056"/>
          <p:cNvSpPr txBox="1"/>
          <p:nvPr/>
        </p:nvSpPr>
        <p:spPr>
          <a:xfrm>
            <a:off x="2256318" y="5508114"/>
            <a:ext cx="6858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4">
                  <a:extLst>
                    <a:ext uri="{A12FA001-AC4F-418D-AE19-62706E023703}">
                      <ahyp:hlinkClr val="tx"/>
                    </a:ext>
                  </a:extLst>
                </a:hlinkClick>
              </a:rPr>
              <a:t>Culver’s Root</a:t>
            </a:r>
            <a:endParaRPr b="1" sz="900">
              <a:latin typeface="Calibri"/>
              <a:ea typeface="Calibri"/>
              <a:cs typeface="Calibri"/>
              <a:sym typeface="Calibri"/>
            </a:endParaRPr>
          </a:p>
        </p:txBody>
      </p:sp>
      <p:pic>
        <p:nvPicPr>
          <p:cNvPr descr="Veronicastrum virginicum Transparent" id="2069" name="Google Shape;2069;g11380abe82f_1_1056"/>
          <p:cNvPicPr preferRelativeResize="0"/>
          <p:nvPr/>
        </p:nvPicPr>
        <p:blipFill rotWithShape="1">
          <a:blip r:embed="rId25">
            <a:alphaModFix/>
          </a:blip>
          <a:srcRect b="0" l="0" r="0" t="0"/>
          <a:stretch/>
        </p:blipFill>
        <p:spPr>
          <a:xfrm>
            <a:off x="2288187" y="4722956"/>
            <a:ext cx="576476" cy="783571"/>
          </a:xfrm>
          <a:prstGeom prst="rect">
            <a:avLst/>
          </a:prstGeom>
          <a:noFill/>
          <a:ln>
            <a:noFill/>
          </a:ln>
        </p:spPr>
      </p:pic>
      <p:pic>
        <p:nvPicPr>
          <p:cNvPr descr="Lilium michiganense Transparent" id="2070" name="Google Shape;2070;g11380abe82f_1_1056"/>
          <p:cNvPicPr preferRelativeResize="0"/>
          <p:nvPr/>
        </p:nvPicPr>
        <p:blipFill rotWithShape="1">
          <a:blip r:embed="rId26">
            <a:alphaModFix/>
          </a:blip>
          <a:srcRect b="0" l="0" r="0" t="0"/>
          <a:stretch/>
        </p:blipFill>
        <p:spPr>
          <a:xfrm>
            <a:off x="1791236" y="4857353"/>
            <a:ext cx="392390" cy="674573"/>
          </a:xfrm>
          <a:prstGeom prst="rect">
            <a:avLst/>
          </a:prstGeom>
          <a:noFill/>
          <a:ln>
            <a:noFill/>
          </a:ln>
        </p:spPr>
      </p:pic>
      <p:sp>
        <p:nvSpPr>
          <p:cNvPr id="2071" name="Google Shape;2071;g11380abe82f_1_1056"/>
          <p:cNvSpPr txBox="1"/>
          <p:nvPr/>
        </p:nvSpPr>
        <p:spPr>
          <a:xfrm>
            <a:off x="1615301" y="5536689"/>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7">
                  <a:extLst>
                    <a:ext uri="{A12FA001-AC4F-418D-AE19-62706E023703}">
                      <ahyp:hlinkClr val="tx"/>
                    </a:ext>
                  </a:extLst>
                </a:hlinkClick>
              </a:rPr>
              <a:t>Michigan Lily</a:t>
            </a:r>
            <a:endParaRPr b="1" sz="900">
              <a:latin typeface="Calibri"/>
              <a:ea typeface="Calibri"/>
              <a:cs typeface="Calibri"/>
              <a:sym typeface="Calibri"/>
            </a:endParaRPr>
          </a:p>
        </p:txBody>
      </p:sp>
      <p:pic>
        <p:nvPicPr>
          <p:cNvPr descr="Lobelia cardinalis Transparent" id="2072" name="Google Shape;2072;g11380abe82f_1_1056"/>
          <p:cNvPicPr preferRelativeResize="0"/>
          <p:nvPr/>
        </p:nvPicPr>
        <p:blipFill rotWithShape="1">
          <a:blip r:embed="rId11">
            <a:alphaModFix/>
          </a:blip>
          <a:srcRect b="0" l="0" r="0" t="0"/>
          <a:stretch/>
        </p:blipFill>
        <p:spPr>
          <a:xfrm>
            <a:off x="2990106" y="4672589"/>
            <a:ext cx="498484" cy="829219"/>
          </a:xfrm>
          <a:prstGeom prst="rect">
            <a:avLst/>
          </a:prstGeom>
          <a:noFill/>
          <a:ln>
            <a:noFill/>
          </a:ln>
        </p:spPr>
      </p:pic>
      <p:sp>
        <p:nvSpPr>
          <p:cNvPr id="2073" name="Google Shape;2073;g11380abe82f_1_1056"/>
          <p:cNvSpPr txBox="1"/>
          <p:nvPr/>
        </p:nvSpPr>
        <p:spPr>
          <a:xfrm>
            <a:off x="2862508" y="5500709"/>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8">
                  <a:extLst>
                    <a:ext uri="{A12FA001-AC4F-418D-AE19-62706E023703}">
                      <ahyp:hlinkClr val="tx"/>
                    </a:ext>
                  </a:extLst>
                </a:hlinkClick>
              </a:rPr>
              <a:t>Cardinal Flower</a:t>
            </a:r>
            <a:endParaRPr b="1" sz="900">
              <a:latin typeface="Calibri"/>
              <a:ea typeface="Calibri"/>
              <a:cs typeface="Calibri"/>
              <a:sym typeface="Calibri"/>
            </a:endParaRPr>
          </a:p>
        </p:txBody>
      </p:sp>
      <p:sp>
        <p:nvSpPr>
          <p:cNvPr id="2074" name="Google Shape;2074;g11380abe82f_1_1056"/>
          <p:cNvSpPr txBox="1"/>
          <p:nvPr/>
        </p:nvSpPr>
        <p:spPr>
          <a:xfrm>
            <a:off x="6242000" y="5610493"/>
            <a:ext cx="747600" cy="351000"/>
          </a:xfrm>
          <a:prstGeom prst="rect">
            <a:avLst/>
          </a:prstGeom>
          <a:noFill/>
          <a:ln>
            <a:noFill/>
          </a:ln>
        </p:spPr>
        <p:txBody>
          <a:bodyPr anchorCtr="0" anchor="t" bIns="36575" lIns="36575" spcFirstLastPara="1" rIns="36575" wrap="square" tIns="36575">
            <a:no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29">
                  <a:extLst>
                    <a:ext uri="{A12FA001-AC4F-418D-AE19-62706E023703}">
                      <ahyp:hlinkClr val="tx"/>
                    </a:ext>
                  </a:extLst>
                </a:hlinkClick>
              </a:rPr>
              <a:t>Orange Coneflower</a:t>
            </a:r>
            <a:endParaRPr b="1" sz="9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Rudbeckia fulgida Transparent" id="2075" name="Google Shape;2075;g11380abe82f_1_1056"/>
          <p:cNvPicPr preferRelativeResize="0"/>
          <p:nvPr/>
        </p:nvPicPr>
        <p:blipFill rotWithShape="1">
          <a:blip r:embed="rId10">
            <a:alphaModFix/>
          </a:blip>
          <a:srcRect b="0" l="0" r="0" t="0"/>
          <a:stretch/>
        </p:blipFill>
        <p:spPr>
          <a:xfrm>
            <a:off x="6380075" y="5068053"/>
            <a:ext cx="468689" cy="558309"/>
          </a:xfrm>
          <a:prstGeom prst="rect">
            <a:avLst/>
          </a:prstGeom>
          <a:noFill/>
          <a:ln>
            <a:noFill/>
          </a:ln>
        </p:spPr>
      </p:pic>
      <p:pic>
        <p:nvPicPr>
          <p:cNvPr descr="Liatris lugulistylis Transparent" id="2076" name="Google Shape;2076;g11380abe82f_1_1056"/>
          <p:cNvPicPr preferRelativeResize="0"/>
          <p:nvPr/>
        </p:nvPicPr>
        <p:blipFill rotWithShape="1">
          <a:blip r:embed="rId30">
            <a:alphaModFix/>
          </a:blip>
          <a:srcRect b="0" l="0" r="0" t="0"/>
          <a:stretch/>
        </p:blipFill>
        <p:spPr>
          <a:xfrm>
            <a:off x="8297380" y="2776889"/>
            <a:ext cx="504257" cy="955634"/>
          </a:xfrm>
          <a:prstGeom prst="rect">
            <a:avLst/>
          </a:prstGeom>
          <a:noFill/>
          <a:ln>
            <a:noFill/>
          </a:ln>
        </p:spPr>
      </p:pic>
      <p:sp>
        <p:nvSpPr>
          <p:cNvPr id="2077" name="Google Shape;2077;g11380abe82f_1_1056"/>
          <p:cNvSpPr txBox="1"/>
          <p:nvPr/>
        </p:nvSpPr>
        <p:spPr>
          <a:xfrm>
            <a:off x="8250652" y="3734439"/>
            <a:ext cx="6540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1">
                  <a:extLst>
                    <a:ext uri="{A12FA001-AC4F-418D-AE19-62706E023703}">
                      <ahyp:hlinkClr val="tx"/>
                    </a:ext>
                  </a:extLst>
                </a:hlinkClick>
              </a:rPr>
              <a:t>Prairie Blazing Star</a:t>
            </a:r>
            <a:endParaRPr b="1" sz="900">
              <a:latin typeface="Calibri"/>
              <a:ea typeface="Calibri"/>
              <a:cs typeface="Calibri"/>
              <a:sym typeface="Calibri"/>
            </a:endParaRPr>
          </a:p>
        </p:txBody>
      </p:sp>
      <p:sp>
        <p:nvSpPr>
          <p:cNvPr id="2078" name="Google Shape;2078;g11380abe82f_1_1056"/>
          <p:cNvSpPr txBox="1"/>
          <p:nvPr/>
        </p:nvSpPr>
        <p:spPr>
          <a:xfrm>
            <a:off x="3648651" y="3546414"/>
            <a:ext cx="747600" cy="3510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2">
                  <a:extLst>
                    <a:ext uri="{A12FA001-AC4F-418D-AE19-62706E023703}">
                      <ahyp:hlinkClr val="tx"/>
                    </a:ext>
                  </a:extLst>
                </a:hlinkClick>
              </a:rPr>
              <a:t>Blue Flag Iris</a:t>
            </a:r>
            <a:endParaRPr sz="1800">
              <a:solidFill>
                <a:schemeClr val="dk1"/>
              </a:solidFill>
            </a:endParaRPr>
          </a:p>
          <a:p>
            <a:pPr indent="0" lvl="0" marL="0" marR="0" rtl="0" algn="ctr">
              <a:lnSpc>
                <a:spcPct val="100000"/>
              </a:lnSpc>
              <a:spcBef>
                <a:spcPts val="0"/>
              </a:spcBef>
              <a:spcAft>
                <a:spcPts val="0"/>
              </a:spcAft>
              <a:buClr>
                <a:srgbClr val="000000"/>
              </a:buClr>
              <a:buSzPts val="900"/>
              <a:buFont typeface="Calibri"/>
              <a:buNone/>
            </a:pPr>
            <a:r>
              <a:t/>
            </a:r>
            <a:endParaRPr b="1" sz="900">
              <a:latin typeface="Calibri"/>
              <a:ea typeface="Calibri"/>
              <a:cs typeface="Calibri"/>
              <a:sym typeface="Calibri"/>
            </a:endParaRPr>
          </a:p>
        </p:txBody>
      </p:sp>
      <p:pic>
        <p:nvPicPr>
          <p:cNvPr descr="Iris versicolor Transparent" id="2079" name="Google Shape;2079;g11380abe82f_1_1056"/>
          <p:cNvPicPr preferRelativeResize="0"/>
          <p:nvPr/>
        </p:nvPicPr>
        <p:blipFill rotWithShape="1">
          <a:blip r:embed="rId33">
            <a:alphaModFix/>
          </a:blip>
          <a:srcRect b="0" l="0" r="0" t="0"/>
          <a:stretch/>
        </p:blipFill>
        <p:spPr>
          <a:xfrm>
            <a:off x="3689173" y="2953735"/>
            <a:ext cx="702428" cy="595853"/>
          </a:xfrm>
          <a:prstGeom prst="rect">
            <a:avLst/>
          </a:prstGeom>
          <a:noFill/>
          <a:ln>
            <a:noFill/>
          </a:ln>
        </p:spPr>
      </p:pic>
      <p:pic>
        <p:nvPicPr>
          <p:cNvPr descr="Carex muskingumensis Transparent" id="2080" name="Google Shape;2080;g11380abe82f_1_1056"/>
          <p:cNvPicPr preferRelativeResize="0"/>
          <p:nvPr/>
        </p:nvPicPr>
        <p:blipFill rotWithShape="1">
          <a:blip r:embed="rId34">
            <a:alphaModFix/>
          </a:blip>
          <a:srcRect b="0" l="0" r="0" t="0"/>
          <a:stretch/>
        </p:blipFill>
        <p:spPr>
          <a:xfrm>
            <a:off x="2468829" y="1416516"/>
            <a:ext cx="632184" cy="447910"/>
          </a:xfrm>
          <a:prstGeom prst="rect">
            <a:avLst/>
          </a:prstGeom>
          <a:noFill/>
          <a:ln>
            <a:noFill/>
          </a:ln>
        </p:spPr>
      </p:pic>
      <p:sp>
        <p:nvSpPr>
          <p:cNvPr id="2081" name="Google Shape;2081;g11380abe82f_1_1056"/>
          <p:cNvSpPr txBox="1"/>
          <p:nvPr/>
        </p:nvSpPr>
        <p:spPr>
          <a:xfrm>
            <a:off x="2386638" y="1849888"/>
            <a:ext cx="771600" cy="212400"/>
          </a:xfrm>
          <a:prstGeom prst="rect">
            <a:avLst/>
          </a:prstGeom>
          <a:noFill/>
          <a:ln>
            <a:noFill/>
          </a:ln>
        </p:spPr>
        <p:txBody>
          <a:bodyPr anchorCtr="0" anchor="t" bIns="36575" lIns="36575" spcFirstLastPara="1" rIns="36575" wrap="square" tIns="36575">
            <a:spAutoFit/>
          </a:bodyPr>
          <a:lstStyle/>
          <a:p>
            <a:pPr indent="0" lvl="0" marL="0" rtl="0" algn="ctr">
              <a:spcBef>
                <a:spcPts val="0"/>
              </a:spcBef>
              <a:spcAft>
                <a:spcPts val="0"/>
              </a:spcAft>
              <a:buClr>
                <a:schemeClr val="dk1"/>
              </a:buClr>
              <a:buSzPts val="900"/>
              <a:buFont typeface="Calibri"/>
              <a:buNone/>
            </a:pPr>
            <a:r>
              <a:rPr b="1" lang="en-US" sz="900" u="sng">
                <a:solidFill>
                  <a:schemeClr val="dk1"/>
                </a:solidFill>
                <a:latin typeface="Calibri"/>
                <a:ea typeface="Calibri"/>
                <a:cs typeface="Calibri"/>
                <a:sym typeface="Calibri"/>
                <a:hlinkClick r:id="rId35">
                  <a:extLst>
                    <a:ext uri="{A12FA001-AC4F-418D-AE19-62706E023703}">
                      <ahyp:hlinkClr val="tx"/>
                    </a:ext>
                  </a:extLst>
                </a:hlinkClick>
              </a:rPr>
              <a:t>Palm Sedge</a:t>
            </a:r>
            <a:endParaRPr b="1" sz="900">
              <a:latin typeface="Calibri"/>
              <a:ea typeface="Calibri"/>
              <a:cs typeface="Calibri"/>
              <a:sym typeface="Calibri"/>
            </a:endParaRPr>
          </a:p>
        </p:txBody>
      </p:sp>
      <p:sp>
        <p:nvSpPr>
          <p:cNvPr id="2082" name="Google Shape;2082;g11380abe82f_1_1056"/>
          <p:cNvSpPr txBox="1"/>
          <p:nvPr/>
        </p:nvSpPr>
        <p:spPr>
          <a:xfrm>
            <a:off x="29427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083" name="Google Shape;2083;g11380abe82f_1_1056">
            <a:hlinkClick action="ppaction://hlinksldjump" r:id="rId36"/>
          </p:cNvPr>
          <p:cNvPicPr preferRelativeResize="0"/>
          <p:nvPr/>
        </p:nvPicPr>
        <p:blipFill>
          <a:blip r:embed="rId37">
            <a:alphaModFix/>
          </a:blip>
          <a:stretch>
            <a:fillRect/>
          </a:stretch>
        </p:blipFill>
        <p:spPr>
          <a:xfrm>
            <a:off x="8422462" y="-1323"/>
            <a:ext cx="708950" cy="189323"/>
          </a:xfrm>
          <a:prstGeom prst="rect">
            <a:avLst/>
          </a:prstGeom>
          <a:noFill/>
          <a:ln>
            <a:noFill/>
          </a:ln>
        </p:spPr>
      </p:pic>
      <p:pic>
        <p:nvPicPr>
          <p:cNvPr id="2084" name="Google Shape;2084;g11380abe82f_1_1056"/>
          <p:cNvPicPr preferRelativeResize="0"/>
          <p:nvPr/>
        </p:nvPicPr>
        <p:blipFill>
          <a:blip r:embed="rId38">
            <a:alphaModFix/>
          </a:blip>
          <a:stretch>
            <a:fillRect/>
          </a:stretch>
        </p:blipFill>
        <p:spPr>
          <a:xfrm>
            <a:off x="4578850" y="815314"/>
            <a:ext cx="521675" cy="521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8" name="Shape 2088"/>
        <p:cNvGrpSpPr/>
        <p:nvPr/>
      </p:nvGrpSpPr>
      <p:grpSpPr>
        <a:xfrm>
          <a:off x="0" y="0"/>
          <a:ext cx="0" cy="0"/>
          <a:chOff x="0" y="0"/>
          <a:chExt cx="0" cy="0"/>
        </a:xfrm>
      </p:grpSpPr>
      <p:cxnSp>
        <p:nvCxnSpPr>
          <p:cNvPr id="2089" name="Google Shape;2089;g15ab1e47db6_0_0"/>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090" name="Google Shape;2090;g15ab1e47db6_0_0"/>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091" name="Google Shape;2091;g15ab1e47db6_0_0"/>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092" name="Google Shape;2092;g15ab1e47db6_0_0"/>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093" name="Google Shape;2093;g15ab1e47db6_0_0"/>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094" name="Google Shape;2094;g15ab1e47db6_0_0"/>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095" name="Google Shape;2095;g15ab1e47db6_0_0"/>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096" name="Google Shape;2096;g15ab1e47db6_0_0"/>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097" name="Google Shape;2097;g15ab1e47db6_0_0"/>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098" name="Google Shape;2098;g15ab1e47db6_0_0"/>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099" name="Google Shape;2099;g15ab1e47db6_0_0"/>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sp>
        <p:nvSpPr>
          <p:cNvPr id="2100" name="Google Shape;2100;g15ab1e47db6_0_0"/>
          <p:cNvSpPr txBox="1"/>
          <p:nvPr/>
        </p:nvSpPr>
        <p:spPr>
          <a:xfrm>
            <a:off x="2992350" y="1134788"/>
            <a:ext cx="545100" cy="348900"/>
          </a:xfrm>
          <a:prstGeom prst="rect">
            <a:avLst/>
          </a:prstGeom>
          <a:solidFill>
            <a:schemeClr val="lt1"/>
          </a:solid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Smoke</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101" name="Google Shape;2101;g15ab1e47db6_0_0"/>
          <p:cNvSpPr txBox="1"/>
          <p:nvPr/>
        </p:nvSpPr>
        <p:spPr>
          <a:xfrm>
            <a:off x="4100934" y="5833699"/>
            <a:ext cx="6573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Phlox</a:t>
            </a:r>
            <a:endParaRPr b="0" i="0" sz="1800" u="none" cap="none" strike="noStrike">
              <a:solidFill>
                <a:schemeClr val="dk1"/>
              </a:solidFill>
              <a:latin typeface="Arial"/>
              <a:ea typeface="Arial"/>
              <a:cs typeface="Arial"/>
              <a:sym typeface="Arial"/>
            </a:endParaRPr>
          </a:p>
        </p:txBody>
      </p:sp>
      <p:pic>
        <p:nvPicPr>
          <p:cNvPr descr="Phlox pilosa Transparent" id="2102" name="Google Shape;2102;g15ab1e47db6_0_0"/>
          <p:cNvPicPr preferRelativeResize="0"/>
          <p:nvPr/>
        </p:nvPicPr>
        <p:blipFill rotWithShape="1">
          <a:blip r:embed="rId3">
            <a:alphaModFix/>
          </a:blip>
          <a:srcRect b="0" l="0" r="0" t="0"/>
          <a:stretch/>
        </p:blipFill>
        <p:spPr>
          <a:xfrm>
            <a:off x="2030251" y="5781874"/>
            <a:ext cx="526200" cy="454652"/>
          </a:xfrm>
          <a:prstGeom prst="rect">
            <a:avLst/>
          </a:prstGeom>
          <a:noFill/>
          <a:ln>
            <a:noFill/>
          </a:ln>
        </p:spPr>
      </p:pic>
      <p:sp>
        <p:nvSpPr>
          <p:cNvPr id="2103" name="Google Shape;2103;g15ab1e47db6_0_0"/>
          <p:cNvSpPr txBox="1"/>
          <p:nvPr/>
        </p:nvSpPr>
        <p:spPr>
          <a:xfrm>
            <a:off x="2713721" y="831453"/>
            <a:ext cx="747600" cy="231900"/>
          </a:xfrm>
          <a:prstGeom prst="rect">
            <a:avLst/>
          </a:prstGeom>
          <a:solidFill>
            <a:schemeClr val="lt1"/>
          </a:solid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Pussytoes</a:t>
            </a:r>
            <a:endParaRPr b="0" i="0" sz="1800" u="none" cap="none" strike="noStrike">
              <a:solidFill>
                <a:schemeClr val="dk1"/>
              </a:solidFill>
              <a:latin typeface="Arial"/>
              <a:ea typeface="Arial"/>
              <a:cs typeface="Arial"/>
              <a:sym typeface="Arial"/>
            </a:endParaRPr>
          </a:p>
        </p:txBody>
      </p:sp>
      <p:pic>
        <p:nvPicPr>
          <p:cNvPr descr="Anemone patens Transparent" id="2104" name="Google Shape;2104;g15ab1e47db6_0_0"/>
          <p:cNvPicPr preferRelativeResize="0"/>
          <p:nvPr/>
        </p:nvPicPr>
        <p:blipFill rotWithShape="1">
          <a:blip r:embed="rId4">
            <a:alphaModFix/>
          </a:blip>
          <a:srcRect b="0" l="0" r="0" t="0"/>
          <a:stretch/>
        </p:blipFill>
        <p:spPr>
          <a:xfrm>
            <a:off x="154853" y="429363"/>
            <a:ext cx="215573" cy="234950"/>
          </a:xfrm>
          <a:prstGeom prst="rect">
            <a:avLst/>
          </a:prstGeom>
          <a:noFill/>
          <a:ln>
            <a:noFill/>
          </a:ln>
        </p:spPr>
      </p:pic>
      <p:pic>
        <p:nvPicPr>
          <p:cNvPr descr="Dodecatheon meadia Transparent" id="2105" name="Google Shape;2105;g15ab1e47db6_0_0"/>
          <p:cNvPicPr preferRelativeResize="0"/>
          <p:nvPr/>
        </p:nvPicPr>
        <p:blipFill rotWithShape="1">
          <a:blip r:embed="rId5">
            <a:alphaModFix/>
          </a:blip>
          <a:srcRect b="0" l="0" r="0" t="0"/>
          <a:stretch/>
        </p:blipFill>
        <p:spPr>
          <a:xfrm>
            <a:off x="1512348" y="2695419"/>
            <a:ext cx="340314" cy="379069"/>
          </a:xfrm>
          <a:prstGeom prst="rect">
            <a:avLst/>
          </a:prstGeom>
          <a:noFill/>
          <a:ln>
            <a:noFill/>
          </a:ln>
        </p:spPr>
      </p:pic>
      <p:pic>
        <p:nvPicPr>
          <p:cNvPr descr="Lithospermum canescens 2 Transparent" id="2106" name="Google Shape;2106;g15ab1e47db6_0_0"/>
          <p:cNvPicPr preferRelativeResize="0"/>
          <p:nvPr/>
        </p:nvPicPr>
        <p:blipFill rotWithShape="1">
          <a:blip r:embed="rId6">
            <a:alphaModFix/>
          </a:blip>
          <a:srcRect b="0" l="0" r="0" t="0"/>
          <a:stretch/>
        </p:blipFill>
        <p:spPr>
          <a:xfrm>
            <a:off x="1558366" y="4173970"/>
            <a:ext cx="248272" cy="336681"/>
          </a:xfrm>
          <a:prstGeom prst="rect">
            <a:avLst/>
          </a:prstGeom>
          <a:noFill/>
          <a:ln>
            <a:noFill/>
          </a:ln>
        </p:spPr>
      </p:pic>
      <p:pic>
        <p:nvPicPr>
          <p:cNvPr descr="Lithospermum incisum Transparent" id="2107" name="Google Shape;2107;g15ab1e47db6_0_0"/>
          <p:cNvPicPr preferRelativeResize="0"/>
          <p:nvPr/>
        </p:nvPicPr>
        <p:blipFill rotWithShape="1">
          <a:blip r:embed="rId7">
            <a:alphaModFix/>
          </a:blip>
          <a:srcRect b="0" l="0" r="0" t="0"/>
          <a:stretch/>
        </p:blipFill>
        <p:spPr>
          <a:xfrm>
            <a:off x="1544867" y="3810561"/>
            <a:ext cx="259171" cy="329414"/>
          </a:xfrm>
          <a:prstGeom prst="rect">
            <a:avLst/>
          </a:prstGeom>
          <a:noFill/>
          <a:ln>
            <a:noFill/>
          </a:ln>
        </p:spPr>
      </p:pic>
      <p:pic>
        <p:nvPicPr>
          <p:cNvPr descr="Pedicularis canadensis Transparent" id="2108" name="Google Shape;2108;g15ab1e47db6_0_0"/>
          <p:cNvPicPr preferRelativeResize="0"/>
          <p:nvPr/>
        </p:nvPicPr>
        <p:blipFill rotWithShape="1">
          <a:blip r:embed="rId8">
            <a:alphaModFix/>
          </a:blip>
          <a:srcRect b="0" l="0" r="0" t="0"/>
          <a:stretch/>
        </p:blipFill>
        <p:spPr>
          <a:xfrm>
            <a:off x="1551467" y="4588811"/>
            <a:ext cx="270072" cy="287027"/>
          </a:xfrm>
          <a:prstGeom prst="rect">
            <a:avLst/>
          </a:prstGeom>
          <a:noFill/>
          <a:ln>
            <a:noFill/>
          </a:ln>
        </p:spPr>
      </p:pic>
      <p:pic>
        <p:nvPicPr>
          <p:cNvPr descr="Polygala senega Transparent" id="2109" name="Google Shape;2109;g15ab1e47db6_0_0"/>
          <p:cNvPicPr preferRelativeResize="0"/>
          <p:nvPr/>
        </p:nvPicPr>
        <p:blipFill rotWithShape="1">
          <a:blip r:embed="rId9">
            <a:alphaModFix/>
          </a:blip>
          <a:srcRect b="0" l="0" r="0" t="0"/>
          <a:stretch/>
        </p:blipFill>
        <p:spPr>
          <a:xfrm>
            <a:off x="1547889" y="4954003"/>
            <a:ext cx="299137" cy="342736"/>
          </a:xfrm>
          <a:prstGeom prst="rect">
            <a:avLst/>
          </a:prstGeom>
          <a:noFill/>
          <a:ln>
            <a:noFill/>
          </a:ln>
        </p:spPr>
      </p:pic>
      <p:sp>
        <p:nvSpPr>
          <p:cNvPr id="2110" name="Google Shape;2110;g15ab1e47db6_0_0"/>
          <p:cNvSpPr txBox="1"/>
          <p:nvPr/>
        </p:nvSpPr>
        <p:spPr>
          <a:xfrm>
            <a:off x="3235463" y="5020338"/>
            <a:ext cx="747600" cy="234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Snakeroot</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111" name="Google Shape;2111;g15ab1e47db6_0_0"/>
          <p:cNvSpPr txBox="1"/>
          <p:nvPr/>
        </p:nvSpPr>
        <p:spPr>
          <a:xfrm>
            <a:off x="3081988" y="4568113"/>
            <a:ext cx="654000" cy="3366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Wood Betony</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112" name="Google Shape;2112;g15ab1e47db6_0_0"/>
          <p:cNvSpPr txBox="1"/>
          <p:nvPr/>
        </p:nvSpPr>
        <p:spPr>
          <a:xfrm>
            <a:off x="3128375" y="3852326"/>
            <a:ext cx="654000" cy="342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Fringed Puccoon</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113" name="Google Shape;2113;g15ab1e47db6_0_0"/>
          <p:cNvSpPr txBox="1"/>
          <p:nvPr/>
        </p:nvSpPr>
        <p:spPr>
          <a:xfrm>
            <a:off x="3142438" y="4201338"/>
            <a:ext cx="654000" cy="297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Hoary Puccoon</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114" name="Google Shape;2114;g15ab1e47db6_0_0"/>
          <p:cNvSpPr txBox="1"/>
          <p:nvPr/>
        </p:nvSpPr>
        <p:spPr>
          <a:xfrm>
            <a:off x="3142450" y="2721401"/>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Shooting Star</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C:\Users\dusti\Desktop\Blazing Star Gardens\Website\Garden Designs and Mini Illustrations\Individual Plant Illustrations\Edited Scans\Transparent Plant Images Small\Dodecatheon amethystinum.png" id="2115" name="Google Shape;2115;g15ab1e47db6_0_0"/>
          <p:cNvPicPr preferRelativeResize="0"/>
          <p:nvPr/>
        </p:nvPicPr>
        <p:blipFill rotWithShape="1">
          <a:blip r:embed="rId10">
            <a:alphaModFix/>
          </a:blip>
          <a:srcRect b="0" l="0" r="0" t="0"/>
          <a:stretch/>
        </p:blipFill>
        <p:spPr>
          <a:xfrm>
            <a:off x="1524763" y="3087073"/>
            <a:ext cx="315475" cy="350853"/>
          </a:xfrm>
          <a:prstGeom prst="rect">
            <a:avLst/>
          </a:prstGeom>
          <a:noFill/>
          <a:ln>
            <a:noFill/>
          </a:ln>
        </p:spPr>
      </p:pic>
      <p:sp>
        <p:nvSpPr>
          <p:cNvPr id="2116" name="Google Shape;2116;g15ab1e47db6_0_0"/>
          <p:cNvSpPr txBox="1"/>
          <p:nvPr/>
        </p:nvSpPr>
        <p:spPr>
          <a:xfrm>
            <a:off x="3004122" y="3064200"/>
            <a:ext cx="11424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Amethyst</a:t>
            </a:r>
            <a:endParaRPr b="1" sz="9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Shooting Star</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id="2117" name="Google Shape;2117;g15ab1e47db6_0_0"/>
          <p:cNvPicPr preferRelativeResize="0"/>
          <p:nvPr/>
        </p:nvPicPr>
        <p:blipFill rotWithShape="1">
          <a:blip r:embed="rId11">
            <a:alphaModFix/>
          </a:blip>
          <a:srcRect b="21625" l="13186" r="8135" t="29558"/>
          <a:stretch/>
        </p:blipFill>
        <p:spPr>
          <a:xfrm>
            <a:off x="1562988" y="1905000"/>
            <a:ext cx="468700" cy="415425"/>
          </a:xfrm>
          <a:prstGeom prst="rect">
            <a:avLst/>
          </a:prstGeom>
          <a:noFill/>
          <a:ln>
            <a:noFill/>
          </a:ln>
        </p:spPr>
      </p:pic>
      <p:pic>
        <p:nvPicPr>
          <p:cNvPr id="2118" name="Google Shape;2118;g15ab1e47db6_0_0"/>
          <p:cNvPicPr preferRelativeResize="0"/>
          <p:nvPr/>
        </p:nvPicPr>
        <p:blipFill>
          <a:blip r:embed="rId12">
            <a:alphaModFix/>
          </a:blip>
          <a:stretch>
            <a:fillRect/>
          </a:stretch>
        </p:blipFill>
        <p:spPr>
          <a:xfrm>
            <a:off x="1541714" y="1481747"/>
            <a:ext cx="534825" cy="406465"/>
          </a:xfrm>
          <a:prstGeom prst="rect">
            <a:avLst/>
          </a:prstGeom>
          <a:noFill/>
          <a:ln>
            <a:noFill/>
          </a:ln>
        </p:spPr>
      </p:pic>
      <p:pic>
        <p:nvPicPr>
          <p:cNvPr id="2119" name="Google Shape;2119;g15ab1e47db6_0_0"/>
          <p:cNvPicPr preferRelativeResize="0"/>
          <p:nvPr/>
        </p:nvPicPr>
        <p:blipFill>
          <a:blip r:embed="rId13">
            <a:alphaModFix/>
          </a:blip>
          <a:stretch>
            <a:fillRect/>
          </a:stretch>
        </p:blipFill>
        <p:spPr>
          <a:xfrm>
            <a:off x="1589530" y="3501378"/>
            <a:ext cx="185935" cy="245725"/>
          </a:xfrm>
          <a:prstGeom prst="rect">
            <a:avLst/>
          </a:prstGeom>
          <a:noFill/>
          <a:ln>
            <a:noFill/>
          </a:ln>
        </p:spPr>
      </p:pic>
      <p:pic>
        <p:nvPicPr>
          <p:cNvPr id="2120" name="Google Shape;2120;g15ab1e47db6_0_0"/>
          <p:cNvPicPr preferRelativeResize="0"/>
          <p:nvPr/>
        </p:nvPicPr>
        <p:blipFill>
          <a:blip r:embed="rId14">
            <a:alphaModFix/>
          </a:blip>
          <a:stretch>
            <a:fillRect/>
          </a:stretch>
        </p:blipFill>
        <p:spPr>
          <a:xfrm>
            <a:off x="2134888" y="5411212"/>
            <a:ext cx="322450" cy="322450"/>
          </a:xfrm>
          <a:prstGeom prst="rect">
            <a:avLst/>
          </a:prstGeom>
          <a:noFill/>
          <a:ln>
            <a:noFill/>
          </a:ln>
        </p:spPr>
      </p:pic>
      <p:pic>
        <p:nvPicPr>
          <p:cNvPr id="2121" name="Google Shape;2121;g15ab1e47db6_0_0"/>
          <p:cNvPicPr preferRelativeResize="0"/>
          <p:nvPr/>
        </p:nvPicPr>
        <p:blipFill>
          <a:blip r:embed="rId15">
            <a:alphaModFix/>
          </a:blip>
          <a:stretch>
            <a:fillRect/>
          </a:stretch>
        </p:blipFill>
        <p:spPr>
          <a:xfrm>
            <a:off x="1549225" y="2337225"/>
            <a:ext cx="266562" cy="322450"/>
          </a:xfrm>
          <a:prstGeom prst="rect">
            <a:avLst/>
          </a:prstGeom>
          <a:noFill/>
          <a:ln>
            <a:noFill/>
          </a:ln>
        </p:spPr>
      </p:pic>
      <p:pic>
        <p:nvPicPr>
          <p:cNvPr id="2122" name="Google Shape;2122;g15ab1e47db6_0_0"/>
          <p:cNvPicPr preferRelativeResize="0"/>
          <p:nvPr/>
        </p:nvPicPr>
        <p:blipFill>
          <a:blip r:embed="rId16">
            <a:alphaModFix/>
          </a:blip>
          <a:stretch>
            <a:fillRect/>
          </a:stretch>
        </p:blipFill>
        <p:spPr>
          <a:xfrm>
            <a:off x="2131063" y="6212898"/>
            <a:ext cx="427350" cy="569777"/>
          </a:xfrm>
          <a:prstGeom prst="rect">
            <a:avLst/>
          </a:prstGeom>
          <a:noFill/>
          <a:ln>
            <a:noFill/>
          </a:ln>
        </p:spPr>
      </p:pic>
      <p:sp>
        <p:nvSpPr>
          <p:cNvPr id="2123" name="Google Shape;2123;g15ab1e47db6_0_0"/>
          <p:cNvSpPr txBox="1"/>
          <p:nvPr/>
        </p:nvSpPr>
        <p:spPr>
          <a:xfrm>
            <a:off x="3081576" y="3503413"/>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Yellow Star Grass</a:t>
            </a:r>
            <a:endParaRPr b="0" i="0" sz="1800" u="none" cap="none" strike="noStrike">
              <a:solidFill>
                <a:schemeClr val="dk1"/>
              </a:solidFill>
              <a:latin typeface="Arial"/>
              <a:ea typeface="Arial"/>
              <a:cs typeface="Arial"/>
              <a:sym typeface="Arial"/>
            </a:endParaRPr>
          </a:p>
        </p:txBody>
      </p:sp>
      <p:sp>
        <p:nvSpPr>
          <p:cNvPr id="2124" name="Google Shape;2124;g15ab1e47db6_0_0"/>
          <p:cNvSpPr txBox="1"/>
          <p:nvPr/>
        </p:nvSpPr>
        <p:spPr>
          <a:xfrm>
            <a:off x="3759125" y="5430788"/>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Bastard Toadflax</a:t>
            </a:r>
            <a:endParaRPr b="0" i="0" sz="1800" u="none" cap="none" strike="noStrike">
              <a:solidFill>
                <a:schemeClr val="dk1"/>
              </a:solidFill>
              <a:latin typeface="Arial"/>
              <a:ea typeface="Arial"/>
              <a:cs typeface="Arial"/>
              <a:sym typeface="Arial"/>
            </a:endParaRPr>
          </a:p>
        </p:txBody>
      </p:sp>
      <p:sp>
        <p:nvSpPr>
          <p:cNvPr id="2125" name="Google Shape;2125;g15ab1e47db6_0_0"/>
          <p:cNvSpPr txBox="1"/>
          <p:nvPr/>
        </p:nvSpPr>
        <p:spPr>
          <a:xfrm>
            <a:off x="3152775" y="1898876"/>
            <a:ext cx="545100" cy="379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Ground Plum</a:t>
            </a:r>
            <a:endParaRPr b="0" i="0" sz="1800" u="none" cap="none" strike="noStrike">
              <a:solidFill>
                <a:schemeClr val="dk1"/>
              </a:solidFill>
              <a:latin typeface="Arial"/>
              <a:ea typeface="Arial"/>
              <a:cs typeface="Arial"/>
              <a:sym typeface="Arial"/>
            </a:endParaRPr>
          </a:p>
        </p:txBody>
      </p:sp>
      <p:sp>
        <p:nvSpPr>
          <p:cNvPr id="2126" name="Google Shape;2126;g15ab1e47db6_0_0"/>
          <p:cNvSpPr txBox="1"/>
          <p:nvPr/>
        </p:nvSpPr>
        <p:spPr>
          <a:xfrm>
            <a:off x="3205550" y="2346525"/>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Blue Eyed Grass</a:t>
            </a:r>
            <a:endParaRPr b="0" i="0" sz="1800" u="none" cap="none" strike="noStrike">
              <a:solidFill>
                <a:schemeClr val="dk1"/>
              </a:solidFill>
              <a:latin typeface="Arial"/>
              <a:ea typeface="Arial"/>
              <a:cs typeface="Arial"/>
              <a:sym typeface="Arial"/>
            </a:endParaRPr>
          </a:p>
        </p:txBody>
      </p:sp>
      <p:sp>
        <p:nvSpPr>
          <p:cNvPr id="2127" name="Google Shape;2127;g15ab1e47db6_0_0"/>
          <p:cNvSpPr txBox="1"/>
          <p:nvPr/>
        </p:nvSpPr>
        <p:spPr>
          <a:xfrm>
            <a:off x="3200275" y="1509463"/>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Wild </a:t>
            </a:r>
            <a:endParaRPr b="1" sz="9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Strawberry</a:t>
            </a:r>
            <a:endParaRPr b="1" sz="900">
              <a:latin typeface="Calibri"/>
              <a:ea typeface="Calibri"/>
              <a:cs typeface="Calibri"/>
              <a:sym typeface="Calibri"/>
            </a:endParaRPr>
          </a:p>
        </p:txBody>
      </p:sp>
      <p:sp>
        <p:nvSpPr>
          <p:cNvPr id="2128" name="Google Shape;2128;g15ab1e47db6_0_0"/>
          <p:cNvSpPr txBox="1"/>
          <p:nvPr/>
        </p:nvSpPr>
        <p:spPr>
          <a:xfrm>
            <a:off x="3917927" y="6322288"/>
            <a:ext cx="15018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Heart Leaved Golden Alexanders</a:t>
            </a:r>
            <a:endParaRPr b="0" i="0" sz="1800" u="none" cap="none" strike="noStrike">
              <a:solidFill>
                <a:schemeClr val="dk1"/>
              </a:solidFill>
              <a:latin typeface="Arial"/>
              <a:ea typeface="Arial"/>
              <a:cs typeface="Arial"/>
              <a:sym typeface="Arial"/>
            </a:endParaRPr>
          </a:p>
        </p:txBody>
      </p:sp>
      <p:pic>
        <p:nvPicPr>
          <p:cNvPr descr="Anemone patens Transparent" id="2129" name="Google Shape;2129;g15ab1e47db6_0_0"/>
          <p:cNvPicPr preferRelativeResize="0"/>
          <p:nvPr/>
        </p:nvPicPr>
        <p:blipFill rotWithShape="1">
          <a:blip r:embed="rId4">
            <a:alphaModFix/>
          </a:blip>
          <a:srcRect b="0" l="0" r="0" t="0"/>
          <a:stretch/>
        </p:blipFill>
        <p:spPr>
          <a:xfrm>
            <a:off x="469178" y="429363"/>
            <a:ext cx="215573" cy="234950"/>
          </a:xfrm>
          <a:prstGeom prst="rect">
            <a:avLst/>
          </a:prstGeom>
          <a:noFill/>
          <a:ln>
            <a:noFill/>
          </a:ln>
        </p:spPr>
      </p:pic>
      <p:pic>
        <p:nvPicPr>
          <p:cNvPr descr="Anemone patens Transparent" id="2130" name="Google Shape;2130;g15ab1e47db6_0_0"/>
          <p:cNvPicPr preferRelativeResize="0"/>
          <p:nvPr/>
        </p:nvPicPr>
        <p:blipFill rotWithShape="1">
          <a:blip r:embed="rId4">
            <a:alphaModFix/>
          </a:blip>
          <a:srcRect b="0" l="0" r="0" t="0"/>
          <a:stretch/>
        </p:blipFill>
        <p:spPr>
          <a:xfrm>
            <a:off x="783503" y="429363"/>
            <a:ext cx="215573" cy="234950"/>
          </a:xfrm>
          <a:prstGeom prst="rect">
            <a:avLst/>
          </a:prstGeom>
          <a:noFill/>
          <a:ln>
            <a:noFill/>
          </a:ln>
        </p:spPr>
      </p:pic>
      <p:pic>
        <p:nvPicPr>
          <p:cNvPr descr="Anemone patens Transparent" id="2131" name="Google Shape;2131;g15ab1e47db6_0_0"/>
          <p:cNvPicPr preferRelativeResize="0"/>
          <p:nvPr/>
        </p:nvPicPr>
        <p:blipFill rotWithShape="1">
          <a:blip r:embed="rId4">
            <a:alphaModFix/>
          </a:blip>
          <a:srcRect b="0" l="0" r="0" t="0"/>
          <a:stretch/>
        </p:blipFill>
        <p:spPr>
          <a:xfrm>
            <a:off x="1097828" y="429363"/>
            <a:ext cx="215573" cy="234950"/>
          </a:xfrm>
          <a:prstGeom prst="rect">
            <a:avLst/>
          </a:prstGeom>
          <a:noFill/>
          <a:ln>
            <a:noFill/>
          </a:ln>
        </p:spPr>
      </p:pic>
      <p:pic>
        <p:nvPicPr>
          <p:cNvPr descr="Anemone patens Transparent" id="2132" name="Google Shape;2132;g15ab1e47db6_0_0"/>
          <p:cNvPicPr preferRelativeResize="0"/>
          <p:nvPr/>
        </p:nvPicPr>
        <p:blipFill rotWithShape="1">
          <a:blip r:embed="rId4">
            <a:alphaModFix/>
          </a:blip>
          <a:srcRect b="0" l="0" r="0" t="0"/>
          <a:stretch/>
        </p:blipFill>
        <p:spPr>
          <a:xfrm>
            <a:off x="1412153" y="429363"/>
            <a:ext cx="215573" cy="234950"/>
          </a:xfrm>
          <a:prstGeom prst="rect">
            <a:avLst/>
          </a:prstGeom>
          <a:noFill/>
          <a:ln>
            <a:noFill/>
          </a:ln>
        </p:spPr>
      </p:pic>
      <p:pic>
        <p:nvPicPr>
          <p:cNvPr descr="Anemone patens Transparent" id="2133" name="Google Shape;2133;g15ab1e47db6_0_0"/>
          <p:cNvPicPr preferRelativeResize="0"/>
          <p:nvPr/>
        </p:nvPicPr>
        <p:blipFill rotWithShape="1">
          <a:blip r:embed="rId4">
            <a:alphaModFix/>
          </a:blip>
          <a:srcRect b="0" l="0" r="0" t="0"/>
          <a:stretch/>
        </p:blipFill>
        <p:spPr>
          <a:xfrm>
            <a:off x="1752241" y="429363"/>
            <a:ext cx="215573" cy="234950"/>
          </a:xfrm>
          <a:prstGeom prst="rect">
            <a:avLst/>
          </a:prstGeom>
          <a:noFill/>
          <a:ln>
            <a:noFill/>
          </a:ln>
        </p:spPr>
      </p:pic>
      <p:pic>
        <p:nvPicPr>
          <p:cNvPr descr="Geum triflorum Transparent" id="2134" name="Google Shape;2134;g15ab1e47db6_0_0"/>
          <p:cNvPicPr preferRelativeResize="0"/>
          <p:nvPr/>
        </p:nvPicPr>
        <p:blipFill rotWithShape="1">
          <a:blip r:embed="rId17">
            <a:alphaModFix/>
          </a:blip>
          <a:srcRect b="0" l="0" r="0" t="0"/>
          <a:stretch/>
        </p:blipFill>
        <p:spPr>
          <a:xfrm>
            <a:off x="707358" y="1174161"/>
            <a:ext cx="267150" cy="245722"/>
          </a:xfrm>
          <a:prstGeom prst="rect">
            <a:avLst/>
          </a:prstGeom>
          <a:noFill/>
          <a:ln>
            <a:noFill/>
          </a:ln>
        </p:spPr>
      </p:pic>
      <p:pic>
        <p:nvPicPr>
          <p:cNvPr descr="Antennaria neglecta Transparent" id="2135" name="Google Shape;2135;g15ab1e47db6_0_0"/>
          <p:cNvPicPr preferRelativeResize="0"/>
          <p:nvPr/>
        </p:nvPicPr>
        <p:blipFill rotWithShape="1">
          <a:blip r:embed="rId18">
            <a:alphaModFix/>
          </a:blip>
          <a:srcRect b="0" l="0" r="0" t="0"/>
          <a:stretch/>
        </p:blipFill>
        <p:spPr>
          <a:xfrm>
            <a:off x="599025" y="769975"/>
            <a:ext cx="348793" cy="282260"/>
          </a:xfrm>
          <a:prstGeom prst="rect">
            <a:avLst/>
          </a:prstGeom>
          <a:noFill/>
          <a:ln>
            <a:noFill/>
          </a:ln>
        </p:spPr>
      </p:pic>
      <p:pic>
        <p:nvPicPr>
          <p:cNvPr descr="Antennaria neglecta Transparent" id="2136" name="Google Shape;2136;g15ab1e47db6_0_0"/>
          <p:cNvPicPr preferRelativeResize="0"/>
          <p:nvPr/>
        </p:nvPicPr>
        <p:blipFill rotWithShape="1">
          <a:blip r:embed="rId18">
            <a:alphaModFix/>
          </a:blip>
          <a:srcRect b="0" l="0" r="0" t="0"/>
          <a:stretch/>
        </p:blipFill>
        <p:spPr>
          <a:xfrm>
            <a:off x="1041926" y="769975"/>
            <a:ext cx="348793" cy="282260"/>
          </a:xfrm>
          <a:prstGeom prst="rect">
            <a:avLst/>
          </a:prstGeom>
          <a:noFill/>
          <a:ln>
            <a:noFill/>
          </a:ln>
        </p:spPr>
      </p:pic>
      <p:pic>
        <p:nvPicPr>
          <p:cNvPr descr="Antennaria neglecta Transparent" id="2137" name="Google Shape;2137;g15ab1e47db6_0_0"/>
          <p:cNvPicPr preferRelativeResize="0"/>
          <p:nvPr/>
        </p:nvPicPr>
        <p:blipFill rotWithShape="1">
          <a:blip r:embed="rId18">
            <a:alphaModFix/>
          </a:blip>
          <a:srcRect b="0" l="0" r="0" t="0"/>
          <a:stretch/>
        </p:blipFill>
        <p:spPr>
          <a:xfrm>
            <a:off x="1484815" y="769975"/>
            <a:ext cx="348793" cy="282260"/>
          </a:xfrm>
          <a:prstGeom prst="rect">
            <a:avLst/>
          </a:prstGeom>
          <a:noFill/>
          <a:ln>
            <a:noFill/>
          </a:ln>
        </p:spPr>
      </p:pic>
      <p:pic>
        <p:nvPicPr>
          <p:cNvPr descr="Antennaria neglecta Transparent" id="2138" name="Google Shape;2138;g15ab1e47db6_0_0"/>
          <p:cNvPicPr preferRelativeResize="0"/>
          <p:nvPr/>
        </p:nvPicPr>
        <p:blipFill rotWithShape="1">
          <a:blip r:embed="rId18">
            <a:alphaModFix/>
          </a:blip>
          <a:srcRect b="0" l="0" r="0" t="0"/>
          <a:stretch/>
        </p:blipFill>
        <p:spPr>
          <a:xfrm>
            <a:off x="2314405" y="769975"/>
            <a:ext cx="348793" cy="282260"/>
          </a:xfrm>
          <a:prstGeom prst="rect">
            <a:avLst/>
          </a:prstGeom>
          <a:noFill/>
          <a:ln>
            <a:noFill/>
          </a:ln>
        </p:spPr>
      </p:pic>
      <p:pic>
        <p:nvPicPr>
          <p:cNvPr descr="Antennaria neglecta Transparent" id="2139" name="Google Shape;2139;g15ab1e47db6_0_0"/>
          <p:cNvPicPr preferRelativeResize="0"/>
          <p:nvPr/>
        </p:nvPicPr>
        <p:blipFill rotWithShape="1">
          <a:blip r:embed="rId18">
            <a:alphaModFix/>
          </a:blip>
          <a:srcRect b="0" l="0" r="0" t="0"/>
          <a:stretch/>
        </p:blipFill>
        <p:spPr>
          <a:xfrm>
            <a:off x="1915391" y="769975"/>
            <a:ext cx="348793" cy="282260"/>
          </a:xfrm>
          <a:prstGeom prst="rect">
            <a:avLst/>
          </a:prstGeom>
          <a:noFill/>
          <a:ln>
            <a:noFill/>
          </a:ln>
        </p:spPr>
      </p:pic>
      <p:pic>
        <p:nvPicPr>
          <p:cNvPr descr="Geum triflorum Transparent" id="2140" name="Google Shape;2140;g15ab1e47db6_0_0"/>
          <p:cNvPicPr preferRelativeResize="0"/>
          <p:nvPr/>
        </p:nvPicPr>
        <p:blipFill rotWithShape="1">
          <a:blip r:embed="rId17">
            <a:alphaModFix/>
          </a:blip>
          <a:srcRect b="0" l="0" r="0" t="0"/>
          <a:stretch/>
        </p:blipFill>
        <p:spPr>
          <a:xfrm>
            <a:off x="1038683" y="1174161"/>
            <a:ext cx="267150" cy="245722"/>
          </a:xfrm>
          <a:prstGeom prst="rect">
            <a:avLst/>
          </a:prstGeom>
          <a:noFill/>
          <a:ln>
            <a:noFill/>
          </a:ln>
        </p:spPr>
      </p:pic>
      <p:pic>
        <p:nvPicPr>
          <p:cNvPr descr="Geum triflorum Transparent" id="2141" name="Google Shape;2141;g15ab1e47db6_0_0"/>
          <p:cNvPicPr preferRelativeResize="0"/>
          <p:nvPr/>
        </p:nvPicPr>
        <p:blipFill rotWithShape="1">
          <a:blip r:embed="rId17">
            <a:alphaModFix/>
          </a:blip>
          <a:srcRect b="0" l="0" r="0" t="0"/>
          <a:stretch/>
        </p:blipFill>
        <p:spPr>
          <a:xfrm>
            <a:off x="1369995" y="1174161"/>
            <a:ext cx="267150" cy="245722"/>
          </a:xfrm>
          <a:prstGeom prst="rect">
            <a:avLst/>
          </a:prstGeom>
          <a:noFill/>
          <a:ln>
            <a:noFill/>
          </a:ln>
        </p:spPr>
      </p:pic>
      <p:pic>
        <p:nvPicPr>
          <p:cNvPr descr="Geum triflorum Transparent" id="2142" name="Google Shape;2142;g15ab1e47db6_0_0"/>
          <p:cNvPicPr preferRelativeResize="0"/>
          <p:nvPr/>
        </p:nvPicPr>
        <p:blipFill rotWithShape="1">
          <a:blip r:embed="rId17">
            <a:alphaModFix/>
          </a:blip>
          <a:srcRect b="0" l="0" r="0" t="0"/>
          <a:stretch/>
        </p:blipFill>
        <p:spPr>
          <a:xfrm>
            <a:off x="2032645" y="1174161"/>
            <a:ext cx="267150" cy="245722"/>
          </a:xfrm>
          <a:prstGeom prst="rect">
            <a:avLst/>
          </a:prstGeom>
          <a:noFill/>
          <a:ln>
            <a:noFill/>
          </a:ln>
        </p:spPr>
      </p:pic>
      <p:pic>
        <p:nvPicPr>
          <p:cNvPr descr="Geum triflorum Transparent" id="2143" name="Google Shape;2143;g15ab1e47db6_0_0"/>
          <p:cNvPicPr preferRelativeResize="0"/>
          <p:nvPr/>
        </p:nvPicPr>
        <p:blipFill rotWithShape="1">
          <a:blip r:embed="rId17">
            <a:alphaModFix/>
          </a:blip>
          <a:srcRect b="0" l="0" r="0" t="0"/>
          <a:stretch/>
        </p:blipFill>
        <p:spPr>
          <a:xfrm>
            <a:off x="1701320" y="1174161"/>
            <a:ext cx="267150" cy="245722"/>
          </a:xfrm>
          <a:prstGeom prst="rect">
            <a:avLst/>
          </a:prstGeom>
          <a:noFill/>
          <a:ln>
            <a:noFill/>
          </a:ln>
        </p:spPr>
      </p:pic>
      <p:pic>
        <p:nvPicPr>
          <p:cNvPr descr="Geum triflorum Transparent" id="2144" name="Google Shape;2144;g15ab1e47db6_0_0"/>
          <p:cNvPicPr preferRelativeResize="0"/>
          <p:nvPr/>
        </p:nvPicPr>
        <p:blipFill rotWithShape="1">
          <a:blip r:embed="rId17">
            <a:alphaModFix/>
          </a:blip>
          <a:srcRect b="0" l="0" r="0" t="0"/>
          <a:stretch/>
        </p:blipFill>
        <p:spPr>
          <a:xfrm>
            <a:off x="2333845" y="1174161"/>
            <a:ext cx="267150" cy="245722"/>
          </a:xfrm>
          <a:prstGeom prst="rect">
            <a:avLst/>
          </a:prstGeom>
          <a:noFill/>
          <a:ln>
            <a:noFill/>
          </a:ln>
        </p:spPr>
      </p:pic>
      <p:pic>
        <p:nvPicPr>
          <p:cNvPr descr="Geum triflorum Transparent" id="2145" name="Google Shape;2145;g15ab1e47db6_0_0"/>
          <p:cNvPicPr preferRelativeResize="0"/>
          <p:nvPr/>
        </p:nvPicPr>
        <p:blipFill rotWithShape="1">
          <a:blip r:embed="rId17">
            <a:alphaModFix/>
          </a:blip>
          <a:srcRect b="0" l="0" r="0" t="0"/>
          <a:stretch/>
        </p:blipFill>
        <p:spPr>
          <a:xfrm>
            <a:off x="2635045" y="1174161"/>
            <a:ext cx="267150" cy="245722"/>
          </a:xfrm>
          <a:prstGeom prst="rect">
            <a:avLst/>
          </a:prstGeom>
          <a:noFill/>
          <a:ln>
            <a:noFill/>
          </a:ln>
        </p:spPr>
      </p:pic>
      <p:sp>
        <p:nvSpPr>
          <p:cNvPr id="2146" name="Google Shape;2146;g15ab1e47db6_0_0"/>
          <p:cNvSpPr txBox="1"/>
          <p:nvPr/>
        </p:nvSpPr>
        <p:spPr>
          <a:xfrm>
            <a:off x="2004463" y="398151"/>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Pasque Flower</a:t>
            </a:r>
            <a:endParaRPr b="0" i="0" sz="1800" u="none" cap="none" strike="noStrike">
              <a:solidFill>
                <a:schemeClr val="dk1"/>
              </a:solidFill>
              <a:latin typeface="Arial"/>
              <a:ea typeface="Arial"/>
              <a:cs typeface="Arial"/>
              <a:sym typeface="Arial"/>
            </a:endParaRPr>
          </a:p>
        </p:txBody>
      </p:sp>
      <p:pic>
        <p:nvPicPr>
          <p:cNvPr id="2147" name="Google Shape;2147;g15ab1e47db6_0_0"/>
          <p:cNvPicPr preferRelativeResize="0"/>
          <p:nvPr/>
        </p:nvPicPr>
        <p:blipFill>
          <a:blip r:embed="rId12">
            <a:alphaModFix/>
          </a:blip>
          <a:stretch>
            <a:fillRect/>
          </a:stretch>
        </p:blipFill>
        <p:spPr>
          <a:xfrm>
            <a:off x="2094564" y="1459209"/>
            <a:ext cx="534825" cy="406465"/>
          </a:xfrm>
          <a:prstGeom prst="rect">
            <a:avLst/>
          </a:prstGeom>
          <a:noFill/>
          <a:ln>
            <a:noFill/>
          </a:ln>
        </p:spPr>
      </p:pic>
      <p:pic>
        <p:nvPicPr>
          <p:cNvPr id="2148" name="Google Shape;2148;g15ab1e47db6_0_0"/>
          <p:cNvPicPr preferRelativeResize="0"/>
          <p:nvPr/>
        </p:nvPicPr>
        <p:blipFill>
          <a:blip r:embed="rId12">
            <a:alphaModFix/>
          </a:blip>
          <a:stretch>
            <a:fillRect/>
          </a:stretch>
        </p:blipFill>
        <p:spPr>
          <a:xfrm>
            <a:off x="2647414" y="1466397"/>
            <a:ext cx="534825" cy="406465"/>
          </a:xfrm>
          <a:prstGeom prst="rect">
            <a:avLst/>
          </a:prstGeom>
          <a:noFill/>
          <a:ln>
            <a:noFill/>
          </a:ln>
        </p:spPr>
      </p:pic>
      <p:pic>
        <p:nvPicPr>
          <p:cNvPr id="2149" name="Google Shape;2149;g15ab1e47db6_0_0"/>
          <p:cNvPicPr preferRelativeResize="0"/>
          <p:nvPr/>
        </p:nvPicPr>
        <p:blipFill rotWithShape="1">
          <a:blip r:embed="rId11">
            <a:alphaModFix/>
          </a:blip>
          <a:srcRect b="21625" l="13186" r="8135" t="29558"/>
          <a:stretch/>
        </p:blipFill>
        <p:spPr>
          <a:xfrm>
            <a:off x="2092913" y="1905000"/>
            <a:ext cx="468700" cy="415425"/>
          </a:xfrm>
          <a:prstGeom prst="rect">
            <a:avLst/>
          </a:prstGeom>
          <a:noFill/>
          <a:ln>
            <a:noFill/>
          </a:ln>
        </p:spPr>
      </p:pic>
      <p:pic>
        <p:nvPicPr>
          <p:cNvPr id="2150" name="Google Shape;2150;g15ab1e47db6_0_0"/>
          <p:cNvPicPr preferRelativeResize="0"/>
          <p:nvPr/>
        </p:nvPicPr>
        <p:blipFill rotWithShape="1">
          <a:blip r:embed="rId11">
            <a:alphaModFix/>
          </a:blip>
          <a:srcRect b="21625" l="13186" r="8135" t="29558"/>
          <a:stretch/>
        </p:blipFill>
        <p:spPr>
          <a:xfrm>
            <a:off x="2622838" y="1883250"/>
            <a:ext cx="468700" cy="415425"/>
          </a:xfrm>
          <a:prstGeom prst="rect">
            <a:avLst/>
          </a:prstGeom>
          <a:noFill/>
          <a:ln>
            <a:noFill/>
          </a:ln>
        </p:spPr>
      </p:pic>
      <p:pic>
        <p:nvPicPr>
          <p:cNvPr id="2151" name="Google Shape;2151;g15ab1e47db6_0_0"/>
          <p:cNvPicPr preferRelativeResize="0"/>
          <p:nvPr/>
        </p:nvPicPr>
        <p:blipFill>
          <a:blip r:embed="rId15">
            <a:alphaModFix/>
          </a:blip>
          <a:stretch>
            <a:fillRect/>
          </a:stretch>
        </p:blipFill>
        <p:spPr>
          <a:xfrm>
            <a:off x="1956750" y="2337225"/>
            <a:ext cx="266562" cy="322450"/>
          </a:xfrm>
          <a:prstGeom prst="rect">
            <a:avLst/>
          </a:prstGeom>
          <a:noFill/>
          <a:ln>
            <a:noFill/>
          </a:ln>
        </p:spPr>
      </p:pic>
      <p:pic>
        <p:nvPicPr>
          <p:cNvPr id="2152" name="Google Shape;2152;g15ab1e47db6_0_0"/>
          <p:cNvPicPr preferRelativeResize="0"/>
          <p:nvPr/>
        </p:nvPicPr>
        <p:blipFill>
          <a:blip r:embed="rId15">
            <a:alphaModFix/>
          </a:blip>
          <a:stretch>
            <a:fillRect/>
          </a:stretch>
        </p:blipFill>
        <p:spPr>
          <a:xfrm>
            <a:off x="2350988" y="2337225"/>
            <a:ext cx="266562" cy="322450"/>
          </a:xfrm>
          <a:prstGeom prst="rect">
            <a:avLst/>
          </a:prstGeom>
          <a:noFill/>
          <a:ln>
            <a:noFill/>
          </a:ln>
        </p:spPr>
      </p:pic>
      <p:pic>
        <p:nvPicPr>
          <p:cNvPr id="2153" name="Google Shape;2153;g15ab1e47db6_0_0"/>
          <p:cNvPicPr preferRelativeResize="0"/>
          <p:nvPr/>
        </p:nvPicPr>
        <p:blipFill>
          <a:blip r:embed="rId15">
            <a:alphaModFix/>
          </a:blip>
          <a:stretch>
            <a:fillRect/>
          </a:stretch>
        </p:blipFill>
        <p:spPr>
          <a:xfrm>
            <a:off x="2714050" y="2337225"/>
            <a:ext cx="266562" cy="322450"/>
          </a:xfrm>
          <a:prstGeom prst="rect">
            <a:avLst/>
          </a:prstGeom>
          <a:noFill/>
          <a:ln>
            <a:noFill/>
          </a:ln>
        </p:spPr>
      </p:pic>
      <p:pic>
        <p:nvPicPr>
          <p:cNvPr descr="Dodecatheon meadia Transparent" id="2154" name="Google Shape;2154;g15ab1e47db6_0_0"/>
          <p:cNvPicPr preferRelativeResize="0"/>
          <p:nvPr/>
        </p:nvPicPr>
        <p:blipFill rotWithShape="1">
          <a:blip r:embed="rId5">
            <a:alphaModFix/>
          </a:blip>
          <a:srcRect b="0" l="0" r="0" t="0"/>
          <a:stretch/>
        </p:blipFill>
        <p:spPr>
          <a:xfrm>
            <a:off x="1919873" y="2695419"/>
            <a:ext cx="340314" cy="379069"/>
          </a:xfrm>
          <a:prstGeom prst="rect">
            <a:avLst/>
          </a:prstGeom>
          <a:noFill/>
          <a:ln>
            <a:noFill/>
          </a:ln>
        </p:spPr>
      </p:pic>
      <p:pic>
        <p:nvPicPr>
          <p:cNvPr descr="C:\Users\dusti\Desktop\Blazing Star Gardens\Website\Garden Designs and Mini Illustrations\Individual Plant Illustrations\Edited Scans\Transparent Plant Images Small\Dodecatheon amethystinum.png" id="2155" name="Google Shape;2155;g15ab1e47db6_0_0"/>
          <p:cNvPicPr preferRelativeResize="0"/>
          <p:nvPr/>
        </p:nvPicPr>
        <p:blipFill rotWithShape="1">
          <a:blip r:embed="rId10">
            <a:alphaModFix/>
          </a:blip>
          <a:srcRect b="0" l="0" r="0" t="0"/>
          <a:stretch/>
        </p:blipFill>
        <p:spPr>
          <a:xfrm>
            <a:off x="1932288" y="3087073"/>
            <a:ext cx="315475" cy="350853"/>
          </a:xfrm>
          <a:prstGeom prst="rect">
            <a:avLst/>
          </a:prstGeom>
          <a:noFill/>
          <a:ln>
            <a:noFill/>
          </a:ln>
        </p:spPr>
      </p:pic>
      <p:pic>
        <p:nvPicPr>
          <p:cNvPr descr="Dodecatheon meadia Transparent" id="2156" name="Google Shape;2156;g15ab1e47db6_0_0"/>
          <p:cNvPicPr preferRelativeResize="0"/>
          <p:nvPr/>
        </p:nvPicPr>
        <p:blipFill rotWithShape="1">
          <a:blip r:embed="rId5">
            <a:alphaModFix/>
          </a:blip>
          <a:srcRect b="0" l="0" r="0" t="0"/>
          <a:stretch/>
        </p:blipFill>
        <p:spPr>
          <a:xfrm>
            <a:off x="2327398" y="2695419"/>
            <a:ext cx="340314" cy="379069"/>
          </a:xfrm>
          <a:prstGeom prst="rect">
            <a:avLst/>
          </a:prstGeom>
          <a:noFill/>
          <a:ln>
            <a:noFill/>
          </a:ln>
        </p:spPr>
      </p:pic>
      <p:pic>
        <p:nvPicPr>
          <p:cNvPr descr="C:\Users\dusti\Desktop\Blazing Star Gardens\Website\Garden Designs and Mini Illustrations\Individual Plant Illustrations\Edited Scans\Transparent Plant Images Small\Dodecatheon amethystinum.png" id="2157" name="Google Shape;2157;g15ab1e47db6_0_0"/>
          <p:cNvPicPr preferRelativeResize="0"/>
          <p:nvPr/>
        </p:nvPicPr>
        <p:blipFill rotWithShape="1">
          <a:blip r:embed="rId10">
            <a:alphaModFix/>
          </a:blip>
          <a:srcRect b="0" l="0" r="0" t="0"/>
          <a:stretch/>
        </p:blipFill>
        <p:spPr>
          <a:xfrm>
            <a:off x="2339813" y="3087073"/>
            <a:ext cx="315475" cy="350853"/>
          </a:xfrm>
          <a:prstGeom prst="rect">
            <a:avLst/>
          </a:prstGeom>
          <a:noFill/>
          <a:ln>
            <a:noFill/>
          </a:ln>
        </p:spPr>
      </p:pic>
      <p:pic>
        <p:nvPicPr>
          <p:cNvPr descr="Dodecatheon meadia Transparent" id="2158" name="Google Shape;2158;g15ab1e47db6_0_0"/>
          <p:cNvPicPr preferRelativeResize="0"/>
          <p:nvPr/>
        </p:nvPicPr>
        <p:blipFill rotWithShape="1">
          <a:blip r:embed="rId5">
            <a:alphaModFix/>
          </a:blip>
          <a:srcRect b="0" l="0" r="0" t="0"/>
          <a:stretch/>
        </p:blipFill>
        <p:spPr>
          <a:xfrm>
            <a:off x="2734923" y="2698219"/>
            <a:ext cx="340314" cy="379069"/>
          </a:xfrm>
          <a:prstGeom prst="rect">
            <a:avLst/>
          </a:prstGeom>
          <a:noFill/>
          <a:ln>
            <a:noFill/>
          </a:ln>
        </p:spPr>
      </p:pic>
      <p:pic>
        <p:nvPicPr>
          <p:cNvPr descr="C:\Users\dusti\Desktop\Blazing Star Gardens\Website\Garden Designs and Mini Illustrations\Individual Plant Illustrations\Edited Scans\Transparent Plant Images Small\Dodecatheon amethystinum.png" id="2159" name="Google Shape;2159;g15ab1e47db6_0_0"/>
          <p:cNvPicPr preferRelativeResize="0"/>
          <p:nvPr/>
        </p:nvPicPr>
        <p:blipFill rotWithShape="1">
          <a:blip r:embed="rId10">
            <a:alphaModFix/>
          </a:blip>
          <a:srcRect b="0" l="0" r="0" t="0"/>
          <a:stretch/>
        </p:blipFill>
        <p:spPr>
          <a:xfrm>
            <a:off x="2747338" y="3089873"/>
            <a:ext cx="315475" cy="350853"/>
          </a:xfrm>
          <a:prstGeom prst="rect">
            <a:avLst/>
          </a:prstGeom>
          <a:noFill/>
          <a:ln>
            <a:noFill/>
          </a:ln>
        </p:spPr>
      </p:pic>
      <p:pic>
        <p:nvPicPr>
          <p:cNvPr id="2160" name="Google Shape;2160;g15ab1e47db6_0_0"/>
          <p:cNvPicPr preferRelativeResize="0"/>
          <p:nvPr/>
        </p:nvPicPr>
        <p:blipFill>
          <a:blip r:embed="rId13">
            <a:alphaModFix/>
          </a:blip>
          <a:stretch>
            <a:fillRect/>
          </a:stretch>
        </p:blipFill>
        <p:spPr>
          <a:xfrm>
            <a:off x="1863230" y="3501378"/>
            <a:ext cx="185935" cy="245725"/>
          </a:xfrm>
          <a:prstGeom prst="rect">
            <a:avLst/>
          </a:prstGeom>
          <a:noFill/>
          <a:ln>
            <a:noFill/>
          </a:ln>
        </p:spPr>
      </p:pic>
      <p:pic>
        <p:nvPicPr>
          <p:cNvPr id="2161" name="Google Shape;2161;g15ab1e47db6_0_0"/>
          <p:cNvPicPr preferRelativeResize="0"/>
          <p:nvPr/>
        </p:nvPicPr>
        <p:blipFill>
          <a:blip r:embed="rId13">
            <a:alphaModFix/>
          </a:blip>
          <a:stretch>
            <a:fillRect/>
          </a:stretch>
        </p:blipFill>
        <p:spPr>
          <a:xfrm>
            <a:off x="2136930" y="3501378"/>
            <a:ext cx="185935" cy="245725"/>
          </a:xfrm>
          <a:prstGeom prst="rect">
            <a:avLst/>
          </a:prstGeom>
          <a:noFill/>
          <a:ln>
            <a:noFill/>
          </a:ln>
        </p:spPr>
      </p:pic>
      <p:pic>
        <p:nvPicPr>
          <p:cNvPr id="2162" name="Google Shape;2162;g15ab1e47db6_0_0"/>
          <p:cNvPicPr preferRelativeResize="0"/>
          <p:nvPr/>
        </p:nvPicPr>
        <p:blipFill>
          <a:blip r:embed="rId13">
            <a:alphaModFix/>
          </a:blip>
          <a:stretch>
            <a:fillRect/>
          </a:stretch>
        </p:blipFill>
        <p:spPr>
          <a:xfrm>
            <a:off x="2429955" y="3501378"/>
            <a:ext cx="185935" cy="245725"/>
          </a:xfrm>
          <a:prstGeom prst="rect">
            <a:avLst/>
          </a:prstGeom>
          <a:noFill/>
          <a:ln>
            <a:noFill/>
          </a:ln>
        </p:spPr>
      </p:pic>
      <p:pic>
        <p:nvPicPr>
          <p:cNvPr id="2163" name="Google Shape;2163;g15ab1e47db6_0_0"/>
          <p:cNvPicPr preferRelativeResize="0"/>
          <p:nvPr/>
        </p:nvPicPr>
        <p:blipFill>
          <a:blip r:embed="rId13">
            <a:alphaModFix/>
          </a:blip>
          <a:stretch>
            <a:fillRect/>
          </a:stretch>
        </p:blipFill>
        <p:spPr>
          <a:xfrm>
            <a:off x="2722968" y="3503428"/>
            <a:ext cx="185935" cy="245725"/>
          </a:xfrm>
          <a:prstGeom prst="rect">
            <a:avLst/>
          </a:prstGeom>
          <a:noFill/>
          <a:ln>
            <a:noFill/>
          </a:ln>
        </p:spPr>
      </p:pic>
      <p:pic>
        <p:nvPicPr>
          <p:cNvPr descr="Lithospermum canescens 2 Transparent" id="2164" name="Google Shape;2164;g15ab1e47db6_0_0"/>
          <p:cNvPicPr preferRelativeResize="0"/>
          <p:nvPr/>
        </p:nvPicPr>
        <p:blipFill rotWithShape="1">
          <a:blip r:embed="rId6">
            <a:alphaModFix/>
          </a:blip>
          <a:srcRect b="0" l="0" r="0" t="0"/>
          <a:stretch/>
        </p:blipFill>
        <p:spPr>
          <a:xfrm>
            <a:off x="1939441" y="4173970"/>
            <a:ext cx="248272" cy="336681"/>
          </a:xfrm>
          <a:prstGeom prst="rect">
            <a:avLst/>
          </a:prstGeom>
          <a:noFill/>
          <a:ln>
            <a:noFill/>
          </a:ln>
        </p:spPr>
      </p:pic>
      <p:pic>
        <p:nvPicPr>
          <p:cNvPr descr="Lithospermum incisum Transparent" id="2165" name="Google Shape;2165;g15ab1e47db6_0_0"/>
          <p:cNvPicPr preferRelativeResize="0"/>
          <p:nvPr/>
        </p:nvPicPr>
        <p:blipFill rotWithShape="1">
          <a:blip r:embed="rId7">
            <a:alphaModFix/>
          </a:blip>
          <a:srcRect b="0" l="0" r="0" t="0"/>
          <a:stretch/>
        </p:blipFill>
        <p:spPr>
          <a:xfrm>
            <a:off x="1925942" y="3810561"/>
            <a:ext cx="259171" cy="329414"/>
          </a:xfrm>
          <a:prstGeom prst="rect">
            <a:avLst/>
          </a:prstGeom>
          <a:noFill/>
          <a:ln>
            <a:noFill/>
          </a:ln>
        </p:spPr>
      </p:pic>
      <p:pic>
        <p:nvPicPr>
          <p:cNvPr descr="Lithospermum canescens 2 Transparent" id="2166" name="Google Shape;2166;g15ab1e47db6_0_0"/>
          <p:cNvPicPr preferRelativeResize="0"/>
          <p:nvPr/>
        </p:nvPicPr>
        <p:blipFill rotWithShape="1">
          <a:blip r:embed="rId6">
            <a:alphaModFix/>
          </a:blip>
          <a:srcRect b="0" l="0" r="0" t="0"/>
          <a:stretch/>
        </p:blipFill>
        <p:spPr>
          <a:xfrm>
            <a:off x="2303541" y="4173970"/>
            <a:ext cx="248272" cy="336681"/>
          </a:xfrm>
          <a:prstGeom prst="rect">
            <a:avLst/>
          </a:prstGeom>
          <a:noFill/>
          <a:ln>
            <a:noFill/>
          </a:ln>
        </p:spPr>
      </p:pic>
      <p:pic>
        <p:nvPicPr>
          <p:cNvPr descr="Lithospermum incisum Transparent" id="2167" name="Google Shape;2167;g15ab1e47db6_0_0"/>
          <p:cNvPicPr preferRelativeResize="0"/>
          <p:nvPr/>
        </p:nvPicPr>
        <p:blipFill rotWithShape="1">
          <a:blip r:embed="rId7">
            <a:alphaModFix/>
          </a:blip>
          <a:srcRect b="0" l="0" r="0" t="0"/>
          <a:stretch/>
        </p:blipFill>
        <p:spPr>
          <a:xfrm>
            <a:off x="2290042" y="3810561"/>
            <a:ext cx="259171" cy="329414"/>
          </a:xfrm>
          <a:prstGeom prst="rect">
            <a:avLst/>
          </a:prstGeom>
          <a:noFill/>
          <a:ln>
            <a:noFill/>
          </a:ln>
        </p:spPr>
      </p:pic>
      <p:pic>
        <p:nvPicPr>
          <p:cNvPr descr="Lithospermum canescens 2 Transparent" id="2168" name="Google Shape;2168;g15ab1e47db6_0_0"/>
          <p:cNvPicPr preferRelativeResize="0"/>
          <p:nvPr/>
        </p:nvPicPr>
        <p:blipFill rotWithShape="1">
          <a:blip r:embed="rId6">
            <a:alphaModFix/>
          </a:blip>
          <a:srcRect b="0" l="0" r="0" t="0"/>
          <a:stretch/>
        </p:blipFill>
        <p:spPr>
          <a:xfrm>
            <a:off x="2699303" y="4175270"/>
            <a:ext cx="248272" cy="336681"/>
          </a:xfrm>
          <a:prstGeom prst="rect">
            <a:avLst/>
          </a:prstGeom>
          <a:noFill/>
          <a:ln>
            <a:noFill/>
          </a:ln>
        </p:spPr>
      </p:pic>
      <p:pic>
        <p:nvPicPr>
          <p:cNvPr descr="Lithospermum incisum Transparent" id="2169" name="Google Shape;2169;g15ab1e47db6_0_0"/>
          <p:cNvPicPr preferRelativeResize="0"/>
          <p:nvPr/>
        </p:nvPicPr>
        <p:blipFill rotWithShape="1">
          <a:blip r:embed="rId7">
            <a:alphaModFix/>
          </a:blip>
          <a:srcRect b="0" l="0" r="0" t="0"/>
          <a:stretch/>
        </p:blipFill>
        <p:spPr>
          <a:xfrm>
            <a:off x="2685805" y="3811861"/>
            <a:ext cx="259171" cy="329414"/>
          </a:xfrm>
          <a:prstGeom prst="rect">
            <a:avLst/>
          </a:prstGeom>
          <a:noFill/>
          <a:ln>
            <a:noFill/>
          </a:ln>
        </p:spPr>
      </p:pic>
      <p:pic>
        <p:nvPicPr>
          <p:cNvPr descr="Pedicularis canadensis Transparent" id="2170" name="Google Shape;2170;g15ab1e47db6_0_0"/>
          <p:cNvPicPr preferRelativeResize="0"/>
          <p:nvPr/>
        </p:nvPicPr>
        <p:blipFill rotWithShape="1">
          <a:blip r:embed="rId8">
            <a:alphaModFix/>
          </a:blip>
          <a:srcRect b="0" l="0" r="0" t="0"/>
          <a:stretch/>
        </p:blipFill>
        <p:spPr>
          <a:xfrm>
            <a:off x="1960042" y="4588811"/>
            <a:ext cx="270072" cy="287027"/>
          </a:xfrm>
          <a:prstGeom prst="rect">
            <a:avLst/>
          </a:prstGeom>
          <a:noFill/>
          <a:ln>
            <a:noFill/>
          </a:ln>
        </p:spPr>
      </p:pic>
      <p:pic>
        <p:nvPicPr>
          <p:cNvPr descr="Pedicularis canadensis Transparent" id="2171" name="Google Shape;2171;g15ab1e47db6_0_0"/>
          <p:cNvPicPr preferRelativeResize="0"/>
          <p:nvPr/>
        </p:nvPicPr>
        <p:blipFill rotWithShape="1">
          <a:blip r:embed="rId8">
            <a:alphaModFix/>
          </a:blip>
          <a:srcRect b="0" l="0" r="0" t="0"/>
          <a:stretch/>
        </p:blipFill>
        <p:spPr>
          <a:xfrm>
            <a:off x="2324217" y="4588811"/>
            <a:ext cx="270072" cy="287027"/>
          </a:xfrm>
          <a:prstGeom prst="rect">
            <a:avLst/>
          </a:prstGeom>
          <a:noFill/>
          <a:ln>
            <a:noFill/>
          </a:ln>
        </p:spPr>
      </p:pic>
      <p:pic>
        <p:nvPicPr>
          <p:cNvPr descr="Pedicularis canadensis Transparent" id="2172" name="Google Shape;2172;g15ab1e47db6_0_0"/>
          <p:cNvPicPr preferRelativeResize="0"/>
          <p:nvPr/>
        </p:nvPicPr>
        <p:blipFill rotWithShape="1">
          <a:blip r:embed="rId8">
            <a:alphaModFix/>
          </a:blip>
          <a:srcRect b="0" l="0" r="0" t="0"/>
          <a:stretch/>
        </p:blipFill>
        <p:spPr>
          <a:xfrm>
            <a:off x="2688392" y="4592911"/>
            <a:ext cx="270072" cy="287027"/>
          </a:xfrm>
          <a:prstGeom prst="rect">
            <a:avLst/>
          </a:prstGeom>
          <a:noFill/>
          <a:ln>
            <a:noFill/>
          </a:ln>
        </p:spPr>
      </p:pic>
      <p:pic>
        <p:nvPicPr>
          <p:cNvPr id="2173" name="Google Shape;2173;g15ab1e47db6_0_0"/>
          <p:cNvPicPr preferRelativeResize="0"/>
          <p:nvPr/>
        </p:nvPicPr>
        <p:blipFill>
          <a:blip r:embed="rId14">
            <a:alphaModFix/>
          </a:blip>
          <a:stretch>
            <a:fillRect/>
          </a:stretch>
        </p:blipFill>
        <p:spPr>
          <a:xfrm>
            <a:off x="2543463" y="5411212"/>
            <a:ext cx="322450" cy="322450"/>
          </a:xfrm>
          <a:prstGeom prst="rect">
            <a:avLst/>
          </a:prstGeom>
          <a:noFill/>
          <a:ln>
            <a:noFill/>
          </a:ln>
        </p:spPr>
      </p:pic>
      <p:pic>
        <p:nvPicPr>
          <p:cNvPr id="2174" name="Google Shape;2174;g15ab1e47db6_0_0"/>
          <p:cNvPicPr preferRelativeResize="0"/>
          <p:nvPr/>
        </p:nvPicPr>
        <p:blipFill>
          <a:blip r:embed="rId14">
            <a:alphaModFix/>
          </a:blip>
          <a:stretch>
            <a:fillRect/>
          </a:stretch>
        </p:blipFill>
        <p:spPr>
          <a:xfrm>
            <a:off x="2889888" y="5411212"/>
            <a:ext cx="322450" cy="322450"/>
          </a:xfrm>
          <a:prstGeom prst="rect">
            <a:avLst/>
          </a:prstGeom>
          <a:noFill/>
          <a:ln>
            <a:noFill/>
          </a:ln>
        </p:spPr>
      </p:pic>
      <p:pic>
        <p:nvPicPr>
          <p:cNvPr id="2175" name="Google Shape;2175;g15ab1e47db6_0_0"/>
          <p:cNvPicPr preferRelativeResize="0"/>
          <p:nvPr/>
        </p:nvPicPr>
        <p:blipFill>
          <a:blip r:embed="rId14">
            <a:alphaModFix/>
          </a:blip>
          <a:stretch>
            <a:fillRect/>
          </a:stretch>
        </p:blipFill>
        <p:spPr>
          <a:xfrm>
            <a:off x="3267388" y="5418112"/>
            <a:ext cx="322450" cy="322450"/>
          </a:xfrm>
          <a:prstGeom prst="rect">
            <a:avLst/>
          </a:prstGeom>
          <a:noFill/>
          <a:ln>
            <a:noFill/>
          </a:ln>
        </p:spPr>
      </p:pic>
      <p:pic>
        <p:nvPicPr>
          <p:cNvPr descr="Phlox pilosa Transparent" id="2176" name="Google Shape;2176;g15ab1e47db6_0_0"/>
          <p:cNvPicPr preferRelativeResize="0"/>
          <p:nvPr/>
        </p:nvPicPr>
        <p:blipFill rotWithShape="1">
          <a:blip r:embed="rId3">
            <a:alphaModFix/>
          </a:blip>
          <a:srcRect b="0" l="0" r="0" t="0"/>
          <a:stretch/>
        </p:blipFill>
        <p:spPr>
          <a:xfrm>
            <a:off x="2514826" y="5781874"/>
            <a:ext cx="526200" cy="454652"/>
          </a:xfrm>
          <a:prstGeom prst="rect">
            <a:avLst/>
          </a:prstGeom>
          <a:noFill/>
          <a:ln>
            <a:noFill/>
          </a:ln>
        </p:spPr>
      </p:pic>
      <p:pic>
        <p:nvPicPr>
          <p:cNvPr descr="Phlox pilosa Transparent" id="2177" name="Google Shape;2177;g15ab1e47db6_0_0"/>
          <p:cNvPicPr preferRelativeResize="0"/>
          <p:nvPr/>
        </p:nvPicPr>
        <p:blipFill rotWithShape="1">
          <a:blip r:embed="rId3">
            <a:alphaModFix/>
          </a:blip>
          <a:srcRect b="0" l="0" r="0" t="0"/>
          <a:stretch/>
        </p:blipFill>
        <p:spPr>
          <a:xfrm>
            <a:off x="3018839" y="5788774"/>
            <a:ext cx="526200" cy="454652"/>
          </a:xfrm>
          <a:prstGeom prst="rect">
            <a:avLst/>
          </a:prstGeom>
          <a:noFill/>
          <a:ln>
            <a:noFill/>
          </a:ln>
        </p:spPr>
      </p:pic>
      <p:pic>
        <p:nvPicPr>
          <p:cNvPr descr="Phlox pilosa Transparent" id="2178" name="Google Shape;2178;g15ab1e47db6_0_0"/>
          <p:cNvPicPr preferRelativeResize="0"/>
          <p:nvPr/>
        </p:nvPicPr>
        <p:blipFill rotWithShape="1">
          <a:blip r:embed="rId3">
            <a:alphaModFix/>
          </a:blip>
          <a:srcRect b="0" l="0" r="0" t="0"/>
          <a:stretch/>
        </p:blipFill>
        <p:spPr>
          <a:xfrm>
            <a:off x="3542389" y="5788774"/>
            <a:ext cx="526200" cy="454652"/>
          </a:xfrm>
          <a:prstGeom prst="rect">
            <a:avLst/>
          </a:prstGeom>
          <a:noFill/>
          <a:ln>
            <a:noFill/>
          </a:ln>
        </p:spPr>
      </p:pic>
      <p:pic>
        <p:nvPicPr>
          <p:cNvPr id="2179" name="Google Shape;2179;g15ab1e47db6_0_0"/>
          <p:cNvPicPr preferRelativeResize="0"/>
          <p:nvPr/>
        </p:nvPicPr>
        <p:blipFill>
          <a:blip r:embed="rId16">
            <a:alphaModFix/>
          </a:blip>
          <a:stretch>
            <a:fillRect/>
          </a:stretch>
        </p:blipFill>
        <p:spPr>
          <a:xfrm>
            <a:off x="2588263" y="6212898"/>
            <a:ext cx="427350" cy="569777"/>
          </a:xfrm>
          <a:prstGeom prst="rect">
            <a:avLst/>
          </a:prstGeom>
          <a:noFill/>
          <a:ln>
            <a:noFill/>
          </a:ln>
        </p:spPr>
      </p:pic>
      <p:pic>
        <p:nvPicPr>
          <p:cNvPr id="2180" name="Google Shape;2180;g15ab1e47db6_0_0"/>
          <p:cNvPicPr preferRelativeResize="0"/>
          <p:nvPr/>
        </p:nvPicPr>
        <p:blipFill>
          <a:blip r:embed="rId16">
            <a:alphaModFix/>
          </a:blip>
          <a:stretch>
            <a:fillRect/>
          </a:stretch>
        </p:blipFill>
        <p:spPr>
          <a:xfrm>
            <a:off x="3045463" y="6212898"/>
            <a:ext cx="427350" cy="569777"/>
          </a:xfrm>
          <a:prstGeom prst="rect">
            <a:avLst/>
          </a:prstGeom>
          <a:noFill/>
          <a:ln>
            <a:noFill/>
          </a:ln>
        </p:spPr>
      </p:pic>
      <p:pic>
        <p:nvPicPr>
          <p:cNvPr id="2181" name="Google Shape;2181;g15ab1e47db6_0_0"/>
          <p:cNvPicPr preferRelativeResize="0"/>
          <p:nvPr/>
        </p:nvPicPr>
        <p:blipFill>
          <a:blip r:embed="rId16">
            <a:alphaModFix/>
          </a:blip>
          <a:stretch>
            <a:fillRect/>
          </a:stretch>
        </p:blipFill>
        <p:spPr>
          <a:xfrm>
            <a:off x="3502663" y="6212898"/>
            <a:ext cx="427350" cy="569777"/>
          </a:xfrm>
          <a:prstGeom prst="rect">
            <a:avLst/>
          </a:prstGeom>
          <a:noFill/>
          <a:ln>
            <a:noFill/>
          </a:ln>
        </p:spPr>
      </p:pic>
      <p:pic>
        <p:nvPicPr>
          <p:cNvPr descr="Polygala senega Transparent" id="2182" name="Google Shape;2182;g15ab1e47db6_0_0"/>
          <p:cNvPicPr preferRelativeResize="0"/>
          <p:nvPr/>
        </p:nvPicPr>
        <p:blipFill rotWithShape="1">
          <a:blip r:embed="rId9">
            <a:alphaModFix/>
          </a:blip>
          <a:srcRect b="0" l="0" r="0" t="0"/>
          <a:stretch/>
        </p:blipFill>
        <p:spPr>
          <a:xfrm>
            <a:off x="1923414" y="4954003"/>
            <a:ext cx="299137" cy="342736"/>
          </a:xfrm>
          <a:prstGeom prst="rect">
            <a:avLst/>
          </a:prstGeom>
          <a:noFill/>
          <a:ln>
            <a:noFill/>
          </a:ln>
        </p:spPr>
      </p:pic>
      <p:pic>
        <p:nvPicPr>
          <p:cNvPr descr="Polygala senega Transparent" id="2183" name="Google Shape;2183;g15ab1e47db6_0_0"/>
          <p:cNvPicPr preferRelativeResize="0"/>
          <p:nvPr/>
        </p:nvPicPr>
        <p:blipFill rotWithShape="1">
          <a:blip r:embed="rId9">
            <a:alphaModFix/>
          </a:blip>
          <a:srcRect b="0" l="0" r="0" t="0"/>
          <a:stretch/>
        </p:blipFill>
        <p:spPr>
          <a:xfrm>
            <a:off x="2298939" y="4954003"/>
            <a:ext cx="299137" cy="342736"/>
          </a:xfrm>
          <a:prstGeom prst="rect">
            <a:avLst/>
          </a:prstGeom>
          <a:noFill/>
          <a:ln>
            <a:noFill/>
          </a:ln>
        </p:spPr>
      </p:pic>
      <p:pic>
        <p:nvPicPr>
          <p:cNvPr descr="Polygala senega Transparent" id="2184" name="Google Shape;2184;g15ab1e47db6_0_0"/>
          <p:cNvPicPr preferRelativeResize="0"/>
          <p:nvPr/>
        </p:nvPicPr>
        <p:blipFill rotWithShape="1">
          <a:blip r:embed="rId9">
            <a:alphaModFix/>
          </a:blip>
          <a:srcRect b="0" l="0" r="0" t="0"/>
          <a:stretch/>
        </p:blipFill>
        <p:spPr>
          <a:xfrm>
            <a:off x="2652364" y="4960903"/>
            <a:ext cx="299137" cy="342736"/>
          </a:xfrm>
          <a:prstGeom prst="rect">
            <a:avLst/>
          </a:prstGeom>
          <a:noFill/>
          <a:ln>
            <a:noFill/>
          </a:ln>
        </p:spPr>
      </p:pic>
      <p:sp>
        <p:nvSpPr>
          <p:cNvPr id="2185" name="Google Shape;2185;g15ab1e47db6_0_0"/>
          <p:cNvSpPr txBox="1"/>
          <p:nvPr/>
        </p:nvSpPr>
        <p:spPr>
          <a:xfrm>
            <a:off x="6340500" y="1677125"/>
            <a:ext cx="2487000" cy="1299000"/>
          </a:xfrm>
          <a:prstGeom prst="rect">
            <a:avLst/>
          </a:prstGeom>
          <a:solidFill>
            <a:schemeClr val="lt1"/>
          </a:solidFill>
          <a:ln>
            <a:noFill/>
          </a:ln>
        </p:spPr>
        <p:txBody>
          <a:bodyPr anchorCtr="0" anchor="ctr" bIns="45700" lIns="91425" spcFirstLastPara="1" rIns="91425" wrap="square" tIns="45700">
            <a:normAutofit fontScale="325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grpSp>
        <p:nvGrpSpPr>
          <p:cNvPr id="2186" name="Google Shape;2186;g15ab1e47db6_0_0"/>
          <p:cNvGrpSpPr/>
          <p:nvPr/>
        </p:nvGrpSpPr>
        <p:grpSpPr>
          <a:xfrm>
            <a:off x="282325" y="1111913"/>
            <a:ext cx="408000" cy="307950"/>
            <a:chOff x="9537475" y="927000"/>
            <a:chExt cx="408000" cy="307950"/>
          </a:xfrm>
        </p:grpSpPr>
        <p:cxnSp>
          <p:nvCxnSpPr>
            <p:cNvPr id="2187" name="Google Shape;2187;g15ab1e47db6_0_0"/>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188" name="Google Shape;2188;g15ab1e47db6_0_0"/>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189" name="Google Shape;2189;g15ab1e47db6_0_0"/>
            <p:cNvCxnSpPr>
              <a:stCxn id="2188"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190" name="Google Shape;2190;g15ab1e47db6_0_0"/>
            <p:cNvCxnSpPr>
              <a:stCxn id="2188"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191" name="Google Shape;2191;g15ab1e47db6_0_0"/>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192" name="Google Shape;2192;g15ab1e47db6_0_0"/>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193" name="Google Shape;2193;g15ab1e47db6_0_0"/>
          <p:cNvSpPr txBox="1"/>
          <p:nvPr/>
        </p:nvSpPr>
        <p:spPr>
          <a:xfrm>
            <a:off x="2661450" y="41592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Pasque Flower is one of the first flowers to bloom in gardens–an important pollen and nectar source for spring </a:t>
            </a:r>
            <a:r>
              <a:rPr lang="en-US" sz="800">
                <a:latin typeface="Calibri"/>
                <a:ea typeface="Calibri"/>
                <a:cs typeface="Calibri"/>
                <a:sym typeface="Calibri"/>
              </a:rPr>
              <a:t>pollinators</a:t>
            </a:r>
            <a:r>
              <a:rPr lang="en-US" sz="800">
                <a:latin typeface="Calibri"/>
                <a:ea typeface="Calibri"/>
                <a:cs typeface="Calibri"/>
                <a:sym typeface="Calibri"/>
              </a:rPr>
              <a:t>. </a:t>
            </a:r>
            <a:endParaRPr i="0" sz="800" u="none" cap="none" strike="noStrike">
              <a:solidFill>
                <a:schemeClr val="dk1"/>
              </a:solidFill>
            </a:endParaRPr>
          </a:p>
        </p:txBody>
      </p:sp>
      <p:sp>
        <p:nvSpPr>
          <p:cNvPr id="2194" name="Google Shape;2194;g15ab1e47db6_0_0"/>
          <p:cNvSpPr txBox="1"/>
          <p:nvPr/>
        </p:nvSpPr>
        <p:spPr>
          <a:xfrm>
            <a:off x="3434573" y="775434"/>
            <a:ext cx="23502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Pussytoes is a very short groundcover that blankets dry ground with spreading runners, like strawberries.</a:t>
            </a:r>
            <a:endParaRPr i="0" sz="1700" u="none" cap="none" strike="noStrike">
              <a:solidFill>
                <a:schemeClr val="dk1"/>
              </a:solidFill>
            </a:endParaRPr>
          </a:p>
        </p:txBody>
      </p:sp>
      <p:sp>
        <p:nvSpPr>
          <p:cNvPr id="2195" name="Google Shape;2195;g15ab1e47db6_0_0"/>
          <p:cNvSpPr txBox="1"/>
          <p:nvPr/>
        </p:nvSpPr>
        <p:spPr>
          <a:xfrm>
            <a:off x="3532050" y="1150300"/>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Smoke is an excellent choice for borders, rock gardens, and dry sandy soils. </a:t>
            </a:r>
            <a:endParaRPr i="0" sz="1700" u="none" cap="none" strike="noStrike">
              <a:solidFill>
                <a:schemeClr val="dk1"/>
              </a:solidFill>
            </a:endParaRPr>
          </a:p>
        </p:txBody>
      </p:sp>
      <p:sp>
        <p:nvSpPr>
          <p:cNvPr id="2196" name="Google Shape;2196;g15ab1e47db6_0_0"/>
          <p:cNvSpPr txBox="1"/>
          <p:nvPr/>
        </p:nvSpPr>
        <p:spPr>
          <a:xfrm>
            <a:off x="3917925" y="1524925"/>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Wild Strawberries have tiny and edible fruits. They spread many feet each year by runners.</a:t>
            </a:r>
            <a:endParaRPr i="0" sz="1700" u="none" cap="none" strike="noStrike">
              <a:solidFill>
                <a:schemeClr val="dk1"/>
              </a:solidFill>
            </a:endParaRPr>
          </a:p>
        </p:txBody>
      </p:sp>
      <p:sp>
        <p:nvSpPr>
          <p:cNvPr id="2197" name="Google Shape;2197;g15ab1e47db6_0_0"/>
          <p:cNvSpPr txBox="1"/>
          <p:nvPr/>
        </p:nvSpPr>
        <p:spPr>
          <a:xfrm>
            <a:off x="3682700" y="1904825"/>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Ground Plum sprawls across the ground. They have acorn-sized fruits in summer</a:t>
            </a:r>
            <a:r>
              <a:rPr lang="en-US" sz="800">
                <a:latin typeface="Calibri"/>
                <a:ea typeface="Calibri"/>
                <a:cs typeface="Calibri"/>
                <a:sym typeface="Calibri"/>
              </a:rPr>
              <a:t>. </a:t>
            </a:r>
            <a:endParaRPr i="0" sz="1700" u="none" cap="none" strike="noStrike">
              <a:solidFill>
                <a:schemeClr val="dk1"/>
              </a:solidFill>
            </a:endParaRPr>
          </a:p>
        </p:txBody>
      </p:sp>
      <p:sp>
        <p:nvSpPr>
          <p:cNvPr id="2198" name="Google Shape;2198;g15ab1e47db6_0_0"/>
          <p:cNvSpPr txBox="1"/>
          <p:nvPr/>
        </p:nvSpPr>
        <p:spPr>
          <a:xfrm>
            <a:off x="3793313" y="2351338"/>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Blue Eyed Grass is an excellent border flower. Doesn’t like clay. Whitish blue flowers.</a:t>
            </a:r>
            <a:endParaRPr i="0" sz="1700" u="none" cap="none" strike="noStrike">
              <a:solidFill>
                <a:schemeClr val="dk1"/>
              </a:solidFill>
            </a:endParaRPr>
          </a:p>
        </p:txBody>
      </p:sp>
      <p:sp>
        <p:nvSpPr>
          <p:cNvPr id="2199" name="Google Shape;2199;g15ab1e47db6_0_0"/>
          <p:cNvSpPr txBox="1"/>
          <p:nvPr/>
        </p:nvSpPr>
        <p:spPr>
          <a:xfrm>
            <a:off x="3810425" y="2741600"/>
            <a:ext cx="23502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Shooting Star has a rosette of leaves with flower stems shooting from them. They go dormant in summer.</a:t>
            </a:r>
            <a:endParaRPr i="0" sz="1700" u="none" cap="none" strike="noStrike">
              <a:solidFill>
                <a:schemeClr val="dk1"/>
              </a:solidFill>
            </a:endParaRPr>
          </a:p>
        </p:txBody>
      </p:sp>
      <p:sp>
        <p:nvSpPr>
          <p:cNvPr id="2200" name="Google Shape;2200;g15ab1e47db6_0_0"/>
          <p:cNvSpPr txBox="1"/>
          <p:nvPr/>
        </p:nvSpPr>
        <p:spPr>
          <a:xfrm>
            <a:off x="4002550" y="3093113"/>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Amethyst </a:t>
            </a:r>
            <a:r>
              <a:rPr lang="en-US" sz="800">
                <a:solidFill>
                  <a:schemeClr val="dk1"/>
                </a:solidFill>
                <a:latin typeface="Calibri"/>
                <a:ea typeface="Calibri"/>
                <a:cs typeface="Calibri"/>
                <a:sym typeface="Calibri"/>
              </a:rPr>
              <a:t>Shooting Star is similar to regular Shooting Star but purplish pink flowers.</a:t>
            </a:r>
            <a:endParaRPr sz="800">
              <a:latin typeface="Calibri"/>
              <a:ea typeface="Calibri"/>
              <a:cs typeface="Calibri"/>
              <a:sym typeface="Calibri"/>
            </a:endParaRPr>
          </a:p>
        </p:txBody>
      </p:sp>
      <p:sp>
        <p:nvSpPr>
          <p:cNvPr id="2201" name="Google Shape;2201;g15ab1e47db6_0_0"/>
          <p:cNvSpPr txBox="1"/>
          <p:nvPr/>
        </p:nvSpPr>
        <p:spPr>
          <a:xfrm>
            <a:off x="3845000" y="3518325"/>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Yellow Star Grass is a tiny flower that grows from a small corm, or bulb. Nice for borders.</a:t>
            </a:r>
            <a:endParaRPr i="0" sz="1700" u="none" cap="none" strike="noStrike">
              <a:solidFill>
                <a:schemeClr val="dk1"/>
              </a:solidFill>
            </a:endParaRPr>
          </a:p>
        </p:txBody>
      </p:sp>
      <p:sp>
        <p:nvSpPr>
          <p:cNvPr id="2202" name="Google Shape;2202;g15ab1e47db6_0_0"/>
          <p:cNvSpPr txBox="1"/>
          <p:nvPr/>
        </p:nvSpPr>
        <p:spPr>
          <a:xfrm>
            <a:off x="3793325" y="3867838"/>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Fringed Puccoon has frilled yellow flowers. It prefers drier soil and no clay.  </a:t>
            </a:r>
            <a:endParaRPr i="0" sz="1700" u="none" cap="none" strike="noStrike">
              <a:solidFill>
                <a:schemeClr val="dk1"/>
              </a:solidFill>
            </a:endParaRPr>
          </a:p>
        </p:txBody>
      </p:sp>
      <p:sp>
        <p:nvSpPr>
          <p:cNvPr id="2203" name="Google Shape;2203;g15ab1e47db6_0_0"/>
          <p:cNvSpPr txBox="1"/>
          <p:nvPr/>
        </p:nvSpPr>
        <p:spPr>
          <a:xfrm>
            <a:off x="3846300" y="4227238"/>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Hoary Puccoon has vibrant orange flowers in late spring. A great garden flower.</a:t>
            </a:r>
            <a:endParaRPr i="0" sz="1700" u="none" cap="none" strike="noStrike">
              <a:solidFill>
                <a:schemeClr val="dk1"/>
              </a:solidFill>
            </a:endParaRPr>
          </a:p>
        </p:txBody>
      </p:sp>
      <p:sp>
        <p:nvSpPr>
          <p:cNvPr id="2204" name="Google Shape;2204;g15ab1e47db6_0_0"/>
          <p:cNvSpPr txBox="1"/>
          <p:nvPr/>
        </p:nvSpPr>
        <p:spPr>
          <a:xfrm>
            <a:off x="3782700" y="4586613"/>
            <a:ext cx="2557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Wood Betony has whorled flowers that bumblebees enjoy. It is semi-parasitic and attaches to the roots of a host plant. </a:t>
            </a:r>
            <a:endParaRPr i="0" sz="1700" u="none" cap="none" strike="noStrike">
              <a:solidFill>
                <a:schemeClr val="dk1"/>
              </a:solidFill>
            </a:endParaRPr>
          </a:p>
        </p:txBody>
      </p:sp>
      <p:sp>
        <p:nvSpPr>
          <p:cNvPr id="2205" name="Google Shape;2205;g15ab1e47db6_0_0"/>
          <p:cNvSpPr txBox="1"/>
          <p:nvPr/>
        </p:nvSpPr>
        <p:spPr>
          <a:xfrm>
            <a:off x="4051488" y="4994088"/>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Snakeroot is a pretty little plant with spikes of tiny white flowers. Grows from a taproot. </a:t>
            </a:r>
            <a:endParaRPr i="0" sz="1700" u="none" cap="none" strike="noStrike">
              <a:solidFill>
                <a:schemeClr val="dk1"/>
              </a:solidFill>
            </a:endParaRPr>
          </a:p>
        </p:txBody>
      </p:sp>
      <p:sp>
        <p:nvSpPr>
          <p:cNvPr id="2206" name="Google Shape;2206;g15ab1e47db6_0_0"/>
          <p:cNvSpPr txBox="1"/>
          <p:nvPr/>
        </p:nvSpPr>
        <p:spPr>
          <a:xfrm>
            <a:off x="4399900" y="5440225"/>
            <a:ext cx="2557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Bastard Toadflax is a rare, semi-parasitic plant that attaches to the roots of host plants. It spreads slowly underground. </a:t>
            </a:r>
            <a:endParaRPr i="0" sz="1700" u="none" cap="none" strike="noStrike">
              <a:solidFill>
                <a:schemeClr val="dk1"/>
              </a:solidFill>
            </a:endParaRPr>
          </a:p>
        </p:txBody>
      </p:sp>
      <p:sp>
        <p:nvSpPr>
          <p:cNvPr id="2207" name="Google Shape;2207;g15ab1e47db6_0_0"/>
          <p:cNvSpPr txBox="1"/>
          <p:nvPr/>
        </p:nvSpPr>
        <p:spPr>
          <a:xfrm>
            <a:off x="4758225" y="5849150"/>
            <a:ext cx="23502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Phlox has vivid clumps of pink flowers. A short, classic garden plant that skipper butterflies enjoy.</a:t>
            </a:r>
            <a:endParaRPr i="0" sz="1700" u="none" cap="none" strike="noStrike">
              <a:solidFill>
                <a:schemeClr val="dk1"/>
              </a:solidFill>
            </a:endParaRPr>
          </a:p>
        </p:txBody>
      </p:sp>
      <p:sp>
        <p:nvSpPr>
          <p:cNvPr id="2208" name="Google Shape;2208;g15ab1e47db6_0_0"/>
          <p:cNvSpPr txBox="1"/>
          <p:nvPr/>
        </p:nvSpPr>
        <p:spPr>
          <a:xfrm>
            <a:off x="5304775" y="6328098"/>
            <a:ext cx="2140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Golden Alexanders have clumps of yellow flowers that are super popular with </a:t>
            </a:r>
            <a:r>
              <a:rPr lang="en-US" sz="800">
                <a:latin typeface="Calibri"/>
                <a:ea typeface="Calibri"/>
                <a:cs typeface="Calibri"/>
                <a:sym typeface="Calibri"/>
              </a:rPr>
              <a:t>pollinators</a:t>
            </a:r>
            <a:r>
              <a:rPr lang="en-US" sz="800">
                <a:latin typeface="Calibri"/>
                <a:ea typeface="Calibri"/>
                <a:cs typeface="Calibri"/>
                <a:sym typeface="Calibri"/>
              </a:rPr>
              <a:t>. </a:t>
            </a:r>
            <a:endParaRPr i="0" sz="1700" u="none" cap="none" strike="noStrike">
              <a:solidFill>
                <a:schemeClr val="dk1"/>
              </a:solidFill>
            </a:endParaRPr>
          </a:p>
        </p:txBody>
      </p:sp>
      <p:grpSp>
        <p:nvGrpSpPr>
          <p:cNvPr id="2209" name="Google Shape;2209;g15ab1e47db6_0_0"/>
          <p:cNvGrpSpPr/>
          <p:nvPr/>
        </p:nvGrpSpPr>
        <p:grpSpPr>
          <a:xfrm>
            <a:off x="1120875" y="4164331"/>
            <a:ext cx="337800" cy="1135985"/>
            <a:chOff x="8491175" y="737794"/>
            <a:chExt cx="337800" cy="1135985"/>
          </a:xfrm>
        </p:grpSpPr>
        <p:cxnSp>
          <p:nvCxnSpPr>
            <p:cNvPr id="2210" name="Google Shape;2210;g15ab1e47db6_0_0"/>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211" name="Google Shape;2211;g15ab1e47db6_0_0"/>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212" name="Google Shape;2212;g15ab1e47db6_0_0"/>
            <p:cNvCxnSpPr>
              <a:stCxn id="2211"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213" name="Google Shape;2213;g15ab1e47db6_0_0"/>
            <p:cNvCxnSpPr>
              <a:stCxn id="2211"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214" name="Google Shape;2214;g15ab1e47db6_0_0"/>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215" name="Google Shape;2215;g15ab1e47db6_0_0"/>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216" name="Google Shape;2216;g15ab1e47db6_0_0"/>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217" name="Google Shape;2217;g15ab1e47db6_0_0">
            <a:hlinkClick action="ppaction://hlinksldjump" r:id="rId19"/>
          </p:cNvPr>
          <p:cNvPicPr preferRelativeResize="0"/>
          <p:nvPr/>
        </p:nvPicPr>
        <p:blipFill>
          <a:blip r:embed="rId20">
            <a:alphaModFix/>
          </a:blip>
          <a:stretch>
            <a:fillRect/>
          </a:stretch>
        </p:blipFill>
        <p:spPr>
          <a:xfrm>
            <a:off x="8422462" y="-1323"/>
            <a:ext cx="708950" cy="189323"/>
          </a:xfrm>
          <a:prstGeom prst="rect">
            <a:avLst/>
          </a:prstGeom>
          <a:noFill/>
          <a:ln>
            <a:noFill/>
          </a:ln>
        </p:spPr>
      </p:pic>
      <p:sp>
        <p:nvSpPr>
          <p:cNvPr id="2218" name="Google Shape;2218;g15ab1e47db6_0_0"/>
          <p:cNvSpPr txBox="1"/>
          <p:nvPr>
            <p:ph type="title"/>
          </p:nvPr>
        </p:nvSpPr>
        <p:spPr>
          <a:xfrm>
            <a:off x="8124725" y="6375391"/>
            <a:ext cx="657300" cy="297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860">
                <a:solidFill>
                  <a:schemeClr val="lt1"/>
                </a:solidFill>
              </a:rPr>
              <a:t>Bloom Chart</a:t>
            </a:r>
            <a:endParaRPr sz="860">
              <a:solidFill>
                <a:schemeClr val="lt1"/>
              </a:solidFill>
            </a:endParaRPr>
          </a:p>
        </p:txBody>
      </p:sp>
      <p:sp>
        <p:nvSpPr>
          <p:cNvPr id="2219" name="Google Shape;2219;g15ab1e47db6_0_0"/>
          <p:cNvSpPr txBox="1"/>
          <p:nvPr/>
        </p:nvSpPr>
        <p:spPr>
          <a:xfrm>
            <a:off x="6422997" y="2927850"/>
            <a:ext cx="2322000" cy="337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6+ hours sunlight per day</a:t>
            </a:r>
            <a:endParaRPr/>
          </a:p>
        </p:txBody>
      </p:sp>
      <p:pic>
        <p:nvPicPr>
          <p:cNvPr id="2220" name="Google Shape;2220;g15ab1e47db6_0_0"/>
          <p:cNvPicPr preferRelativeResize="0"/>
          <p:nvPr/>
        </p:nvPicPr>
        <p:blipFill>
          <a:blip r:embed="rId21">
            <a:alphaModFix/>
          </a:blip>
          <a:stretch>
            <a:fillRect/>
          </a:stretch>
        </p:blipFill>
        <p:spPr>
          <a:xfrm>
            <a:off x="7384563" y="1281189"/>
            <a:ext cx="521675" cy="521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cxnSp>
        <p:nvCxnSpPr>
          <p:cNvPr id="2225" name="Google Shape;2225;g1d4b5e66761_2_1968"/>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226" name="Google Shape;2226;g1d4b5e66761_2_1968"/>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227" name="Google Shape;2227;g1d4b5e66761_2_1968"/>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228" name="Google Shape;2228;g1d4b5e66761_2_1968"/>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229" name="Google Shape;2229;g1d4b5e66761_2_1968"/>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230" name="Google Shape;2230;g1d4b5e66761_2_1968"/>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231" name="Google Shape;2231;g1d4b5e66761_2_1968"/>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232" name="Google Shape;2232;g1d4b5e66761_2_1968"/>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233" name="Google Shape;2233;g1d4b5e66761_2_1968"/>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234" name="Google Shape;2234;g1d4b5e66761_2_1968"/>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235" name="Google Shape;2235;g1d4b5e66761_2_1968"/>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sp>
        <p:nvSpPr>
          <p:cNvPr id="2236" name="Google Shape;2236;g1d4b5e66761_2_1968"/>
          <p:cNvSpPr txBox="1"/>
          <p:nvPr/>
        </p:nvSpPr>
        <p:spPr>
          <a:xfrm>
            <a:off x="4390397" y="1375937"/>
            <a:ext cx="7476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2237" name="Google Shape;2237;g1d4b5e66761_2_1968"/>
          <p:cNvPicPr preferRelativeResize="0"/>
          <p:nvPr/>
        </p:nvPicPr>
        <p:blipFill rotWithShape="1">
          <a:blip r:embed="rId3">
            <a:alphaModFix/>
          </a:blip>
          <a:srcRect b="0" l="0" r="0" t="0"/>
          <a:stretch/>
        </p:blipFill>
        <p:spPr>
          <a:xfrm>
            <a:off x="3849035" y="1312854"/>
            <a:ext cx="541354" cy="420246"/>
          </a:xfrm>
          <a:prstGeom prst="rect">
            <a:avLst/>
          </a:prstGeom>
          <a:noFill/>
          <a:ln>
            <a:noFill/>
          </a:ln>
        </p:spPr>
      </p:pic>
      <p:sp>
        <p:nvSpPr>
          <p:cNvPr id="2238" name="Google Shape;2238;g1d4b5e66761_2_1968"/>
          <p:cNvSpPr txBox="1"/>
          <p:nvPr/>
        </p:nvSpPr>
        <p:spPr>
          <a:xfrm>
            <a:off x="4612663" y="3600439"/>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Blue Flag Iris</a:t>
            </a:r>
            <a:endParaRPr b="0" i="0" sz="1800" u="none" cap="none" strike="noStrike">
              <a:solidFill>
                <a:schemeClr val="dk1"/>
              </a:solidFill>
              <a:latin typeface="Arial"/>
              <a:ea typeface="Arial"/>
              <a:cs typeface="Arial"/>
              <a:sym typeface="Arial"/>
            </a:endParaRPr>
          </a:p>
        </p:txBody>
      </p:sp>
      <p:sp>
        <p:nvSpPr>
          <p:cNvPr id="2239" name="Google Shape;2239;g1d4b5e66761_2_1968"/>
          <p:cNvSpPr txBox="1"/>
          <p:nvPr/>
        </p:nvSpPr>
        <p:spPr>
          <a:xfrm>
            <a:off x="4679288" y="475423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Blue Wild Indigo</a:t>
            </a:r>
            <a:endParaRPr b="0" i="0" sz="1800" u="none" cap="none" strike="noStrike">
              <a:solidFill>
                <a:schemeClr val="dk1"/>
              </a:solidFill>
              <a:latin typeface="Arial"/>
              <a:ea typeface="Arial"/>
              <a:cs typeface="Arial"/>
              <a:sym typeface="Arial"/>
            </a:endParaRPr>
          </a:p>
        </p:txBody>
      </p:sp>
      <p:pic>
        <p:nvPicPr>
          <p:cNvPr descr="Baptisia australis Transparent" id="2240" name="Google Shape;2240;g1d4b5e66761_2_1968"/>
          <p:cNvPicPr preferRelativeResize="0"/>
          <p:nvPr/>
        </p:nvPicPr>
        <p:blipFill rotWithShape="1">
          <a:blip r:embed="rId4">
            <a:alphaModFix/>
          </a:blip>
          <a:srcRect b="0" l="0" r="0" t="0"/>
          <a:stretch/>
        </p:blipFill>
        <p:spPr>
          <a:xfrm>
            <a:off x="3209825" y="4516334"/>
            <a:ext cx="422675" cy="688578"/>
          </a:xfrm>
          <a:prstGeom prst="rect">
            <a:avLst/>
          </a:prstGeom>
          <a:noFill/>
          <a:ln>
            <a:noFill/>
          </a:ln>
        </p:spPr>
      </p:pic>
      <p:pic>
        <p:nvPicPr>
          <p:cNvPr descr="Baptisia bracteata Transparent" id="2241" name="Google Shape;2241;g1d4b5e66761_2_1968"/>
          <p:cNvPicPr preferRelativeResize="0"/>
          <p:nvPr/>
        </p:nvPicPr>
        <p:blipFill rotWithShape="1">
          <a:blip r:embed="rId5">
            <a:alphaModFix/>
          </a:blip>
          <a:srcRect b="0" l="0" r="0" t="0"/>
          <a:stretch/>
        </p:blipFill>
        <p:spPr>
          <a:xfrm>
            <a:off x="2112112" y="480116"/>
            <a:ext cx="617652" cy="451734"/>
          </a:xfrm>
          <a:prstGeom prst="rect">
            <a:avLst/>
          </a:prstGeom>
          <a:noFill/>
          <a:ln>
            <a:noFill/>
          </a:ln>
        </p:spPr>
      </p:pic>
      <p:pic>
        <p:nvPicPr>
          <p:cNvPr descr="Lobelia spicata Transparent" id="2242" name="Google Shape;2242;g1d4b5e66761_2_1968"/>
          <p:cNvPicPr preferRelativeResize="0"/>
          <p:nvPr/>
        </p:nvPicPr>
        <p:blipFill rotWithShape="1">
          <a:blip r:embed="rId6">
            <a:alphaModFix/>
          </a:blip>
          <a:srcRect b="0" l="0" r="0" t="0"/>
          <a:stretch/>
        </p:blipFill>
        <p:spPr>
          <a:xfrm>
            <a:off x="3313948" y="6225390"/>
            <a:ext cx="274916" cy="482011"/>
          </a:xfrm>
          <a:prstGeom prst="rect">
            <a:avLst/>
          </a:prstGeom>
          <a:noFill/>
          <a:ln>
            <a:noFill/>
          </a:ln>
        </p:spPr>
      </p:pic>
      <p:sp>
        <p:nvSpPr>
          <p:cNvPr id="2243" name="Google Shape;2243;g1d4b5e66761_2_1968"/>
          <p:cNvSpPr txBox="1"/>
          <p:nvPr/>
        </p:nvSpPr>
        <p:spPr>
          <a:xfrm>
            <a:off x="5720739" y="6301163"/>
            <a:ext cx="6540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Pale Spiked Lobelia</a:t>
            </a:r>
            <a:endParaRPr b="0" i="0" sz="1800" u="none" cap="none" strike="noStrike">
              <a:solidFill>
                <a:schemeClr val="dk1"/>
              </a:solidFill>
              <a:latin typeface="Arial"/>
              <a:ea typeface="Arial"/>
              <a:cs typeface="Arial"/>
              <a:sym typeface="Arial"/>
            </a:endParaRPr>
          </a:p>
        </p:txBody>
      </p:sp>
      <p:sp>
        <p:nvSpPr>
          <p:cNvPr id="2244" name="Google Shape;2244;g1d4b5e66761_2_1968"/>
          <p:cNvSpPr txBox="1"/>
          <p:nvPr/>
        </p:nvSpPr>
        <p:spPr>
          <a:xfrm>
            <a:off x="4000550" y="497932"/>
            <a:ext cx="654000" cy="348900"/>
          </a:xfrm>
          <a:prstGeom prst="rect">
            <a:avLst/>
          </a:prstGeom>
          <a:solidFill>
            <a:schemeClr val="lt1"/>
          </a:solid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Cream Wild Indigo</a:t>
            </a:r>
            <a:endParaRPr b="0" i="0" sz="1800" u="none" cap="none" strike="noStrike">
              <a:solidFill>
                <a:schemeClr val="dk1"/>
              </a:solidFill>
              <a:latin typeface="Arial"/>
              <a:ea typeface="Arial"/>
              <a:cs typeface="Arial"/>
              <a:sym typeface="Arial"/>
            </a:endParaRPr>
          </a:p>
        </p:txBody>
      </p:sp>
      <p:pic>
        <p:nvPicPr>
          <p:cNvPr id="2245" name="Google Shape;2245;g1d4b5e66761_2_1968"/>
          <p:cNvPicPr preferRelativeResize="0"/>
          <p:nvPr/>
        </p:nvPicPr>
        <p:blipFill>
          <a:blip r:embed="rId7">
            <a:alphaModFix/>
          </a:blip>
          <a:stretch>
            <a:fillRect/>
          </a:stretch>
        </p:blipFill>
        <p:spPr>
          <a:xfrm>
            <a:off x="3273662" y="5785915"/>
            <a:ext cx="295000" cy="481010"/>
          </a:xfrm>
          <a:prstGeom prst="rect">
            <a:avLst/>
          </a:prstGeom>
          <a:noFill/>
          <a:ln>
            <a:noFill/>
          </a:ln>
        </p:spPr>
      </p:pic>
      <p:pic>
        <p:nvPicPr>
          <p:cNvPr id="2246" name="Google Shape;2246;g1d4b5e66761_2_1968"/>
          <p:cNvPicPr preferRelativeResize="0"/>
          <p:nvPr/>
        </p:nvPicPr>
        <p:blipFill>
          <a:blip r:embed="rId8">
            <a:alphaModFix/>
          </a:blip>
          <a:stretch>
            <a:fillRect/>
          </a:stretch>
        </p:blipFill>
        <p:spPr>
          <a:xfrm>
            <a:off x="3177525" y="4985837"/>
            <a:ext cx="639683" cy="876275"/>
          </a:xfrm>
          <a:prstGeom prst="rect">
            <a:avLst/>
          </a:prstGeom>
          <a:noFill/>
          <a:ln>
            <a:noFill/>
          </a:ln>
        </p:spPr>
      </p:pic>
      <p:pic>
        <p:nvPicPr>
          <p:cNvPr id="2247" name="Google Shape;2247;g1d4b5e66761_2_1968"/>
          <p:cNvPicPr preferRelativeResize="0"/>
          <p:nvPr/>
        </p:nvPicPr>
        <p:blipFill>
          <a:blip r:embed="rId9">
            <a:alphaModFix/>
          </a:blip>
          <a:stretch>
            <a:fillRect/>
          </a:stretch>
        </p:blipFill>
        <p:spPr>
          <a:xfrm>
            <a:off x="2710762" y="1829526"/>
            <a:ext cx="393425" cy="475937"/>
          </a:xfrm>
          <a:prstGeom prst="rect">
            <a:avLst/>
          </a:prstGeom>
          <a:noFill/>
          <a:ln>
            <a:noFill/>
          </a:ln>
        </p:spPr>
      </p:pic>
      <p:pic>
        <p:nvPicPr>
          <p:cNvPr id="2248" name="Google Shape;2248;g1d4b5e66761_2_1968"/>
          <p:cNvPicPr preferRelativeResize="0"/>
          <p:nvPr/>
        </p:nvPicPr>
        <p:blipFill>
          <a:blip r:embed="rId10">
            <a:alphaModFix/>
          </a:blip>
          <a:stretch>
            <a:fillRect/>
          </a:stretch>
        </p:blipFill>
        <p:spPr>
          <a:xfrm>
            <a:off x="3135349" y="3666033"/>
            <a:ext cx="571625" cy="816566"/>
          </a:xfrm>
          <a:prstGeom prst="rect">
            <a:avLst/>
          </a:prstGeom>
          <a:noFill/>
          <a:ln>
            <a:noFill/>
          </a:ln>
        </p:spPr>
      </p:pic>
      <p:pic>
        <p:nvPicPr>
          <p:cNvPr id="2249" name="Google Shape;2249;g1d4b5e66761_2_1968"/>
          <p:cNvPicPr preferRelativeResize="0"/>
          <p:nvPr/>
        </p:nvPicPr>
        <p:blipFill>
          <a:blip r:embed="rId11">
            <a:alphaModFix/>
          </a:blip>
          <a:stretch>
            <a:fillRect/>
          </a:stretch>
        </p:blipFill>
        <p:spPr>
          <a:xfrm>
            <a:off x="2379027" y="941838"/>
            <a:ext cx="295000" cy="276319"/>
          </a:xfrm>
          <a:prstGeom prst="rect">
            <a:avLst/>
          </a:prstGeom>
          <a:noFill/>
          <a:ln>
            <a:noFill/>
          </a:ln>
        </p:spPr>
      </p:pic>
      <p:pic>
        <p:nvPicPr>
          <p:cNvPr id="2250" name="Google Shape;2250;g1d4b5e66761_2_1968"/>
          <p:cNvPicPr preferRelativeResize="0"/>
          <p:nvPr/>
        </p:nvPicPr>
        <p:blipFill>
          <a:blip r:embed="rId12">
            <a:alphaModFix/>
          </a:blip>
          <a:stretch>
            <a:fillRect/>
          </a:stretch>
        </p:blipFill>
        <p:spPr>
          <a:xfrm>
            <a:off x="2710612" y="2407526"/>
            <a:ext cx="459825" cy="366311"/>
          </a:xfrm>
          <a:prstGeom prst="rect">
            <a:avLst/>
          </a:prstGeom>
          <a:noFill/>
          <a:ln>
            <a:noFill/>
          </a:ln>
        </p:spPr>
      </p:pic>
      <p:sp>
        <p:nvSpPr>
          <p:cNvPr id="2251" name="Google Shape;2251;g1d4b5e66761_2_1968"/>
          <p:cNvSpPr txBox="1"/>
          <p:nvPr/>
        </p:nvSpPr>
        <p:spPr>
          <a:xfrm>
            <a:off x="5332876" y="1020788"/>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Skullcap</a:t>
            </a:r>
            <a:endParaRPr b="0" i="0" sz="1800" u="none" cap="none" strike="noStrike">
              <a:solidFill>
                <a:schemeClr val="dk1"/>
              </a:solidFill>
              <a:latin typeface="Arial"/>
              <a:ea typeface="Arial"/>
              <a:cs typeface="Arial"/>
              <a:sym typeface="Arial"/>
            </a:endParaRPr>
          </a:p>
        </p:txBody>
      </p:sp>
      <p:sp>
        <p:nvSpPr>
          <p:cNvPr id="2252" name="Google Shape;2252;g1d4b5e66761_2_1968"/>
          <p:cNvSpPr txBox="1"/>
          <p:nvPr/>
        </p:nvSpPr>
        <p:spPr>
          <a:xfrm>
            <a:off x="4530675" y="1891988"/>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Wild </a:t>
            </a:r>
            <a:endParaRPr b="1" sz="9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Lupine</a:t>
            </a:r>
            <a:endParaRPr b="0" i="0" sz="1800" u="none" cap="none" strike="noStrike">
              <a:solidFill>
                <a:schemeClr val="dk1"/>
              </a:solidFill>
              <a:latin typeface="Arial"/>
              <a:ea typeface="Arial"/>
              <a:cs typeface="Arial"/>
              <a:sym typeface="Arial"/>
            </a:endParaRPr>
          </a:p>
        </p:txBody>
      </p:sp>
      <p:sp>
        <p:nvSpPr>
          <p:cNvPr id="2253" name="Google Shape;2253;g1d4b5e66761_2_1968"/>
          <p:cNvSpPr txBox="1"/>
          <p:nvPr/>
        </p:nvSpPr>
        <p:spPr>
          <a:xfrm>
            <a:off x="4675950" y="2408076"/>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Prairie Spiderwort</a:t>
            </a:r>
            <a:endParaRPr b="0" i="0" sz="1800" u="none" cap="none" strike="noStrike">
              <a:solidFill>
                <a:schemeClr val="dk1"/>
              </a:solidFill>
              <a:latin typeface="Arial"/>
              <a:ea typeface="Arial"/>
              <a:cs typeface="Arial"/>
              <a:sym typeface="Arial"/>
            </a:endParaRPr>
          </a:p>
        </p:txBody>
      </p:sp>
      <p:sp>
        <p:nvSpPr>
          <p:cNvPr id="2254" name="Google Shape;2254;g1d4b5e66761_2_1968"/>
          <p:cNvSpPr txBox="1"/>
          <p:nvPr/>
        </p:nvSpPr>
        <p:spPr>
          <a:xfrm>
            <a:off x="4587875" y="4023400"/>
            <a:ext cx="1056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Large Flowered Beardtongue</a:t>
            </a:r>
            <a:endParaRPr b="0" i="0" sz="1800" u="none" cap="none" strike="noStrike">
              <a:solidFill>
                <a:schemeClr val="dk1"/>
              </a:solidFill>
              <a:latin typeface="Arial"/>
              <a:ea typeface="Arial"/>
              <a:cs typeface="Arial"/>
              <a:sym typeface="Arial"/>
            </a:endParaRPr>
          </a:p>
        </p:txBody>
      </p:sp>
      <p:sp>
        <p:nvSpPr>
          <p:cNvPr id="2255" name="Google Shape;2255;g1d4b5e66761_2_1968"/>
          <p:cNvSpPr txBox="1"/>
          <p:nvPr/>
        </p:nvSpPr>
        <p:spPr>
          <a:xfrm>
            <a:off x="4609780" y="532928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White Wild Indigo</a:t>
            </a:r>
            <a:endParaRPr b="0" i="0" sz="1800" u="none" cap="none" strike="noStrike">
              <a:solidFill>
                <a:schemeClr val="dk1"/>
              </a:solidFill>
              <a:latin typeface="Arial"/>
              <a:ea typeface="Arial"/>
              <a:cs typeface="Arial"/>
              <a:sym typeface="Arial"/>
            </a:endParaRPr>
          </a:p>
        </p:txBody>
      </p:sp>
      <p:sp>
        <p:nvSpPr>
          <p:cNvPr id="2256" name="Google Shape;2256;g1d4b5e66761_2_1968"/>
          <p:cNvSpPr txBox="1"/>
          <p:nvPr/>
        </p:nvSpPr>
        <p:spPr>
          <a:xfrm>
            <a:off x="4999022" y="5944025"/>
            <a:ext cx="15018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Thimbleweed</a:t>
            </a:r>
            <a:endParaRPr b="0" i="0" sz="1800" u="none" cap="none" strike="noStrike">
              <a:solidFill>
                <a:schemeClr val="dk1"/>
              </a:solidFill>
              <a:latin typeface="Arial"/>
              <a:ea typeface="Arial"/>
              <a:cs typeface="Arial"/>
              <a:sym typeface="Arial"/>
            </a:endParaRPr>
          </a:p>
        </p:txBody>
      </p:sp>
      <p:grpSp>
        <p:nvGrpSpPr>
          <p:cNvPr id="2257" name="Google Shape;2257;g1d4b5e66761_2_1968"/>
          <p:cNvGrpSpPr/>
          <p:nvPr/>
        </p:nvGrpSpPr>
        <p:grpSpPr>
          <a:xfrm>
            <a:off x="1757200" y="556313"/>
            <a:ext cx="408000" cy="307950"/>
            <a:chOff x="9537475" y="927000"/>
            <a:chExt cx="408000" cy="307950"/>
          </a:xfrm>
        </p:grpSpPr>
        <p:cxnSp>
          <p:nvCxnSpPr>
            <p:cNvPr id="2258" name="Google Shape;2258;g1d4b5e66761_2_1968"/>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259" name="Google Shape;2259;g1d4b5e66761_2_1968"/>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260" name="Google Shape;2260;g1d4b5e66761_2_1968"/>
            <p:cNvCxnSpPr>
              <a:stCxn id="2259"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261" name="Google Shape;2261;g1d4b5e66761_2_1968"/>
            <p:cNvCxnSpPr>
              <a:stCxn id="2259"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262" name="Google Shape;2262;g1d4b5e66761_2_1968"/>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263" name="Google Shape;2263;g1d4b5e66761_2_1968"/>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descr="Monarda bradburiana Transparent" id="2264" name="Google Shape;2264;g1d4b5e66761_2_1968"/>
          <p:cNvPicPr preferRelativeResize="0"/>
          <p:nvPr/>
        </p:nvPicPr>
        <p:blipFill rotWithShape="1">
          <a:blip r:embed="rId3">
            <a:alphaModFix/>
          </a:blip>
          <a:srcRect b="0" l="0" r="0" t="0"/>
          <a:stretch/>
        </p:blipFill>
        <p:spPr>
          <a:xfrm>
            <a:off x="2593985" y="1341304"/>
            <a:ext cx="541354" cy="420246"/>
          </a:xfrm>
          <a:prstGeom prst="rect">
            <a:avLst/>
          </a:prstGeom>
          <a:noFill/>
          <a:ln>
            <a:noFill/>
          </a:ln>
        </p:spPr>
      </p:pic>
      <p:pic>
        <p:nvPicPr>
          <p:cNvPr descr="Monarda bradburiana Transparent" id="2265" name="Google Shape;2265;g1d4b5e66761_2_1968"/>
          <p:cNvPicPr preferRelativeResize="0"/>
          <p:nvPr/>
        </p:nvPicPr>
        <p:blipFill rotWithShape="1">
          <a:blip r:embed="rId3">
            <a:alphaModFix/>
          </a:blip>
          <a:srcRect b="0" l="0" r="0" t="0"/>
          <a:stretch/>
        </p:blipFill>
        <p:spPr>
          <a:xfrm>
            <a:off x="3221510" y="1341304"/>
            <a:ext cx="541354" cy="420246"/>
          </a:xfrm>
          <a:prstGeom prst="rect">
            <a:avLst/>
          </a:prstGeom>
          <a:noFill/>
          <a:ln>
            <a:noFill/>
          </a:ln>
        </p:spPr>
      </p:pic>
      <p:pic>
        <p:nvPicPr>
          <p:cNvPr descr="Baptisia bracteata Transparent" id="2266" name="Google Shape;2266;g1d4b5e66761_2_1968"/>
          <p:cNvPicPr preferRelativeResize="0"/>
          <p:nvPr/>
        </p:nvPicPr>
        <p:blipFill rotWithShape="1">
          <a:blip r:embed="rId5">
            <a:alphaModFix/>
          </a:blip>
          <a:srcRect b="0" l="0" r="0" t="0"/>
          <a:stretch/>
        </p:blipFill>
        <p:spPr>
          <a:xfrm>
            <a:off x="2761187" y="480116"/>
            <a:ext cx="617652" cy="451734"/>
          </a:xfrm>
          <a:prstGeom prst="rect">
            <a:avLst/>
          </a:prstGeom>
          <a:noFill/>
          <a:ln>
            <a:noFill/>
          </a:ln>
        </p:spPr>
      </p:pic>
      <p:pic>
        <p:nvPicPr>
          <p:cNvPr descr="Baptisia bracteata Transparent" id="2267" name="Google Shape;2267;g1d4b5e66761_2_1968"/>
          <p:cNvPicPr preferRelativeResize="0"/>
          <p:nvPr/>
        </p:nvPicPr>
        <p:blipFill rotWithShape="1">
          <a:blip r:embed="rId5">
            <a:alphaModFix/>
          </a:blip>
          <a:srcRect b="0" l="0" r="0" t="0"/>
          <a:stretch/>
        </p:blipFill>
        <p:spPr>
          <a:xfrm>
            <a:off x="3426199" y="446504"/>
            <a:ext cx="617652" cy="451734"/>
          </a:xfrm>
          <a:prstGeom prst="rect">
            <a:avLst/>
          </a:prstGeom>
          <a:noFill/>
          <a:ln>
            <a:noFill/>
          </a:ln>
        </p:spPr>
      </p:pic>
      <p:pic>
        <p:nvPicPr>
          <p:cNvPr id="2268" name="Google Shape;2268;g1d4b5e66761_2_1968"/>
          <p:cNvPicPr preferRelativeResize="0"/>
          <p:nvPr/>
        </p:nvPicPr>
        <p:blipFill>
          <a:blip r:embed="rId9">
            <a:alphaModFix/>
          </a:blip>
          <a:stretch>
            <a:fillRect/>
          </a:stretch>
        </p:blipFill>
        <p:spPr>
          <a:xfrm>
            <a:off x="3171962" y="1829526"/>
            <a:ext cx="393425" cy="475937"/>
          </a:xfrm>
          <a:prstGeom prst="rect">
            <a:avLst/>
          </a:prstGeom>
          <a:noFill/>
          <a:ln>
            <a:noFill/>
          </a:ln>
        </p:spPr>
      </p:pic>
      <p:pic>
        <p:nvPicPr>
          <p:cNvPr id="2269" name="Google Shape;2269;g1d4b5e66761_2_1968"/>
          <p:cNvPicPr preferRelativeResize="0"/>
          <p:nvPr/>
        </p:nvPicPr>
        <p:blipFill>
          <a:blip r:embed="rId9">
            <a:alphaModFix/>
          </a:blip>
          <a:stretch>
            <a:fillRect/>
          </a:stretch>
        </p:blipFill>
        <p:spPr>
          <a:xfrm>
            <a:off x="3614875" y="1823626"/>
            <a:ext cx="393425" cy="475937"/>
          </a:xfrm>
          <a:prstGeom prst="rect">
            <a:avLst/>
          </a:prstGeom>
          <a:noFill/>
          <a:ln>
            <a:noFill/>
          </a:ln>
        </p:spPr>
      </p:pic>
      <p:pic>
        <p:nvPicPr>
          <p:cNvPr id="2270" name="Google Shape;2270;g1d4b5e66761_2_1968"/>
          <p:cNvPicPr preferRelativeResize="0"/>
          <p:nvPr/>
        </p:nvPicPr>
        <p:blipFill>
          <a:blip r:embed="rId9">
            <a:alphaModFix/>
          </a:blip>
          <a:stretch>
            <a:fillRect/>
          </a:stretch>
        </p:blipFill>
        <p:spPr>
          <a:xfrm>
            <a:off x="4057800" y="1818126"/>
            <a:ext cx="393425" cy="475937"/>
          </a:xfrm>
          <a:prstGeom prst="rect">
            <a:avLst/>
          </a:prstGeom>
          <a:noFill/>
          <a:ln>
            <a:noFill/>
          </a:ln>
        </p:spPr>
      </p:pic>
      <p:pic>
        <p:nvPicPr>
          <p:cNvPr id="2271" name="Google Shape;2271;g1d4b5e66761_2_1968"/>
          <p:cNvPicPr preferRelativeResize="0"/>
          <p:nvPr/>
        </p:nvPicPr>
        <p:blipFill>
          <a:blip r:embed="rId12">
            <a:alphaModFix/>
          </a:blip>
          <a:stretch>
            <a:fillRect/>
          </a:stretch>
        </p:blipFill>
        <p:spPr>
          <a:xfrm>
            <a:off x="3221512" y="2407526"/>
            <a:ext cx="459825" cy="366311"/>
          </a:xfrm>
          <a:prstGeom prst="rect">
            <a:avLst/>
          </a:prstGeom>
          <a:noFill/>
          <a:ln>
            <a:noFill/>
          </a:ln>
        </p:spPr>
      </p:pic>
      <p:pic>
        <p:nvPicPr>
          <p:cNvPr id="2272" name="Google Shape;2272;g1d4b5e66761_2_1968"/>
          <p:cNvPicPr preferRelativeResize="0"/>
          <p:nvPr/>
        </p:nvPicPr>
        <p:blipFill>
          <a:blip r:embed="rId12">
            <a:alphaModFix/>
          </a:blip>
          <a:stretch>
            <a:fillRect/>
          </a:stretch>
        </p:blipFill>
        <p:spPr>
          <a:xfrm>
            <a:off x="3715812" y="2410164"/>
            <a:ext cx="459825" cy="366311"/>
          </a:xfrm>
          <a:prstGeom prst="rect">
            <a:avLst/>
          </a:prstGeom>
          <a:noFill/>
          <a:ln>
            <a:noFill/>
          </a:ln>
        </p:spPr>
      </p:pic>
      <p:pic>
        <p:nvPicPr>
          <p:cNvPr id="2273" name="Google Shape;2273;g1d4b5e66761_2_1968"/>
          <p:cNvPicPr preferRelativeResize="0"/>
          <p:nvPr/>
        </p:nvPicPr>
        <p:blipFill>
          <a:blip r:embed="rId12">
            <a:alphaModFix/>
          </a:blip>
          <a:stretch>
            <a:fillRect/>
          </a:stretch>
        </p:blipFill>
        <p:spPr>
          <a:xfrm>
            <a:off x="4164850" y="2379064"/>
            <a:ext cx="459825" cy="366311"/>
          </a:xfrm>
          <a:prstGeom prst="rect">
            <a:avLst/>
          </a:prstGeom>
          <a:noFill/>
          <a:ln>
            <a:noFill/>
          </a:ln>
        </p:spPr>
      </p:pic>
      <p:pic>
        <p:nvPicPr>
          <p:cNvPr descr="Iris versicolor Transparent" id="2274" name="Google Shape;2274;g1d4b5e66761_2_1968"/>
          <p:cNvPicPr preferRelativeResize="0"/>
          <p:nvPr/>
        </p:nvPicPr>
        <p:blipFill rotWithShape="1">
          <a:blip r:embed="rId13">
            <a:alphaModFix/>
          </a:blip>
          <a:srcRect b="0" l="0" r="0" t="0"/>
          <a:stretch/>
        </p:blipFill>
        <p:spPr>
          <a:xfrm>
            <a:off x="3120548" y="3291797"/>
            <a:ext cx="702428" cy="595853"/>
          </a:xfrm>
          <a:prstGeom prst="rect">
            <a:avLst/>
          </a:prstGeom>
          <a:noFill/>
          <a:ln>
            <a:noFill/>
          </a:ln>
        </p:spPr>
      </p:pic>
      <p:pic>
        <p:nvPicPr>
          <p:cNvPr descr="Iris versicolor Transparent" id="2275" name="Google Shape;2275;g1d4b5e66761_2_1968"/>
          <p:cNvPicPr preferRelativeResize="0"/>
          <p:nvPr/>
        </p:nvPicPr>
        <p:blipFill rotWithShape="1">
          <a:blip r:embed="rId13">
            <a:alphaModFix/>
          </a:blip>
          <a:srcRect b="0" l="0" r="0" t="0"/>
          <a:stretch/>
        </p:blipFill>
        <p:spPr>
          <a:xfrm>
            <a:off x="3887310" y="3336372"/>
            <a:ext cx="702428" cy="595853"/>
          </a:xfrm>
          <a:prstGeom prst="rect">
            <a:avLst/>
          </a:prstGeom>
          <a:noFill/>
          <a:ln>
            <a:noFill/>
          </a:ln>
        </p:spPr>
      </p:pic>
      <p:pic>
        <p:nvPicPr>
          <p:cNvPr id="2276" name="Google Shape;2276;g1d4b5e66761_2_1968"/>
          <p:cNvPicPr preferRelativeResize="0"/>
          <p:nvPr/>
        </p:nvPicPr>
        <p:blipFill>
          <a:blip r:embed="rId10">
            <a:alphaModFix/>
          </a:blip>
          <a:stretch>
            <a:fillRect/>
          </a:stretch>
        </p:blipFill>
        <p:spPr>
          <a:xfrm>
            <a:off x="3616612" y="3710283"/>
            <a:ext cx="571625" cy="816566"/>
          </a:xfrm>
          <a:prstGeom prst="rect">
            <a:avLst/>
          </a:prstGeom>
          <a:noFill/>
          <a:ln>
            <a:noFill/>
          </a:ln>
        </p:spPr>
      </p:pic>
      <p:pic>
        <p:nvPicPr>
          <p:cNvPr id="2277" name="Google Shape;2277;g1d4b5e66761_2_1968"/>
          <p:cNvPicPr preferRelativeResize="0"/>
          <p:nvPr/>
        </p:nvPicPr>
        <p:blipFill>
          <a:blip r:embed="rId10">
            <a:alphaModFix/>
          </a:blip>
          <a:stretch>
            <a:fillRect/>
          </a:stretch>
        </p:blipFill>
        <p:spPr>
          <a:xfrm>
            <a:off x="4082937" y="3699283"/>
            <a:ext cx="571625" cy="816566"/>
          </a:xfrm>
          <a:prstGeom prst="rect">
            <a:avLst/>
          </a:prstGeom>
          <a:noFill/>
          <a:ln>
            <a:noFill/>
          </a:ln>
        </p:spPr>
      </p:pic>
      <p:pic>
        <p:nvPicPr>
          <p:cNvPr descr="Baptisia australis Transparent" id="2278" name="Google Shape;2278;g1d4b5e66761_2_1968"/>
          <p:cNvPicPr preferRelativeResize="0"/>
          <p:nvPr/>
        </p:nvPicPr>
        <p:blipFill rotWithShape="1">
          <a:blip r:embed="rId4">
            <a:alphaModFix/>
          </a:blip>
          <a:srcRect b="0" l="0" r="0" t="0"/>
          <a:stretch/>
        </p:blipFill>
        <p:spPr>
          <a:xfrm>
            <a:off x="3733213" y="4484484"/>
            <a:ext cx="422675" cy="688578"/>
          </a:xfrm>
          <a:prstGeom prst="rect">
            <a:avLst/>
          </a:prstGeom>
          <a:noFill/>
          <a:ln>
            <a:noFill/>
          </a:ln>
        </p:spPr>
      </p:pic>
      <p:pic>
        <p:nvPicPr>
          <p:cNvPr descr="Baptisia australis Transparent" id="2279" name="Google Shape;2279;g1d4b5e66761_2_1968"/>
          <p:cNvPicPr preferRelativeResize="0"/>
          <p:nvPr/>
        </p:nvPicPr>
        <p:blipFill rotWithShape="1">
          <a:blip r:embed="rId4">
            <a:alphaModFix/>
          </a:blip>
          <a:srcRect b="0" l="0" r="0" t="0"/>
          <a:stretch/>
        </p:blipFill>
        <p:spPr>
          <a:xfrm>
            <a:off x="4256613" y="4484484"/>
            <a:ext cx="422675" cy="688578"/>
          </a:xfrm>
          <a:prstGeom prst="rect">
            <a:avLst/>
          </a:prstGeom>
          <a:noFill/>
          <a:ln>
            <a:noFill/>
          </a:ln>
        </p:spPr>
      </p:pic>
      <p:pic>
        <p:nvPicPr>
          <p:cNvPr id="2280" name="Google Shape;2280;g1d4b5e66761_2_1968"/>
          <p:cNvPicPr preferRelativeResize="0"/>
          <p:nvPr/>
        </p:nvPicPr>
        <p:blipFill>
          <a:blip r:embed="rId8">
            <a:alphaModFix/>
          </a:blip>
          <a:stretch>
            <a:fillRect/>
          </a:stretch>
        </p:blipFill>
        <p:spPr>
          <a:xfrm>
            <a:off x="3942750" y="4985837"/>
            <a:ext cx="639683" cy="876275"/>
          </a:xfrm>
          <a:prstGeom prst="rect">
            <a:avLst/>
          </a:prstGeom>
          <a:noFill/>
          <a:ln>
            <a:noFill/>
          </a:ln>
        </p:spPr>
      </p:pic>
      <p:pic>
        <p:nvPicPr>
          <p:cNvPr id="2281" name="Google Shape;2281;g1d4b5e66761_2_1968"/>
          <p:cNvPicPr preferRelativeResize="0"/>
          <p:nvPr/>
        </p:nvPicPr>
        <p:blipFill>
          <a:blip r:embed="rId7">
            <a:alphaModFix/>
          </a:blip>
          <a:stretch>
            <a:fillRect/>
          </a:stretch>
        </p:blipFill>
        <p:spPr>
          <a:xfrm>
            <a:off x="3664100" y="5785915"/>
            <a:ext cx="295000" cy="481010"/>
          </a:xfrm>
          <a:prstGeom prst="rect">
            <a:avLst/>
          </a:prstGeom>
          <a:noFill/>
          <a:ln>
            <a:noFill/>
          </a:ln>
        </p:spPr>
      </p:pic>
      <p:pic>
        <p:nvPicPr>
          <p:cNvPr id="2282" name="Google Shape;2282;g1d4b5e66761_2_1968"/>
          <p:cNvPicPr preferRelativeResize="0"/>
          <p:nvPr/>
        </p:nvPicPr>
        <p:blipFill>
          <a:blip r:embed="rId7">
            <a:alphaModFix/>
          </a:blip>
          <a:stretch>
            <a:fillRect/>
          </a:stretch>
        </p:blipFill>
        <p:spPr>
          <a:xfrm>
            <a:off x="4054550" y="5785915"/>
            <a:ext cx="295000" cy="481010"/>
          </a:xfrm>
          <a:prstGeom prst="rect">
            <a:avLst/>
          </a:prstGeom>
          <a:noFill/>
          <a:ln>
            <a:noFill/>
          </a:ln>
        </p:spPr>
      </p:pic>
      <p:pic>
        <p:nvPicPr>
          <p:cNvPr id="2283" name="Google Shape;2283;g1d4b5e66761_2_1968"/>
          <p:cNvPicPr preferRelativeResize="0"/>
          <p:nvPr/>
        </p:nvPicPr>
        <p:blipFill>
          <a:blip r:embed="rId7">
            <a:alphaModFix/>
          </a:blip>
          <a:stretch>
            <a:fillRect/>
          </a:stretch>
        </p:blipFill>
        <p:spPr>
          <a:xfrm>
            <a:off x="4451225" y="5785915"/>
            <a:ext cx="295000" cy="481010"/>
          </a:xfrm>
          <a:prstGeom prst="rect">
            <a:avLst/>
          </a:prstGeom>
          <a:noFill/>
          <a:ln>
            <a:noFill/>
          </a:ln>
        </p:spPr>
      </p:pic>
      <p:pic>
        <p:nvPicPr>
          <p:cNvPr id="2284" name="Google Shape;2284;g1d4b5e66761_2_1968"/>
          <p:cNvPicPr preferRelativeResize="0"/>
          <p:nvPr/>
        </p:nvPicPr>
        <p:blipFill>
          <a:blip r:embed="rId7">
            <a:alphaModFix/>
          </a:blip>
          <a:stretch>
            <a:fillRect/>
          </a:stretch>
        </p:blipFill>
        <p:spPr>
          <a:xfrm>
            <a:off x="4836087" y="5785915"/>
            <a:ext cx="295000" cy="481010"/>
          </a:xfrm>
          <a:prstGeom prst="rect">
            <a:avLst/>
          </a:prstGeom>
          <a:noFill/>
          <a:ln>
            <a:noFill/>
          </a:ln>
        </p:spPr>
      </p:pic>
      <p:pic>
        <p:nvPicPr>
          <p:cNvPr id="2285" name="Google Shape;2285;g1d4b5e66761_2_1968"/>
          <p:cNvPicPr preferRelativeResize="0"/>
          <p:nvPr/>
        </p:nvPicPr>
        <p:blipFill>
          <a:blip r:embed="rId11">
            <a:alphaModFix/>
          </a:blip>
          <a:stretch>
            <a:fillRect/>
          </a:stretch>
        </p:blipFill>
        <p:spPr>
          <a:xfrm>
            <a:off x="2793015" y="971126"/>
            <a:ext cx="295000" cy="276319"/>
          </a:xfrm>
          <a:prstGeom prst="rect">
            <a:avLst/>
          </a:prstGeom>
          <a:noFill/>
          <a:ln>
            <a:noFill/>
          </a:ln>
        </p:spPr>
      </p:pic>
      <p:pic>
        <p:nvPicPr>
          <p:cNvPr id="2286" name="Google Shape;2286;g1d4b5e66761_2_1968"/>
          <p:cNvPicPr preferRelativeResize="0"/>
          <p:nvPr/>
        </p:nvPicPr>
        <p:blipFill>
          <a:blip r:embed="rId11">
            <a:alphaModFix/>
          </a:blip>
          <a:stretch>
            <a:fillRect/>
          </a:stretch>
        </p:blipFill>
        <p:spPr>
          <a:xfrm>
            <a:off x="3221152" y="971126"/>
            <a:ext cx="295000" cy="276319"/>
          </a:xfrm>
          <a:prstGeom prst="rect">
            <a:avLst/>
          </a:prstGeom>
          <a:noFill/>
          <a:ln>
            <a:noFill/>
          </a:ln>
        </p:spPr>
      </p:pic>
      <p:pic>
        <p:nvPicPr>
          <p:cNvPr id="2287" name="Google Shape;2287;g1d4b5e66761_2_1968"/>
          <p:cNvPicPr preferRelativeResize="0"/>
          <p:nvPr/>
        </p:nvPicPr>
        <p:blipFill>
          <a:blip r:embed="rId11">
            <a:alphaModFix/>
          </a:blip>
          <a:stretch>
            <a:fillRect/>
          </a:stretch>
        </p:blipFill>
        <p:spPr>
          <a:xfrm>
            <a:off x="3664090" y="971126"/>
            <a:ext cx="295000" cy="276319"/>
          </a:xfrm>
          <a:prstGeom prst="rect">
            <a:avLst/>
          </a:prstGeom>
          <a:noFill/>
          <a:ln>
            <a:noFill/>
          </a:ln>
        </p:spPr>
      </p:pic>
      <p:pic>
        <p:nvPicPr>
          <p:cNvPr id="2288" name="Google Shape;2288;g1d4b5e66761_2_1968"/>
          <p:cNvPicPr preferRelativeResize="0"/>
          <p:nvPr/>
        </p:nvPicPr>
        <p:blipFill>
          <a:blip r:embed="rId11">
            <a:alphaModFix/>
          </a:blip>
          <a:stretch>
            <a:fillRect/>
          </a:stretch>
        </p:blipFill>
        <p:spPr>
          <a:xfrm>
            <a:off x="4125977" y="956901"/>
            <a:ext cx="295000" cy="276319"/>
          </a:xfrm>
          <a:prstGeom prst="rect">
            <a:avLst/>
          </a:prstGeom>
          <a:noFill/>
          <a:ln>
            <a:noFill/>
          </a:ln>
        </p:spPr>
      </p:pic>
      <p:pic>
        <p:nvPicPr>
          <p:cNvPr id="2289" name="Google Shape;2289;g1d4b5e66761_2_1968"/>
          <p:cNvPicPr preferRelativeResize="0"/>
          <p:nvPr/>
        </p:nvPicPr>
        <p:blipFill>
          <a:blip r:embed="rId11">
            <a:alphaModFix/>
          </a:blip>
          <a:stretch>
            <a:fillRect/>
          </a:stretch>
        </p:blipFill>
        <p:spPr>
          <a:xfrm>
            <a:off x="4535177" y="956901"/>
            <a:ext cx="295000" cy="276319"/>
          </a:xfrm>
          <a:prstGeom prst="rect">
            <a:avLst/>
          </a:prstGeom>
          <a:noFill/>
          <a:ln>
            <a:noFill/>
          </a:ln>
        </p:spPr>
      </p:pic>
      <p:pic>
        <p:nvPicPr>
          <p:cNvPr id="2290" name="Google Shape;2290;g1d4b5e66761_2_1968"/>
          <p:cNvPicPr preferRelativeResize="0"/>
          <p:nvPr/>
        </p:nvPicPr>
        <p:blipFill>
          <a:blip r:embed="rId11">
            <a:alphaModFix/>
          </a:blip>
          <a:stretch>
            <a:fillRect/>
          </a:stretch>
        </p:blipFill>
        <p:spPr>
          <a:xfrm>
            <a:off x="4968377" y="971401"/>
            <a:ext cx="295000" cy="276319"/>
          </a:xfrm>
          <a:prstGeom prst="rect">
            <a:avLst/>
          </a:prstGeom>
          <a:noFill/>
          <a:ln>
            <a:noFill/>
          </a:ln>
        </p:spPr>
      </p:pic>
      <p:pic>
        <p:nvPicPr>
          <p:cNvPr descr="Lobelia spicata Transparent" id="2291" name="Google Shape;2291;g1d4b5e66761_2_1968"/>
          <p:cNvPicPr preferRelativeResize="0"/>
          <p:nvPr/>
        </p:nvPicPr>
        <p:blipFill rotWithShape="1">
          <a:blip r:embed="rId6">
            <a:alphaModFix/>
          </a:blip>
          <a:srcRect b="0" l="0" r="0" t="0"/>
          <a:stretch/>
        </p:blipFill>
        <p:spPr>
          <a:xfrm>
            <a:off x="3674123" y="6225390"/>
            <a:ext cx="274916" cy="482011"/>
          </a:xfrm>
          <a:prstGeom prst="rect">
            <a:avLst/>
          </a:prstGeom>
          <a:noFill/>
          <a:ln>
            <a:noFill/>
          </a:ln>
        </p:spPr>
      </p:pic>
      <p:pic>
        <p:nvPicPr>
          <p:cNvPr descr="Lobelia spicata Transparent" id="2292" name="Google Shape;2292;g1d4b5e66761_2_1968"/>
          <p:cNvPicPr preferRelativeResize="0"/>
          <p:nvPr/>
        </p:nvPicPr>
        <p:blipFill rotWithShape="1">
          <a:blip r:embed="rId6">
            <a:alphaModFix/>
          </a:blip>
          <a:srcRect b="0" l="0" r="0" t="0"/>
          <a:stretch/>
        </p:blipFill>
        <p:spPr>
          <a:xfrm>
            <a:off x="4064586" y="6225390"/>
            <a:ext cx="274916" cy="482011"/>
          </a:xfrm>
          <a:prstGeom prst="rect">
            <a:avLst/>
          </a:prstGeom>
          <a:noFill/>
          <a:ln>
            <a:noFill/>
          </a:ln>
        </p:spPr>
      </p:pic>
      <p:pic>
        <p:nvPicPr>
          <p:cNvPr descr="Lobelia spicata Transparent" id="2293" name="Google Shape;2293;g1d4b5e66761_2_1968"/>
          <p:cNvPicPr preferRelativeResize="0"/>
          <p:nvPr/>
        </p:nvPicPr>
        <p:blipFill rotWithShape="1">
          <a:blip r:embed="rId6">
            <a:alphaModFix/>
          </a:blip>
          <a:srcRect b="0" l="0" r="0" t="0"/>
          <a:stretch/>
        </p:blipFill>
        <p:spPr>
          <a:xfrm>
            <a:off x="4420986" y="6223840"/>
            <a:ext cx="274916" cy="482011"/>
          </a:xfrm>
          <a:prstGeom prst="rect">
            <a:avLst/>
          </a:prstGeom>
          <a:noFill/>
          <a:ln>
            <a:noFill/>
          </a:ln>
        </p:spPr>
      </p:pic>
      <p:pic>
        <p:nvPicPr>
          <p:cNvPr descr="Lobelia spicata Transparent" id="2294" name="Google Shape;2294;g1d4b5e66761_2_1968"/>
          <p:cNvPicPr preferRelativeResize="0"/>
          <p:nvPr/>
        </p:nvPicPr>
        <p:blipFill rotWithShape="1">
          <a:blip r:embed="rId6">
            <a:alphaModFix/>
          </a:blip>
          <a:srcRect b="0" l="0" r="0" t="0"/>
          <a:stretch/>
        </p:blipFill>
        <p:spPr>
          <a:xfrm>
            <a:off x="4731973" y="6235665"/>
            <a:ext cx="274916" cy="482011"/>
          </a:xfrm>
          <a:prstGeom prst="rect">
            <a:avLst/>
          </a:prstGeom>
          <a:noFill/>
          <a:ln>
            <a:noFill/>
          </a:ln>
        </p:spPr>
      </p:pic>
      <p:pic>
        <p:nvPicPr>
          <p:cNvPr descr="Lobelia spicata Transparent" id="2295" name="Google Shape;2295;g1d4b5e66761_2_1968"/>
          <p:cNvPicPr preferRelativeResize="0"/>
          <p:nvPr/>
        </p:nvPicPr>
        <p:blipFill rotWithShape="1">
          <a:blip r:embed="rId6">
            <a:alphaModFix/>
          </a:blip>
          <a:srcRect b="0" l="0" r="0" t="0"/>
          <a:stretch/>
        </p:blipFill>
        <p:spPr>
          <a:xfrm>
            <a:off x="5081948" y="6235665"/>
            <a:ext cx="274916" cy="482011"/>
          </a:xfrm>
          <a:prstGeom prst="rect">
            <a:avLst/>
          </a:prstGeom>
          <a:noFill/>
          <a:ln>
            <a:noFill/>
          </a:ln>
        </p:spPr>
      </p:pic>
      <p:pic>
        <p:nvPicPr>
          <p:cNvPr descr="Lobelia spicata Transparent" id="2296" name="Google Shape;2296;g1d4b5e66761_2_1968"/>
          <p:cNvPicPr preferRelativeResize="0"/>
          <p:nvPr/>
        </p:nvPicPr>
        <p:blipFill rotWithShape="1">
          <a:blip r:embed="rId6">
            <a:alphaModFix/>
          </a:blip>
          <a:srcRect b="0" l="0" r="0" t="0"/>
          <a:stretch/>
        </p:blipFill>
        <p:spPr>
          <a:xfrm>
            <a:off x="5401361" y="6223840"/>
            <a:ext cx="274916" cy="482011"/>
          </a:xfrm>
          <a:prstGeom prst="rect">
            <a:avLst/>
          </a:prstGeom>
          <a:noFill/>
          <a:ln>
            <a:noFill/>
          </a:ln>
        </p:spPr>
      </p:pic>
      <p:pic>
        <p:nvPicPr>
          <p:cNvPr id="2297" name="Google Shape;2297;g1d4b5e66761_2_1968"/>
          <p:cNvPicPr preferRelativeResize="0"/>
          <p:nvPr/>
        </p:nvPicPr>
        <p:blipFill>
          <a:blip r:embed="rId14">
            <a:alphaModFix/>
          </a:blip>
          <a:stretch>
            <a:fillRect/>
          </a:stretch>
        </p:blipFill>
        <p:spPr>
          <a:xfrm>
            <a:off x="2979788" y="2689959"/>
            <a:ext cx="435975" cy="657278"/>
          </a:xfrm>
          <a:prstGeom prst="rect">
            <a:avLst/>
          </a:prstGeom>
          <a:noFill/>
          <a:ln>
            <a:noFill/>
          </a:ln>
        </p:spPr>
      </p:pic>
      <p:sp>
        <p:nvSpPr>
          <p:cNvPr id="2298" name="Google Shape;2298;g1d4b5e66761_2_1968"/>
          <p:cNvSpPr txBox="1"/>
          <p:nvPr/>
        </p:nvSpPr>
        <p:spPr>
          <a:xfrm>
            <a:off x="4761413" y="2856325"/>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Foxglove Beardtongue</a:t>
            </a:r>
            <a:endParaRPr b="0" i="0" sz="1800" u="none" cap="none" strike="noStrike">
              <a:solidFill>
                <a:schemeClr val="dk1"/>
              </a:solidFill>
              <a:latin typeface="Arial"/>
              <a:ea typeface="Arial"/>
              <a:cs typeface="Arial"/>
              <a:sym typeface="Arial"/>
            </a:endParaRPr>
          </a:p>
        </p:txBody>
      </p:sp>
      <p:pic>
        <p:nvPicPr>
          <p:cNvPr id="2299" name="Google Shape;2299;g1d4b5e66761_2_1968"/>
          <p:cNvPicPr preferRelativeResize="0"/>
          <p:nvPr/>
        </p:nvPicPr>
        <p:blipFill>
          <a:blip r:embed="rId14">
            <a:alphaModFix/>
          </a:blip>
          <a:stretch>
            <a:fillRect/>
          </a:stretch>
        </p:blipFill>
        <p:spPr>
          <a:xfrm>
            <a:off x="3433538" y="2679234"/>
            <a:ext cx="435975" cy="657278"/>
          </a:xfrm>
          <a:prstGeom prst="rect">
            <a:avLst/>
          </a:prstGeom>
          <a:noFill/>
          <a:ln>
            <a:noFill/>
          </a:ln>
        </p:spPr>
      </p:pic>
      <p:pic>
        <p:nvPicPr>
          <p:cNvPr id="2300" name="Google Shape;2300;g1d4b5e66761_2_1968"/>
          <p:cNvPicPr preferRelativeResize="0"/>
          <p:nvPr/>
        </p:nvPicPr>
        <p:blipFill>
          <a:blip r:embed="rId14">
            <a:alphaModFix/>
          </a:blip>
          <a:stretch>
            <a:fillRect/>
          </a:stretch>
        </p:blipFill>
        <p:spPr>
          <a:xfrm>
            <a:off x="3887288" y="2676284"/>
            <a:ext cx="435975" cy="657278"/>
          </a:xfrm>
          <a:prstGeom prst="rect">
            <a:avLst/>
          </a:prstGeom>
          <a:noFill/>
          <a:ln>
            <a:noFill/>
          </a:ln>
        </p:spPr>
      </p:pic>
      <p:pic>
        <p:nvPicPr>
          <p:cNvPr id="2301" name="Google Shape;2301;g1d4b5e66761_2_1968"/>
          <p:cNvPicPr preferRelativeResize="0"/>
          <p:nvPr/>
        </p:nvPicPr>
        <p:blipFill>
          <a:blip r:embed="rId14">
            <a:alphaModFix/>
          </a:blip>
          <a:stretch>
            <a:fillRect/>
          </a:stretch>
        </p:blipFill>
        <p:spPr>
          <a:xfrm>
            <a:off x="4267763" y="2668034"/>
            <a:ext cx="435975" cy="657278"/>
          </a:xfrm>
          <a:prstGeom prst="rect">
            <a:avLst/>
          </a:prstGeom>
          <a:noFill/>
          <a:ln>
            <a:noFill/>
          </a:ln>
        </p:spPr>
      </p:pic>
      <p:sp>
        <p:nvSpPr>
          <p:cNvPr id="2302" name="Google Shape;2302;g1d4b5e66761_2_1968"/>
          <p:cNvSpPr txBox="1"/>
          <p:nvPr/>
        </p:nvSpPr>
        <p:spPr>
          <a:xfrm>
            <a:off x="6136375" y="2204400"/>
            <a:ext cx="2495400" cy="1268400"/>
          </a:xfrm>
          <a:prstGeom prst="rect">
            <a:avLst/>
          </a:prstGeom>
          <a:solidFill>
            <a:schemeClr val="lt1"/>
          </a:solidFill>
          <a:ln>
            <a:noFill/>
          </a:ln>
        </p:spPr>
        <p:txBody>
          <a:bodyPr anchorCtr="0" anchor="ctr" bIns="45700" lIns="91425" spcFirstLastPara="1" rIns="91425" wrap="square" tIns="45700">
            <a:normAutofit fontScale="325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303" name="Google Shape;2303;g1d4b5e66761_2_1968"/>
          <p:cNvSpPr txBox="1"/>
          <p:nvPr/>
        </p:nvSpPr>
        <p:spPr>
          <a:xfrm>
            <a:off x="4801750" y="512333"/>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Cream Wild Indigo is a short, bushy flower with a cascading bouquet of cream colored flowers in late spring. Great for drier gardens. </a:t>
            </a:r>
            <a:endParaRPr i="0" sz="800" u="none" cap="none" strike="noStrike">
              <a:solidFill>
                <a:schemeClr val="dk1"/>
              </a:solidFill>
            </a:endParaRPr>
          </a:p>
        </p:txBody>
      </p:sp>
      <p:sp>
        <p:nvSpPr>
          <p:cNvPr id="2304" name="Google Shape;2304;g1d4b5e66761_2_1968"/>
          <p:cNvSpPr txBox="1"/>
          <p:nvPr/>
        </p:nvSpPr>
        <p:spPr>
          <a:xfrm>
            <a:off x="6128875" y="9669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Skullcap is a only about 8 inches tall, with tiny purple flowers that small pollinators enjoy. Spreads underground but not too much.</a:t>
            </a:r>
            <a:endParaRPr i="0" sz="800" u="none" cap="none" strike="noStrike">
              <a:solidFill>
                <a:schemeClr val="dk1"/>
              </a:solidFill>
            </a:endParaRPr>
          </a:p>
        </p:txBody>
      </p:sp>
      <p:sp>
        <p:nvSpPr>
          <p:cNvPr id="2305" name="Google Shape;2305;g1d4b5e66761_2_1968"/>
          <p:cNvSpPr txBox="1"/>
          <p:nvPr/>
        </p:nvSpPr>
        <p:spPr>
          <a:xfrm>
            <a:off x="5131075" y="1409800"/>
            <a:ext cx="32853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A favorite flower, Bradbury’s Monarda has wonderful greenish purple foliage most of the year. Spreads a little underground. Must-have for gardens.</a:t>
            </a:r>
            <a:endParaRPr i="0" sz="800" u="none" cap="none" strike="noStrike">
              <a:solidFill>
                <a:schemeClr val="dk1"/>
              </a:solidFill>
            </a:endParaRPr>
          </a:p>
        </p:txBody>
      </p:sp>
      <p:sp>
        <p:nvSpPr>
          <p:cNvPr id="2306" name="Google Shape;2306;g1d4b5e66761_2_1968"/>
          <p:cNvSpPr txBox="1"/>
          <p:nvPr/>
        </p:nvSpPr>
        <p:spPr>
          <a:xfrm>
            <a:off x="239925" y="1924475"/>
            <a:ext cx="24954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Wild Lupine isn’t the same as garden lupine and isn’t as vigorous. Needs drier soil, and not much clay. </a:t>
            </a:r>
            <a:endParaRPr i="0" sz="800" u="none" cap="none" strike="noStrike">
              <a:solidFill>
                <a:schemeClr val="dk1"/>
              </a:solidFill>
            </a:endParaRPr>
          </a:p>
        </p:txBody>
      </p:sp>
      <p:sp>
        <p:nvSpPr>
          <p:cNvPr id="2307" name="Google Shape;2307;g1d4b5e66761_2_1968"/>
          <p:cNvSpPr txBox="1"/>
          <p:nvPr/>
        </p:nvSpPr>
        <p:spPr>
          <a:xfrm>
            <a:off x="286700" y="2433275"/>
            <a:ext cx="2428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Spiderwort is shorter than Ohio Spiderwort and doesn’t spread quite as much, but still spreads a lot.</a:t>
            </a:r>
            <a:endParaRPr i="0" sz="800" u="none" cap="none" strike="noStrike">
              <a:solidFill>
                <a:schemeClr val="dk1"/>
              </a:solidFill>
            </a:endParaRPr>
          </a:p>
        </p:txBody>
      </p:sp>
      <p:sp>
        <p:nvSpPr>
          <p:cNvPr id="2308" name="Google Shape;2308;g1d4b5e66761_2_1968"/>
          <p:cNvSpPr txBox="1"/>
          <p:nvPr/>
        </p:nvSpPr>
        <p:spPr>
          <a:xfrm>
            <a:off x="145625" y="2936775"/>
            <a:ext cx="28164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Foxglove Beardtongue is a </a:t>
            </a:r>
            <a:r>
              <a:rPr lang="en-US" sz="800">
                <a:latin typeface="Calibri"/>
                <a:ea typeface="Calibri"/>
                <a:cs typeface="Calibri"/>
                <a:sym typeface="Calibri"/>
              </a:rPr>
              <a:t>nice flower that tolerates some shade but it spreads everywhere by seed. Good for pollinators though.</a:t>
            </a:r>
            <a:endParaRPr i="0" sz="800" u="none" cap="none" strike="noStrike">
              <a:solidFill>
                <a:schemeClr val="dk1"/>
              </a:solidFill>
            </a:endParaRPr>
          </a:p>
        </p:txBody>
      </p:sp>
      <p:sp>
        <p:nvSpPr>
          <p:cNvPr id="2309" name="Google Shape;2309;g1d4b5e66761_2_1968"/>
          <p:cNvSpPr txBox="1"/>
          <p:nvPr/>
        </p:nvSpPr>
        <p:spPr>
          <a:xfrm>
            <a:off x="441325" y="3472800"/>
            <a:ext cx="2615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Blue Flag Iris is a wetland plant–not your traditional iris. The flowers are shorter than the leaves. Good for rain gardens.</a:t>
            </a:r>
            <a:endParaRPr i="0" sz="800" u="none" cap="none" strike="noStrike">
              <a:solidFill>
                <a:schemeClr val="dk1"/>
              </a:solidFill>
            </a:endParaRPr>
          </a:p>
        </p:txBody>
      </p:sp>
      <p:sp>
        <p:nvSpPr>
          <p:cNvPr id="2310" name="Google Shape;2310;g1d4b5e66761_2_1968"/>
          <p:cNvSpPr txBox="1"/>
          <p:nvPr/>
        </p:nvSpPr>
        <p:spPr>
          <a:xfrm>
            <a:off x="501250" y="4024113"/>
            <a:ext cx="2615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Large Flowered Beardtongue has beautiful big flowers. It is short lived but re-seeds a little. Good for drier gardens.</a:t>
            </a:r>
            <a:endParaRPr i="0" sz="800" u="none" cap="none" strike="noStrike">
              <a:solidFill>
                <a:schemeClr val="dk1"/>
              </a:solidFill>
            </a:endParaRPr>
          </a:p>
        </p:txBody>
      </p:sp>
      <p:sp>
        <p:nvSpPr>
          <p:cNvPr id="2311" name="Google Shape;2311;g1d4b5e66761_2_1968"/>
          <p:cNvSpPr txBox="1"/>
          <p:nvPr/>
        </p:nvSpPr>
        <p:spPr>
          <a:xfrm>
            <a:off x="110300" y="4722075"/>
            <a:ext cx="30600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Blue Wild Indigo starts out with spikes of blue flowers and then </a:t>
            </a:r>
            <a:r>
              <a:rPr lang="en-US" sz="800">
                <a:latin typeface="Calibri"/>
                <a:ea typeface="Calibri"/>
                <a:cs typeface="Calibri"/>
                <a:sym typeface="Calibri"/>
              </a:rPr>
              <a:t>morphs</a:t>
            </a:r>
            <a:r>
              <a:rPr lang="en-US" sz="800">
                <a:latin typeface="Calibri"/>
                <a:ea typeface="Calibri"/>
                <a:cs typeface="Calibri"/>
                <a:sym typeface="Calibri"/>
              </a:rPr>
              <a:t> into a bushy shape in summer. Great when planted individually.</a:t>
            </a:r>
            <a:endParaRPr i="0" sz="800" u="none" cap="none" strike="noStrike">
              <a:solidFill>
                <a:schemeClr val="dk1"/>
              </a:solidFill>
            </a:endParaRPr>
          </a:p>
        </p:txBody>
      </p:sp>
      <p:sp>
        <p:nvSpPr>
          <p:cNvPr id="2312" name="Google Shape;2312;g1d4b5e66761_2_1968"/>
          <p:cNvSpPr txBox="1"/>
          <p:nvPr/>
        </p:nvSpPr>
        <p:spPr>
          <a:xfrm>
            <a:off x="367850" y="5305525"/>
            <a:ext cx="2615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White Wild Indigo is taller and lankier than Blue Wild Indigo. It is a great </a:t>
            </a:r>
            <a:r>
              <a:rPr lang="en-US" sz="800">
                <a:latin typeface="Calibri"/>
                <a:ea typeface="Calibri"/>
                <a:cs typeface="Calibri"/>
                <a:sym typeface="Calibri"/>
              </a:rPr>
              <a:t>specimen</a:t>
            </a:r>
            <a:r>
              <a:rPr lang="en-US" sz="800">
                <a:latin typeface="Calibri"/>
                <a:ea typeface="Calibri"/>
                <a:cs typeface="Calibri"/>
                <a:sym typeface="Calibri"/>
              </a:rPr>
              <a:t> plant in sunny gardens or prairies. </a:t>
            </a:r>
            <a:r>
              <a:rPr lang="en-US" sz="800">
                <a:latin typeface="Calibri"/>
                <a:ea typeface="Calibri"/>
                <a:cs typeface="Calibri"/>
                <a:sym typeface="Calibri"/>
              </a:rPr>
              <a:t> </a:t>
            </a:r>
            <a:endParaRPr i="0" sz="800" u="none" cap="none" strike="noStrike">
              <a:solidFill>
                <a:schemeClr val="dk1"/>
              </a:solidFill>
            </a:endParaRPr>
          </a:p>
        </p:txBody>
      </p:sp>
      <p:sp>
        <p:nvSpPr>
          <p:cNvPr id="2313" name="Google Shape;2313;g1d4b5e66761_2_1968"/>
          <p:cNvSpPr txBox="1"/>
          <p:nvPr/>
        </p:nvSpPr>
        <p:spPr>
          <a:xfrm>
            <a:off x="367850" y="5888975"/>
            <a:ext cx="2767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Thimbleweed is </a:t>
            </a:r>
            <a:r>
              <a:rPr lang="en-US" sz="800">
                <a:latin typeface="Calibri"/>
                <a:ea typeface="Calibri"/>
                <a:cs typeface="Calibri"/>
                <a:sym typeface="Calibri"/>
              </a:rPr>
              <a:t>covered</a:t>
            </a:r>
            <a:r>
              <a:rPr lang="en-US" sz="800">
                <a:latin typeface="Calibri"/>
                <a:ea typeface="Calibri"/>
                <a:cs typeface="Calibri"/>
                <a:sym typeface="Calibri"/>
              </a:rPr>
              <a:t> in small white starry flowers in early summer. It has uniquely shaped leaves–like </a:t>
            </a:r>
            <a:r>
              <a:rPr lang="en-US" sz="800">
                <a:latin typeface="Calibri"/>
                <a:ea typeface="Calibri"/>
                <a:cs typeface="Calibri"/>
                <a:sym typeface="Calibri"/>
              </a:rPr>
              <a:t>geraniums.</a:t>
            </a:r>
            <a:endParaRPr i="0" sz="800" u="none" cap="none" strike="noStrike">
              <a:solidFill>
                <a:schemeClr val="dk1"/>
              </a:solidFill>
            </a:endParaRPr>
          </a:p>
        </p:txBody>
      </p:sp>
      <p:sp>
        <p:nvSpPr>
          <p:cNvPr id="2314" name="Google Shape;2314;g1d4b5e66761_2_1968"/>
          <p:cNvSpPr txBox="1"/>
          <p:nvPr/>
        </p:nvSpPr>
        <p:spPr>
          <a:xfrm>
            <a:off x="471225" y="6332150"/>
            <a:ext cx="2767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Pale Spiked Lobelia is a pretty little plant with spikes of white flowers. It doesn’t spread much. Supports small </a:t>
            </a:r>
            <a:r>
              <a:rPr lang="en-US" sz="800">
                <a:latin typeface="Calibri"/>
                <a:ea typeface="Calibri"/>
                <a:cs typeface="Calibri"/>
                <a:sym typeface="Calibri"/>
              </a:rPr>
              <a:t>pollinators</a:t>
            </a:r>
            <a:r>
              <a:rPr lang="en-US" sz="800">
                <a:latin typeface="Calibri"/>
                <a:ea typeface="Calibri"/>
                <a:cs typeface="Calibri"/>
                <a:sym typeface="Calibri"/>
              </a:rPr>
              <a:t>. </a:t>
            </a:r>
            <a:endParaRPr i="0" sz="800" u="none" cap="none" strike="noStrike">
              <a:solidFill>
                <a:schemeClr val="dk1"/>
              </a:solidFill>
            </a:endParaRPr>
          </a:p>
        </p:txBody>
      </p:sp>
      <p:grpSp>
        <p:nvGrpSpPr>
          <p:cNvPr id="2315" name="Google Shape;2315;g1d4b5e66761_2_1968"/>
          <p:cNvGrpSpPr/>
          <p:nvPr/>
        </p:nvGrpSpPr>
        <p:grpSpPr>
          <a:xfrm>
            <a:off x="2886875" y="4722069"/>
            <a:ext cx="337800" cy="1135985"/>
            <a:chOff x="8491175" y="737794"/>
            <a:chExt cx="337800" cy="1135985"/>
          </a:xfrm>
        </p:grpSpPr>
        <p:cxnSp>
          <p:nvCxnSpPr>
            <p:cNvPr id="2316" name="Google Shape;2316;g1d4b5e66761_2_1968"/>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317" name="Google Shape;2317;g1d4b5e66761_2_1968"/>
            <p:cNvSpPr txBox="1"/>
            <p:nvPr/>
          </p:nvSpPr>
          <p:spPr>
            <a:xfrm>
              <a:off x="8491175" y="1114576"/>
              <a:ext cx="3378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318" name="Google Shape;2318;g1d4b5e66761_2_1968"/>
            <p:cNvCxnSpPr>
              <a:stCxn id="2317"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319" name="Google Shape;2319;g1d4b5e66761_2_1968"/>
            <p:cNvCxnSpPr>
              <a:stCxn id="2317"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320" name="Google Shape;2320;g1d4b5e66761_2_1968"/>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321" name="Google Shape;2321;g1d4b5e66761_2_1968"/>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322" name="Google Shape;2322;g1d4b5e66761_2_1968"/>
          <p:cNvSpPr txBox="1"/>
          <p:nvPr/>
        </p:nvSpPr>
        <p:spPr>
          <a:xfrm>
            <a:off x="7365475" y="649920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323" name="Google Shape;2323;g1d4b5e66761_2_1968">
            <a:hlinkClick action="ppaction://hlinksldjump" r:id="rId15"/>
          </p:cNvPr>
          <p:cNvPicPr preferRelativeResize="0"/>
          <p:nvPr/>
        </p:nvPicPr>
        <p:blipFill>
          <a:blip r:embed="rId16">
            <a:alphaModFix/>
          </a:blip>
          <a:stretch>
            <a:fillRect/>
          </a:stretch>
        </p:blipFill>
        <p:spPr>
          <a:xfrm>
            <a:off x="8422462" y="-1323"/>
            <a:ext cx="708950" cy="189323"/>
          </a:xfrm>
          <a:prstGeom prst="rect">
            <a:avLst/>
          </a:prstGeom>
          <a:noFill/>
          <a:ln>
            <a:noFill/>
          </a:ln>
        </p:spPr>
      </p:pic>
      <p:sp>
        <p:nvSpPr>
          <p:cNvPr id="2324" name="Google Shape;2324;g1d4b5e66761_2_1968"/>
          <p:cNvSpPr txBox="1"/>
          <p:nvPr/>
        </p:nvSpPr>
        <p:spPr>
          <a:xfrm>
            <a:off x="6265972" y="3446638"/>
            <a:ext cx="2322000" cy="337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6+ hours sunlight per day</a:t>
            </a:r>
            <a:endParaRPr/>
          </a:p>
        </p:txBody>
      </p:sp>
      <p:pic>
        <p:nvPicPr>
          <p:cNvPr id="2325" name="Google Shape;2325;g1d4b5e66761_2_1968"/>
          <p:cNvPicPr preferRelativeResize="0"/>
          <p:nvPr/>
        </p:nvPicPr>
        <p:blipFill>
          <a:blip r:embed="rId17">
            <a:alphaModFix/>
          </a:blip>
          <a:stretch>
            <a:fillRect/>
          </a:stretch>
        </p:blipFill>
        <p:spPr>
          <a:xfrm>
            <a:off x="7166125" y="1852639"/>
            <a:ext cx="521675" cy="521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9" name="Shape 2329"/>
        <p:cNvGrpSpPr/>
        <p:nvPr/>
      </p:nvGrpSpPr>
      <p:grpSpPr>
        <a:xfrm>
          <a:off x="0" y="0"/>
          <a:ext cx="0" cy="0"/>
          <a:chOff x="0" y="0"/>
          <a:chExt cx="0" cy="0"/>
        </a:xfrm>
      </p:grpSpPr>
      <p:cxnSp>
        <p:nvCxnSpPr>
          <p:cNvPr id="2330" name="Google Shape;2330;g1d4b5e66761_2_2342"/>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331" name="Google Shape;2331;g1d4b5e66761_2_2342"/>
          <p:cNvSpPr txBox="1"/>
          <p:nvPr/>
        </p:nvSpPr>
        <p:spPr>
          <a:xfrm>
            <a:off x="6773700" y="825188"/>
            <a:ext cx="2250900" cy="1175700"/>
          </a:xfrm>
          <a:prstGeom prst="rect">
            <a:avLst/>
          </a:prstGeom>
          <a:solidFill>
            <a:schemeClr val="lt1"/>
          </a:solidFill>
          <a:ln>
            <a:noFill/>
          </a:ln>
        </p:spPr>
        <p:txBody>
          <a:bodyPr anchorCtr="0" anchor="ctr" bIns="45700" lIns="91425" spcFirstLastPara="1" rIns="91425" wrap="square" tIns="45700">
            <a:normAutofit fontScale="32500" lnSpcReduction="200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cxnSp>
        <p:nvCxnSpPr>
          <p:cNvPr id="2332" name="Google Shape;2332;g1d4b5e66761_2_2342"/>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333" name="Google Shape;2333;g1d4b5e66761_2_2342"/>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334" name="Google Shape;2334;g1d4b5e66761_2_2342"/>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335" name="Google Shape;2335;g1d4b5e66761_2_2342"/>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336" name="Google Shape;2336;g1d4b5e66761_2_2342"/>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337" name="Google Shape;2337;g1d4b5e66761_2_2342"/>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338" name="Google Shape;2338;g1d4b5e66761_2_2342"/>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339" name="Google Shape;2339;g1d4b5e66761_2_2342"/>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340" name="Google Shape;2340;g1d4b5e66761_2_2342"/>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341" name="Google Shape;2341;g1d4b5e66761_2_2342"/>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Asclepias tuberosa Transparent" id="2342" name="Google Shape;2342;g1d4b5e66761_2_2342"/>
          <p:cNvPicPr preferRelativeResize="0"/>
          <p:nvPr/>
        </p:nvPicPr>
        <p:blipFill rotWithShape="1">
          <a:blip r:embed="rId3">
            <a:alphaModFix/>
          </a:blip>
          <a:srcRect b="0" l="0" r="0" t="0"/>
          <a:stretch/>
        </p:blipFill>
        <p:spPr>
          <a:xfrm>
            <a:off x="3883585" y="3915066"/>
            <a:ext cx="434779" cy="421457"/>
          </a:xfrm>
          <a:prstGeom prst="rect">
            <a:avLst/>
          </a:prstGeom>
          <a:noFill/>
          <a:ln>
            <a:noFill/>
          </a:ln>
        </p:spPr>
      </p:pic>
      <p:pic>
        <p:nvPicPr>
          <p:cNvPr descr="Coreopsis lanceolata Transparent" id="2343" name="Google Shape;2343;g1d4b5e66761_2_2342"/>
          <p:cNvPicPr preferRelativeResize="0"/>
          <p:nvPr/>
        </p:nvPicPr>
        <p:blipFill rotWithShape="1">
          <a:blip r:embed="rId4">
            <a:alphaModFix/>
          </a:blip>
          <a:srcRect b="0" l="0" r="0" t="0"/>
          <a:stretch/>
        </p:blipFill>
        <p:spPr>
          <a:xfrm>
            <a:off x="3572333" y="1050190"/>
            <a:ext cx="508655" cy="569209"/>
          </a:xfrm>
          <a:prstGeom prst="rect">
            <a:avLst/>
          </a:prstGeom>
          <a:noFill/>
          <a:ln>
            <a:noFill/>
          </a:ln>
        </p:spPr>
      </p:pic>
      <p:sp>
        <p:nvSpPr>
          <p:cNvPr id="2344" name="Google Shape;2344;g1d4b5e66761_2_2342"/>
          <p:cNvSpPr txBox="1"/>
          <p:nvPr/>
        </p:nvSpPr>
        <p:spPr>
          <a:xfrm>
            <a:off x="6585622" y="391504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Butterfly Milkweed</a:t>
            </a:r>
            <a:endParaRPr b="0" i="0" sz="1800" u="none" cap="none" strike="noStrike">
              <a:solidFill>
                <a:schemeClr val="dk1"/>
              </a:solidFill>
              <a:latin typeface="Arial"/>
              <a:ea typeface="Arial"/>
              <a:cs typeface="Arial"/>
              <a:sym typeface="Arial"/>
            </a:endParaRPr>
          </a:p>
        </p:txBody>
      </p:sp>
      <p:sp>
        <p:nvSpPr>
          <p:cNvPr id="2345" name="Google Shape;2345;g1d4b5e66761_2_2342"/>
          <p:cNvSpPr txBox="1"/>
          <p:nvPr/>
        </p:nvSpPr>
        <p:spPr>
          <a:xfrm>
            <a:off x="6027588" y="1170712"/>
            <a:ext cx="746100" cy="328200"/>
          </a:xfrm>
          <a:prstGeom prst="rect">
            <a:avLst/>
          </a:prstGeom>
          <a:solidFill>
            <a:schemeClr val="lt1"/>
          </a:solid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Lance Leaf Coreopsis</a:t>
            </a:r>
            <a:endParaRPr b="0" i="0" sz="1800" u="none" cap="none" strike="noStrike">
              <a:solidFill>
                <a:schemeClr val="dk1"/>
              </a:solidFill>
              <a:latin typeface="Arial"/>
              <a:ea typeface="Arial"/>
              <a:cs typeface="Arial"/>
              <a:sym typeface="Arial"/>
            </a:endParaRPr>
          </a:p>
        </p:txBody>
      </p:sp>
      <p:pic>
        <p:nvPicPr>
          <p:cNvPr descr="Echinacea pallida Transparent" id="2346" name="Google Shape;2346;g1d4b5e66761_2_2342"/>
          <p:cNvPicPr preferRelativeResize="0"/>
          <p:nvPr/>
        </p:nvPicPr>
        <p:blipFill rotWithShape="1">
          <a:blip r:embed="rId5">
            <a:alphaModFix/>
          </a:blip>
          <a:srcRect b="0" l="0" r="0" t="0"/>
          <a:stretch/>
        </p:blipFill>
        <p:spPr>
          <a:xfrm>
            <a:off x="4068682" y="4894826"/>
            <a:ext cx="369381" cy="588587"/>
          </a:xfrm>
          <a:prstGeom prst="rect">
            <a:avLst/>
          </a:prstGeom>
          <a:noFill/>
          <a:ln>
            <a:noFill/>
          </a:ln>
        </p:spPr>
      </p:pic>
      <p:sp>
        <p:nvSpPr>
          <p:cNvPr id="2347" name="Google Shape;2347;g1d4b5e66761_2_2342"/>
          <p:cNvSpPr txBox="1"/>
          <p:nvPr/>
        </p:nvSpPr>
        <p:spPr>
          <a:xfrm>
            <a:off x="6117401" y="498938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Pale Purple Coneflower</a:t>
            </a:r>
            <a:endParaRPr b="0" i="0" sz="1800" u="none" cap="none" strike="noStrike">
              <a:solidFill>
                <a:schemeClr val="dk1"/>
              </a:solidFill>
              <a:latin typeface="Arial"/>
              <a:ea typeface="Arial"/>
              <a:cs typeface="Arial"/>
              <a:sym typeface="Arial"/>
            </a:endParaRPr>
          </a:p>
        </p:txBody>
      </p:sp>
      <p:pic>
        <p:nvPicPr>
          <p:cNvPr descr="Verbena stricta Transparent" id="2348" name="Google Shape;2348;g1d4b5e66761_2_2342"/>
          <p:cNvPicPr preferRelativeResize="0"/>
          <p:nvPr/>
        </p:nvPicPr>
        <p:blipFill rotWithShape="1">
          <a:blip r:embed="rId6">
            <a:alphaModFix/>
          </a:blip>
          <a:srcRect b="0" l="0" r="0" t="0"/>
          <a:stretch/>
        </p:blipFill>
        <p:spPr>
          <a:xfrm>
            <a:off x="3857231" y="4331957"/>
            <a:ext cx="421457" cy="551043"/>
          </a:xfrm>
          <a:prstGeom prst="rect">
            <a:avLst/>
          </a:prstGeom>
          <a:noFill/>
          <a:ln>
            <a:noFill/>
          </a:ln>
        </p:spPr>
      </p:pic>
      <p:pic>
        <p:nvPicPr>
          <p:cNvPr descr="Amorpha canescens Transparent" id="2349" name="Google Shape;2349;g1d4b5e66761_2_2342"/>
          <p:cNvPicPr preferRelativeResize="0"/>
          <p:nvPr/>
        </p:nvPicPr>
        <p:blipFill rotWithShape="1">
          <a:blip r:embed="rId7">
            <a:alphaModFix/>
          </a:blip>
          <a:srcRect b="0" l="0" r="0" t="0"/>
          <a:stretch/>
        </p:blipFill>
        <p:spPr>
          <a:xfrm>
            <a:off x="4262525" y="5427996"/>
            <a:ext cx="595725" cy="671992"/>
          </a:xfrm>
          <a:prstGeom prst="rect">
            <a:avLst/>
          </a:prstGeom>
          <a:noFill/>
          <a:ln>
            <a:noFill/>
          </a:ln>
        </p:spPr>
      </p:pic>
      <p:pic>
        <p:nvPicPr>
          <p:cNvPr descr="Echinacea angustifolia Transparent" id="2350" name="Google Shape;2350;g1d4b5e66761_2_2342"/>
          <p:cNvPicPr preferRelativeResize="0"/>
          <p:nvPr/>
        </p:nvPicPr>
        <p:blipFill rotWithShape="1">
          <a:blip r:embed="rId8">
            <a:alphaModFix/>
          </a:blip>
          <a:srcRect b="0" l="0" r="0" t="0"/>
          <a:stretch/>
        </p:blipFill>
        <p:spPr>
          <a:xfrm>
            <a:off x="3882986" y="3412464"/>
            <a:ext cx="435989" cy="502599"/>
          </a:xfrm>
          <a:prstGeom prst="rect">
            <a:avLst/>
          </a:prstGeom>
          <a:noFill/>
          <a:ln>
            <a:noFill/>
          </a:ln>
        </p:spPr>
      </p:pic>
      <p:pic>
        <p:nvPicPr>
          <p:cNvPr descr="Lilium philadelphicum Transparent" id="2351" name="Google Shape;2351;g1d4b5e66761_2_2342"/>
          <p:cNvPicPr preferRelativeResize="0"/>
          <p:nvPr/>
        </p:nvPicPr>
        <p:blipFill rotWithShape="1">
          <a:blip r:embed="rId9">
            <a:alphaModFix/>
          </a:blip>
          <a:srcRect b="0" l="0" r="0" t="0"/>
          <a:stretch/>
        </p:blipFill>
        <p:spPr>
          <a:xfrm>
            <a:off x="3882411" y="3105647"/>
            <a:ext cx="276127" cy="337892"/>
          </a:xfrm>
          <a:prstGeom prst="rect">
            <a:avLst/>
          </a:prstGeom>
          <a:noFill/>
          <a:ln>
            <a:noFill/>
          </a:ln>
        </p:spPr>
      </p:pic>
      <p:sp>
        <p:nvSpPr>
          <p:cNvPr id="2352" name="Google Shape;2352;g1d4b5e66761_2_2342"/>
          <p:cNvSpPr txBox="1"/>
          <p:nvPr/>
        </p:nvSpPr>
        <p:spPr>
          <a:xfrm>
            <a:off x="7484288" y="4431975"/>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Hoary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Vervain</a:t>
            </a:r>
            <a:endParaRPr b="0" i="0" sz="1800" u="none" cap="none" strike="noStrike">
              <a:solidFill>
                <a:schemeClr val="dk1"/>
              </a:solidFill>
              <a:latin typeface="Arial"/>
              <a:ea typeface="Arial"/>
              <a:cs typeface="Arial"/>
              <a:sym typeface="Arial"/>
            </a:endParaRPr>
          </a:p>
        </p:txBody>
      </p:sp>
      <p:sp>
        <p:nvSpPr>
          <p:cNvPr id="2353" name="Google Shape;2353;g1d4b5e66761_2_2342"/>
          <p:cNvSpPr txBox="1"/>
          <p:nvPr/>
        </p:nvSpPr>
        <p:spPr>
          <a:xfrm>
            <a:off x="6271814" y="5620889"/>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Lead Plant</a:t>
            </a:r>
            <a:endParaRPr b="0" i="0" sz="1800" u="none" cap="none" strike="noStrike">
              <a:solidFill>
                <a:schemeClr val="dk1"/>
              </a:solidFill>
              <a:latin typeface="Arial"/>
              <a:ea typeface="Arial"/>
              <a:cs typeface="Arial"/>
              <a:sym typeface="Arial"/>
            </a:endParaRPr>
          </a:p>
        </p:txBody>
      </p:sp>
      <p:sp>
        <p:nvSpPr>
          <p:cNvPr id="2354" name="Google Shape;2354;g1d4b5e66761_2_2342"/>
          <p:cNvSpPr txBox="1"/>
          <p:nvPr/>
        </p:nvSpPr>
        <p:spPr>
          <a:xfrm>
            <a:off x="5311350" y="3090854"/>
            <a:ext cx="568200" cy="3081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Lily</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355" name="Google Shape;2355;g1d4b5e66761_2_2342"/>
          <p:cNvSpPr txBox="1"/>
          <p:nvPr/>
        </p:nvSpPr>
        <p:spPr>
          <a:xfrm>
            <a:off x="6534075" y="3494876"/>
            <a:ext cx="7272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Narrow Leaf Coneflower</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2356" name="Google Shape;2356;g1d4b5e66761_2_2342"/>
          <p:cNvGrpSpPr/>
          <p:nvPr/>
        </p:nvGrpSpPr>
        <p:grpSpPr>
          <a:xfrm>
            <a:off x="3027538" y="760738"/>
            <a:ext cx="408000" cy="307950"/>
            <a:chOff x="9537475" y="927000"/>
            <a:chExt cx="408000" cy="307950"/>
          </a:xfrm>
        </p:grpSpPr>
        <p:cxnSp>
          <p:nvCxnSpPr>
            <p:cNvPr id="2357" name="Google Shape;2357;g1d4b5e66761_2_2342"/>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358" name="Google Shape;2358;g1d4b5e66761_2_2342"/>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359" name="Google Shape;2359;g1d4b5e66761_2_2342"/>
            <p:cNvCxnSpPr>
              <a:stCxn id="2358"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360" name="Google Shape;2360;g1d4b5e66761_2_2342"/>
            <p:cNvCxnSpPr>
              <a:stCxn id="2358"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361" name="Google Shape;2361;g1d4b5e66761_2_2342"/>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362" name="Google Shape;2362;g1d4b5e66761_2_2342"/>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descr="Campanula rotundifolia Transparent" id="2363" name="Google Shape;2363;g1d4b5e66761_2_2342"/>
          <p:cNvPicPr preferRelativeResize="0"/>
          <p:nvPr/>
        </p:nvPicPr>
        <p:blipFill rotWithShape="1">
          <a:blip r:embed="rId10">
            <a:alphaModFix/>
          </a:blip>
          <a:srcRect b="0" l="0" r="0" t="0"/>
          <a:stretch/>
        </p:blipFill>
        <p:spPr>
          <a:xfrm>
            <a:off x="3882411" y="2414738"/>
            <a:ext cx="244639" cy="297926"/>
          </a:xfrm>
          <a:prstGeom prst="rect">
            <a:avLst/>
          </a:prstGeom>
          <a:noFill/>
          <a:ln>
            <a:noFill/>
          </a:ln>
        </p:spPr>
      </p:pic>
      <p:sp>
        <p:nvSpPr>
          <p:cNvPr id="2364" name="Google Shape;2364;g1d4b5e66761_2_2342"/>
          <p:cNvSpPr txBox="1"/>
          <p:nvPr/>
        </p:nvSpPr>
        <p:spPr>
          <a:xfrm>
            <a:off x="8318988" y="2463013"/>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Harebell</a:t>
            </a:r>
            <a:endParaRPr/>
          </a:p>
        </p:txBody>
      </p:sp>
      <p:pic>
        <p:nvPicPr>
          <p:cNvPr id="2365" name="Google Shape;2365;g1d4b5e66761_2_2342"/>
          <p:cNvPicPr preferRelativeResize="0"/>
          <p:nvPr/>
        </p:nvPicPr>
        <p:blipFill>
          <a:blip r:embed="rId11">
            <a:alphaModFix/>
          </a:blip>
          <a:stretch>
            <a:fillRect/>
          </a:stretch>
        </p:blipFill>
        <p:spPr>
          <a:xfrm>
            <a:off x="3857225" y="2756706"/>
            <a:ext cx="295000" cy="269419"/>
          </a:xfrm>
          <a:prstGeom prst="rect">
            <a:avLst/>
          </a:prstGeom>
          <a:noFill/>
          <a:ln>
            <a:noFill/>
          </a:ln>
        </p:spPr>
      </p:pic>
      <p:sp>
        <p:nvSpPr>
          <p:cNvPr id="2366" name="Google Shape;2366;g1d4b5e66761_2_2342"/>
          <p:cNvSpPr txBox="1"/>
          <p:nvPr/>
        </p:nvSpPr>
        <p:spPr>
          <a:xfrm>
            <a:off x="6585626" y="2756701"/>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Small Fame Flower</a:t>
            </a:r>
            <a:endParaRPr b="0" i="0" sz="1800" u="none" cap="none" strike="noStrike">
              <a:solidFill>
                <a:schemeClr val="dk1"/>
              </a:solidFill>
              <a:latin typeface="Arial"/>
              <a:ea typeface="Arial"/>
              <a:cs typeface="Arial"/>
              <a:sym typeface="Arial"/>
            </a:endParaRPr>
          </a:p>
        </p:txBody>
      </p:sp>
      <p:sp>
        <p:nvSpPr>
          <p:cNvPr id="2367" name="Google Shape;2367;g1d4b5e66761_2_2342"/>
          <p:cNvSpPr txBox="1"/>
          <p:nvPr/>
        </p:nvSpPr>
        <p:spPr>
          <a:xfrm>
            <a:off x="5795630" y="1782614"/>
            <a:ext cx="7476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Marsh Milkweed</a:t>
            </a:r>
            <a:endParaRPr b="0" i="0" sz="1800" u="none" cap="none" strike="noStrike">
              <a:solidFill>
                <a:schemeClr val="dk1"/>
              </a:solidFill>
              <a:latin typeface="Arial"/>
              <a:ea typeface="Arial"/>
              <a:cs typeface="Arial"/>
              <a:sym typeface="Arial"/>
            </a:endParaRPr>
          </a:p>
        </p:txBody>
      </p:sp>
      <p:pic>
        <p:nvPicPr>
          <p:cNvPr descr="Asclepias incarnata Transparent" id="2368" name="Google Shape;2368;g1d4b5e66761_2_2342"/>
          <p:cNvPicPr preferRelativeResize="0"/>
          <p:nvPr/>
        </p:nvPicPr>
        <p:blipFill rotWithShape="1">
          <a:blip r:embed="rId12">
            <a:alphaModFix/>
          </a:blip>
          <a:srcRect b="0" l="0" r="0" t="0"/>
          <a:stretch/>
        </p:blipFill>
        <p:spPr>
          <a:xfrm>
            <a:off x="3857220" y="1607928"/>
            <a:ext cx="475955" cy="769037"/>
          </a:xfrm>
          <a:prstGeom prst="rect">
            <a:avLst/>
          </a:prstGeom>
          <a:noFill/>
          <a:ln>
            <a:noFill/>
          </a:ln>
        </p:spPr>
      </p:pic>
      <p:pic>
        <p:nvPicPr>
          <p:cNvPr descr="Coreopsis lanceolata Transparent" id="2369" name="Google Shape;2369;g1d4b5e66761_2_2342"/>
          <p:cNvPicPr preferRelativeResize="0"/>
          <p:nvPr/>
        </p:nvPicPr>
        <p:blipFill rotWithShape="1">
          <a:blip r:embed="rId4">
            <a:alphaModFix/>
          </a:blip>
          <a:srcRect b="0" l="0" r="0" t="0"/>
          <a:stretch/>
        </p:blipFill>
        <p:spPr>
          <a:xfrm>
            <a:off x="4203733" y="1050190"/>
            <a:ext cx="508655" cy="569209"/>
          </a:xfrm>
          <a:prstGeom prst="rect">
            <a:avLst/>
          </a:prstGeom>
          <a:noFill/>
          <a:ln>
            <a:noFill/>
          </a:ln>
        </p:spPr>
      </p:pic>
      <p:pic>
        <p:nvPicPr>
          <p:cNvPr descr="Coreopsis lanceolata Transparent" id="2370" name="Google Shape;2370;g1d4b5e66761_2_2342"/>
          <p:cNvPicPr preferRelativeResize="0"/>
          <p:nvPr/>
        </p:nvPicPr>
        <p:blipFill rotWithShape="1">
          <a:blip r:embed="rId4">
            <a:alphaModFix/>
          </a:blip>
          <a:srcRect b="0" l="0" r="0" t="0"/>
          <a:stretch/>
        </p:blipFill>
        <p:spPr>
          <a:xfrm>
            <a:off x="4838070" y="1068690"/>
            <a:ext cx="508655" cy="569209"/>
          </a:xfrm>
          <a:prstGeom prst="rect">
            <a:avLst/>
          </a:prstGeom>
          <a:noFill/>
          <a:ln>
            <a:noFill/>
          </a:ln>
        </p:spPr>
      </p:pic>
      <p:pic>
        <p:nvPicPr>
          <p:cNvPr descr="Coreopsis lanceolata Transparent" id="2371" name="Google Shape;2371;g1d4b5e66761_2_2342"/>
          <p:cNvPicPr preferRelativeResize="0"/>
          <p:nvPr/>
        </p:nvPicPr>
        <p:blipFill rotWithShape="1">
          <a:blip r:embed="rId4">
            <a:alphaModFix/>
          </a:blip>
          <a:srcRect b="0" l="0" r="0" t="0"/>
          <a:stretch/>
        </p:blipFill>
        <p:spPr>
          <a:xfrm>
            <a:off x="5478795" y="1068690"/>
            <a:ext cx="508655" cy="569209"/>
          </a:xfrm>
          <a:prstGeom prst="rect">
            <a:avLst/>
          </a:prstGeom>
          <a:noFill/>
          <a:ln>
            <a:noFill/>
          </a:ln>
        </p:spPr>
      </p:pic>
      <p:pic>
        <p:nvPicPr>
          <p:cNvPr descr="Asclepias incarnata Transparent" id="2372" name="Google Shape;2372;g1d4b5e66761_2_2342"/>
          <p:cNvPicPr preferRelativeResize="0"/>
          <p:nvPr/>
        </p:nvPicPr>
        <p:blipFill rotWithShape="1">
          <a:blip r:embed="rId12">
            <a:alphaModFix/>
          </a:blip>
          <a:srcRect b="0" l="0" r="0" t="0"/>
          <a:stretch/>
        </p:blipFill>
        <p:spPr>
          <a:xfrm>
            <a:off x="4473208" y="1607953"/>
            <a:ext cx="475955" cy="769037"/>
          </a:xfrm>
          <a:prstGeom prst="rect">
            <a:avLst/>
          </a:prstGeom>
          <a:noFill/>
          <a:ln>
            <a:noFill/>
          </a:ln>
        </p:spPr>
      </p:pic>
      <p:pic>
        <p:nvPicPr>
          <p:cNvPr descr="Asclepias incarnata Transparent" id="2373" name="Google Shape;2373;g1d4b5e66761_2_2342"/>
          <p:cNvPicPr preferRelativeResize="0"/>
          <p:nvPr/>
        </p:nvPicPr>
        <p:blipFill rotWithShape="1">
          <a:blip r:embed="rId12">
            <a:alphaModFix/>
          </a:blip>
          <a:srcRect b="0" l="0" r="0" t="0"/>
          <a:stretch/>
        </p:blipFill>
        <p:spPr>
          <a:xfrm>
            <a:off x="5089208" y="1601678"/>
            <a:ext cx="475955" cy="769037"/>
          </a:xfrm>
          <a:prstGeom prst="rect">
            <a:avLst/>
          </a:prstGeom>
          <a:noFill/>
          <a:ln>
            <a:noFill/>
          </a:ln>
        </p:spPr>
      </p:pic>
      <p:pic>
        <p:nvPicPr>
          <p:cNvPr id="2374" name="Google Shape;2374;g1d4b5e66761_2_2342"/>
          <p:cNvPicPr preferRelativeResize="0"/>
          <p:nvPr/>
        </p:nvPicPr>
        <p:blipFill>
          <a:blip r:embed="rId11">
            <a:alphaModFix/>
          </a:blip>
          <a:stretch>
            <a:fillRect/>
          </a:stretch>
        </p:blipFill>
        <p:spPr>
          <a:xfrm>
            <a:off x="4222550" y="2760768"/>
            <a:ext cx="295000" cy="269419"/>
          </a:xfrm>
          <a:prstGeom prst="rect">
            <a:avLst/>
          </a:prstGeom>
          <a:noFill/>
          <a:ln>
            <a:noFill/>
          </a:ln>
        </p:spPr>
      </p:pic>
      <p:pic>
        <p:nvPicPr>
          <p:cNvPr id="2375" name="Google Shape;2375;g1d4b5e66761_2_2342"/>
          <p:cNvPicPr preferRelativeResize="0"/>
          <p:nvPr/>
        </p:nvPicPr>
        <p:blipFill>
          <a:blip r:embed="rId11">
            <a:alphaModFix/>
          </a:blip>
          <a:stretch>
            <a:fillRect/>
          </a:stretch>
        </p:blipFill>
        <p:spPr>
          <a:xfrm>
            <a:off x="4658200" y="2760768"/>
            <a:ext cx="295000" cy="269419"/>
          </a:xfrm>
          <a:prstGeom prst="rect">
            <a:avLst/>
          </a:prstGeom>
          <a:noFill/>
          <a:ln>
            <a:noFill/>
          </a:ln>
        </p:spPr>
      </p:pic>
      <p:pic>
        <p:nvPicPr>
          <p:cNvPr id="2376" name="Google Shape;2376;g1d4b5e66761_2_2342"/>
          <p:cNvPicPr preferRelativeResize="0"/>
          <p:nvPr/>
        </p:nvPicPr>
        <p:blipFill>
          <a:blip r:embed="rId11">
            <a:alphaModFix/>
          </a:blip>
          <a:stretch>
            <a:fillRect/>
          </a:stretch>
        </p:blipFill>
        <p:spPr>
          <a:xfrm>
            <a:off x="5054000" y="2758731"/>
            <a:ext cx="295000" cy="269419"/>
          </a:xfrm>
          <a:prstGeom prst="rect">
            <a:avLst/>
          </a:prstGeom>
          <a:noFill/>
          <a:ln>
            <a:noFill/>
          </a:ln>
        </p:spPr>
      </p:pic>
      <p:pic>
        <p:nvPicPr>
          <p:cNvPr id="2377" name="Google Shape;2377;g1d4b5e66761_2_2342"/>
          <p:cNvPicPr preferRelativeResize="0"/>
          <p:nvPr/>
        </p:nvPicPr>
        <p:blipFill>
          <a:blip r:embed="rId11">
            <a:alphaModFix/>
          </a:blip>
          <a:stretch>
            <a:fillRect/>
          </a:stretch>
        </p:blipFill>
        <p:spPr>
          <a:xfrm>
            <a:off x="5419325" y="2762793"/>
            <a:ext cx="295000" cy="269419"/>
          </a:xfrm>
          <a:prstGeom prst="rect">
            <a:avLst/>
          </a:prstGeom>
          <a:noFill/>
          <a:ln>
            <a:noFill/>
          </a:ln>
        </p:spPr>
      </p:pic>
      <p:pic>
        <p:nvPicPr>
          <p:cNvPr id="2378" name="Google Shape;2378;g1d4b5e66761_2_2342"/>
          <p:cNvPicPr preferRelativeResize="0"/>
          <p:nvPr/>
        </p:nvPicPr>
        <p:blipFill>
          <a:blip r:embed="rId11">
            <a:alphaModFix/>
          </a:blip>
          <a:stretch>
            <a:fillRect/>
          </a:stretch>
        </p:blipFill>
        <p:spPr>
          <a:xfrm>
            <a:off x="5784650" y="2762793"/>
            <a:ext cx="295000" cy="269419"/>
          </a:xfrm>
          <a:prstGeom prst="rect">
            <a:avLst/>
          </a:prstGeom>
          <a:noFill/>
          <a:ln>
            <a:noFill/>
          </a:ln>
        </p:spPr>
      </p:pic>
      <p:pic>
        <p:nvPicPr>
          <p:cNvPr id="2379" name="Google Shape;2379;g1d4b5e66761_2_2342"/>
          <p:cNvPicPr preferRelativeResize="0"/>
          <p:nvPr/>
        </p:nvPicPr>
        <p:blipFill>
          <a:blip r:embed="rId11">
            <a:alphaModFix/>
          </a:blip>
          <a:stretch>
            <a:fillRect/>
          </a:stretch>
        </p:blipFill>
        <p:spPr>
          <a:xfrm>
            <a:off x="6257025" y="2762793"/>
            <a:ext cx="295000" cy="269419"/>
          </a:xfrm>
          <a:prstGeom prst="rect">
            <a:avLst/>
          </a:prstGeom>
          <a:noFill/>
          <a:ln>
            <a:noFill/>
          </a:ln>
        </p:spPr>
      </p:pic>
      <p:pic>
        <p:nvPicPr>
          <p:cNvPr descr="Campanula rotundifolia Transparent" id="2380" name="Google Shape;2380;g1d4b5e66761_2_2342"/>
          <p:cNvPicPr preferRelativeResize="0"/>
          <p:nvPr/>
        </p:nvPicPr>
        <p:blipFill rotWithShape="1">
          <a:blip r:embed="rId10">
            <a:alphaModFix/>
          </a:blip>
          <a:srcRect b="0" l="0" r="0" t="0"/>
          <a:stretch/>
        </p:blipFill>
        <p:spPr>
          <a:xfrm>
            <a:off x="4228436" y="2419900"/>
            <a:ext cx="244639" cy="297926"/>
          </a:xfrm>
          <a:prstGeom prst="rect">
            <a:avLst/>
          </a:prstGeom>
          <a:noFill/>
          <a:ln>
            <a:noFill/>
          </a:ln>
        </p:spPr>
      </p:pic>
      <p:pic>
        <p:nvPicPr>
          <p:cNvPr descr="Campanula rotundifolia Transparent" id="2381" name="Google Shape;2381;g1d4b5e66761_2_2342"/>
          <p:cNvPicPr preferRelativeResize="0"/>
          <p:nvPr/>
        </p:nvPicPr>
        <p:blipFill rotWithShape="1">
          <a:blip r:embed="rId10">
            <a:alphaModFix/>
          </a:blip>
          <a:srcRect b="0" l="0" r="0" t="0"/>
          <a:stretch/>
        </p:blipFill>
        <p:spPr>
          <a:xfrm>
            <a:off x="4622723" y="2419913"/>
            <a:ext cx="244639" cy="297926"/>
          </a:xfrm>
          <a:prstGeom prst="rect">
            <a:avLst/>
          </a:prstGeom>
          <a:noFill/>
          <a:ln>
            <a:noFill/>
          </a:ln>
        </p:spPr>
      </p:pic>
      <p:pic>
        <p:nvPicPr>
          <p:cNvPr descr="Campanula rotundifolia Transparent" id="2382" name="Google Shape;2382;g1d4b5e66761_2_2342"/>
          <p:cNvPicPr preferRelativeResize="0"/>
          <p:nvPr/>
        </p:nvPicPr>
        <p:blipFill rotWithShape="1">
          <a:blip r:embed="rId10">
            <a:alphaModFix/>
          </a:blip>
          <a:srcRect b="0" l="0" r="0" t="0"/>
          <a:stretch/>
        </p:blipFill>
        <p:spPr>
          <a:xfrm>
            <a:off x="4990473" y="2419900"/>
            <a:ext cx="244639" cy="297926"/>
          </a:xfrm>
          <a:prstGeom prst="rect">
            <a:avLst/>
          </a:prstGeom>
          <a:noFill/>
          <a:ln>
            <a:noFill/>
          </a:ln>
        </p:spPr>
      </p:pic>
      <p:pic>
        <p:nvPicPr>
          <p:cNvPr descr="Campanula rotundifolia Transparent" id="2383" name="Google Shape;2383;g1d4b5e66761_2_2342"/>
          <p:cNvPicPr preferRelativeResize="0"/>
          <p:nvPr/>
        </p:nvPicPr>
        <p:blipFill rotWithShape="1">
          <a:blip r:embed="rId10">
            <a:alphaModFix/>
          </a:blip>
          <a:srcRect b="0" l="0" r="0" t="0"/>
          <a:stretch/>
        </p:blipFill>
        <p:spPr>
          <a:xfrm>
            <a:off x="5386348" y="2415763"/>
            <a:ext cx="244639" cy="297926"/>
          </a:xfrm>
          <a:prstGeom prst="rect">
            <a:avLst/>
          </a:prstGeom>
          <a:noFill/>
          <a:ln>
            <a:noFill/>
          </a:ln>
        </p:spPr>
      </p:pic>
      <p:pic>
        <p:nvPicPr>
          <p:cNvPr descr="Campanula rotundifolia Transparent" id="2384" name="Google Shape;2384;g1d4b5e66761_2_2342"/>
          <p:cNvPicPr preferRelativeResize="0"/>
          <p:nvPr/>
        </p:nvPicPr>
        <p:blipFill rotWithShape="1">
          <a:blip r:embed="rId10">
            <a:alphaModFix/>
          </a:blip>
          <a:srcRect b="0" l="0" r="0" t="0"/>
          <a:stretch/>
        </p:blipFill>
        <p:spPr>
          <a:xfrm>
            <a:off x="5782236" y="2412150"/>
            <a:ext cx="244639" cy="297926"/>
          </a:xfrm>
          <a:prstGeom prst="rect">
            <a:avLst/>
          </a:prstGeom>
          <a:noFill/>
          <a:ln>
            <a:noFill/>
          </a:ln>
        </p:spPr>
      </p:pic>
      <p:pic>
        <p:nvPicPr>
          <p:cNvPr descr="Campanula rotundifolia Transparent" id="2385" name="Google Shape;2385;g1d4b5e66761_2_2342"/>
          <p:cNvPicPr preferRelativeResize="0"/>
          <p:nvPr/>
        </p:nvPicPr>
        <p:blipFill rotWithShape="1">
          <a:blip r:embed="rId10">
            <a:alphaModFix/>
          </a:blip>
          <a:srcRect b="0" l="0" r="0" t="0"/>
          <a:stretch/>
        </p:blipFill>
        <p:spPr>
          <a:xfrm>
            <a:off x="6128261" y="2417313"/>
            <a:ext cx="244639" cy="297926"/>
          </a:xfrm>
          <a:prstGeom prst="rect">
            <a:avLst/>
          </a:prstGeom>
          <a:noFill/>
          <a:ln>
            <a:noFill/>
          </a:ln>
        </p:spPr>
      </p:pic>
      <p:pic>
        <p:nvPicPr>
          <p:cNvPr descr="Campanula rotundifolia Transparent" id="2386" name="Google Shape;2386;g1d4b5e66761_2_2342"/>
          <p:cNvPicPr preferRelativeResize="0"/>
          <p:nvPr/>
        </p:nvPicPr>
        <p:blipFill rotWithShape="1">
          <a:blip r:embed="rId10">
            <a:alphaModFix/>
          </a:blip>
          <a:srcRect b="0" l="0" r="0" t="0"/>
          <a:stretch/>
        </p:blipFill>
        <p:spPr>
          <a:xfrm>
            <a:off x="6522548" y="2417325"/>
            <a:ext cx="244639" cy="297926"/>
          </a:xfrm>
          <a:prstGeom prst="rect">
            <a:avLst/>
          </a:prstGeom>
          <a:noFill/>
          <a:ln>
            <a:noFill/>
          </a:ln>
        </p:spPr>
      </p:pic>
      <p:pic>
        <p:nvPicPr>
          <p:cNvPr descr="Campanula rotundifolia Transparent" id="2387" name="Google Shape;2387;g1d4b5e66761_2_2342"/>
          <p:cNvPicPr preferRelativeResize="0"/>
          <p:nvPr/>
        </p:nvPicPr>
        <p:blipFill rotWithShape="1">
          <a:blip r:embed="rId10">
            <a:alphaModFix/>
          </a:blip>
          <a:srcRect b="0" l="0" r="0" t="0"/>
          <a:stretch/>
        </p:blipFill>
        <p:spPr>
          <a:xfrm>
            <a:off x="6890298" y="2417313"/>
            <a:ext cx="244639" cy="297926"/>
          </a:xfrm>
          <a:prstGeom prst="rect">
            <a:avLst/>
          </a:prstGeom>
          <a:noFill/>
          <a:ln>
            <a:noFill/>
          </a:ln>
        </p:spPr>
      </p:pic>
      <p:pic>
        <p:nvPicPr>
          <p:cNvPr descr="Campanula rotundifolia Transparent" id="2388" name="Google Shape;2388;g1d4b5e66761_2_2342"/>
          <p:cNvPicPr preferRelativeResize="0"/>
          <p:nvPr/>
        </p:nvPicPr>
        <p:blipFill rotWithShape="1">
          <a:blip r:embed="rId10">
            <a:alphaModFix/>
          </a:blip>
          <a:srcRect b="0" l="0" r="0" t="0"/>
          <a:stretch/>
        </p:blipFill>
        <p:spPr>
          <a:xfrm>
            <a:off x="7286173" y="2413175"/>
            <a:ext cx="244639" cy="297926"/>
          </a:xfrm>
          <a:prstGeom prst="rect">
            <a:avLst/>
          </a:prstGeom>
          <a:noFill/>
          <a:ln>
            <a:noFill/>
          </a:ln>
        </p:spPr>
      </p:pic>
      <p:pic>
        <p:nvPicPr>
          <p:cNvPr descr="Campanula rotundifolia Transparent" id="2389" name="Google Shape;2389;g1d4b5e66761_2_2342"/>
          <p:cNvPicPr preferRelativeResize="0"/>
          <p:nvPr/>
        </p:nvPicPr>
        <p:blipFill rotWithShape="1">
          <a:blip r:embed="rId10">
            <a:alphaModFix/>
          </a:blip>
          <a:srcRect b="0" l="0" r="0" t="0"/>
          <a:stretch/>
        </p:blipFill>
        <p:spPr>
          <a:xfrm>
            <a:off x="7628898" y="2413175"/>
            <a:ext cx="244639" cy="297926"/>
          </a:xfrm>
          <a:prstGeom prst="rect">
            <a:avLst/>
          </a:prstGeom>
          <a:noFill/>
          <a:ln>
            <a:noFill/>
          </a:ln>
        </p:spPr>
      </p:pic>
      <p:pic>
        <p:nvPicPr>
          <p:cNvPr descr="Campanula rotundifolia Transparent" id="2390" name="Google Shape;2390;g1d4b5e66761_2_2342"/>
          <p:cNvPicPr preferRelativeResize="0"/>
          <p:nvPr/>
        </p:nvPicPr>
        <p:blipFill rotWithShape="1">
          <a:blip r:embed="rId10">
            <a:alphaModFix/>
          </a:blip>
          <a:srcRect b="0" l="0" r="0" t="0"/>
          <a:stretch/>
        </p:blipFill>
        <p:spPr>
          <a:xfrm>
            <a:off x="8009911" y="2419925"/>
            <a:ext cx="244639" cy="297926"/>
          </a:xfrm>
          <a:prstGeom prst="rect">
            <a:avLst/>
          </a:prstGeom>
          <a:noFill/>
          <a:ln>
            <a:noFill/>
          </a:ln>
        </p:spPr>
      </p:pic>
      <p:pic>
        <p:nvPicPr>
          <p:cNvPr descr="Echinacea angustifolia Transparent" id="2391" name="Google Shape;2391;g1d4b5e66761_2_2342"/>
          <p:cNvPicPr preferRelativeResize="0"/>
          <p:nvPr/>
        </p:nvPicPr>
        <p:blipFill rotWithShape="1">
          <a:blip r:embed="rId8">
            <a:alphaModFix/>
          </a:blip>
          <a:srcRect b="0" l="0" r="0" t="0"/>
          <a:stretch/>
        </p:blipFill>
        <p:spPr>
          <a:xfrm>
            <a:off x="4426498" y="3412464"/>
            <a:ext cx="435989" cy="502599"/>
          </a:xfrm>
          <a:prstGeom prst="rect">
            <a:avLst/>
          </a:prstGeom>
          <a:noFill/>
          <a:ln>
            <a:noFill/>
          </a:ln>
        </p:spPr>
      </p:pic>
      <p:pic>
        <p:nvPicPr>
          <p:cNvPr descr="Echinacea angustifolia Transparent" id="2392" name="Google Shape;2392;g1d4b5e66761_2_2342"/>
          <p:cNvPicPr preferRelativeResize="0"/>
          <p:nvPr/>
        </p:nvPicPr>
        <p:blipFill rotWithShape="1">
          <a:blip r:embed="rId8">
            <a:alphaModFix/>
          </a:blip>
          <a:srcRect b="0" l="0" r="0" t="0"/>
          <a:stretch/>
        </p:blipFill>
        <p:spPr>
          <a:xfrm>
            <a:off x="4969998" y="3412464"/>
            <a:ext cx="435989" cy="502599"/>
          </a:xfrm>
          <a:prstGeom prst="rect">
            <a:avLst/>
          </a:prstGeom>
          <a:noFill/>
          <a:ln>
            <a:noFill/>
          </a:ln>
        </p:spPr>
      </p:pic>
      <p:pic>
        <p:nvPicPr>
          <p:cNvPr descr="Echinacea angustifolia Transparent" id="2393" name="Google Shape;2393;g1d4b5e66761_2_2342"/>
          <p:cNvPicPr preferRelativeResize="0"/>
          <p:nvPr/>
        </p:nvPicPr>
        <p:blipFill rotWithShape="1">
          <a:blip r:embed="rId8">
            <a:alphaModFix/>
          </a:blip>
          <a:srcRect b="0" l="0" r="0" t="0"/>
          <a:stretch/>
        </p:blipFill>
        <p:spPr>
          <a:xfrm>
            <a:off x="5513498" y="3412464"/>
            <a:ext cx="435989" cy="502599"/>
          </a:xfrm>
          <a:prstGeom prst="rect">
            <a:avLst/>
          </a:prstGeom>
          <a:noFill/>
          <a:ln>
            <a:noFill/>
          </a:ln>
        </p:spPr>
      </p:pic>
      <p:pic>
        <p:nvPicPr>
          <p:cNvPr descr="Asclepias tuberosa Transparent" id="2394" name="Google Shape;2394;g1d4b5e66761_2_2342"/>
          <p:cNvPicPr preferRelativeResize="0"/>
          <p:nvPr/>
        </p:nvPicPr>
        <p:blipFill rotWithShape="1">
          <a:blip r:embed="rId3">
            <a:alphaModFix/>
          </a:blip>
          <a:srcRect b="0" l="0" r="0" t="0"/>
          <a:stretch/>
        </p:blipFill>
        <p:spPr>
          <a:xfrm>
            <a:off x="4427098" y="3915066"/>
            <a:ext cx="434779" cy="421457"/>
          </a:xfrm>
          <a:prstGeom prst="rect">
            <a:avLst/>
          </a:prstGeom>
          <a:noFill/>
          <a:ln>
            <a:noFill/>
          </a:ln>
        </p:spPr>
      </p:pic>
      <p:pic>
        <p:nvPicPr>
          <p:cNvPr descr="Asclepias tuberosa Transparent" id="2395" name="Google Shape;2395;g1d4b5e66761_2_2342"/>
          <p:cNvPicPr preferRelativeResize="0"/>
          <p:nvPr/>
        </p:nvPicPr>
        <p:blipFill rotWithShape="1">
          <a:blip r:embed="rId3">
            <a:alphaModFix/>
          </a:blip>
          <a:srcRect b="0" l="0" r="0" t="0"/>
          <a:stretch/>
        </p:blipFill>
        <p:spPr>
          <a:xfrm>
            <a:off x="5016785" y="3915066"/>
            <a:ext cx="434779" cy="421457"/>
          </a:xfrm>
          <a:prstGeom prst="rect">
            <a:avLst/>
          </a:prstGeom>
          <a:noFill/>
          <a:ln>
            <a:noFill/>
          </a:ln>
        </p:spPr>
      </p:pic>
      <p:pic>
        <p:nvPicPr>
          <p:cNvPr descr="Asclepias tuberosa Transparent" id="2396" name="Google Shape;2396;g1d4b5e66761_2_2342"/>
          <p:cNvPicPr preferRelativeResize="0"/>
          <p:nvPr/>
        </p:nvPicPr>
        <p:blipFill rotWithShape="1">
          <a:blip r:embed="rId3">
            <a:alphaModFix/>
          </a:blip>
          <a:srcRect b="0" l="0" r="0" t="0"/>
          <a:stretch/>
        </p:blipFill>
        <p:spPr>
          <a:xfrm>
            <a:off x="5605885" y="3915066"/>
            <a:ext cx="434779" cy="421457"/>
          </a:xfrm>
          <a:prstGeom prst="rect">
            <a:avLst/>
          </a:prstGeom>
          <a:noFill/>
          <a:ln>
            <a:noFill/>
          </a:ln>
        </p:spPr>
      </p:pic>
      <p:pic>
        <p:nvPicPr>
          <p:cNvPr descr="Asclepias tuberosa Transparent" id="2397" name="Google Shape;2397;g1d4b5e66761_2_2342"/>
          <p:cNvPicPr preferRelativeResize="0"/>
          <p:nvPr/>
        </p:nvPicPr>
        <p:blipFill rotWithShape="1">
          <a:blip r:embed="rId3">
            <a:alphaModFix/>
          </a:blip>
          <a:srcRect b="0" l="0" r="0" t="0"/>
          <a:stretch/>
        </p:blipFill>
        <p:spPr>
          <a:xfrm>
            <a:off x="6149385" y="3894691"/>
            <a:ext cx="434779" cy="421457"/>
          </a:xfrm>
          <a:prstGeom prst="rect">
            <a:avLst/>
          </a:prstGeom>
          <a:noFill/>
          <a:ln>
            <a:noFill/>
          </a:ln>
        </p:spPr>
      </p:pic>
      <p:pic>
        <p:nvPicPr>
          <p:cNvPr descr="Lilium philadelphicum Transparent" id="2398" name="Google Shape;2398;g1d4b5e66761_2_2342"/>
          <p:cNvPicPr preferRelativeResize="0"/>
          <p:nvPr/>
        </p:nvPicPr>
        <p:blipFill rotWithShape="1">
          <a:blip r:embed="rId9">
            <a:alphaModFix/>
          </a:blip>
          <a:srcRect b="0" l="0" r="0" t="0"/>
          <a:stretch/>
        </p:blipFill>
        <p:spPr>
          <a:xfrm>
            <a:off x="4243023" y="3094409"/>
            <a:ext cx="276127" cy="337892"/>
          </a:xfrm>
          <a:prstGeom prst="rect">
            <a:avLst/>
          </a:prstGeom>
          <a:noFill/>
          <a:ln>
            <a:noFill/>
          </a:ln>
        </p:spPr>
      </p:pic>
      <p:pic>
        <p:nvPicPr>
          <p:cNvPr descr="Lilium philadelphicum Transparent" id="2399" name="Google Shape;2399;g1d4b5e66761_2_2342"/>
          <p:cNvPicPr preferRelativeResize="0"/>
          <p:nvPr/>
        </p:nvPicPr>
        <p:blipFill rotWithShape="1">
          <a:blip r:embed="rId9">
            <a:alphaModFix/>
          </a:blip>
          <a:srcRect b="0" l="0" r="0" t="0"/>
          <a:stretch/>
        </p:blipFill>
        <p:spPr>
          <a:xfrm>
            <a:off x="4637773" y="3073159"/>
            <a:ext cx="276127" cy="337892"/>
          </a:xfrm>
          <a:prstGeom prst="rect">
            <a:avLst/>
          </a:prstGeom>
          <a:noFill/>
          <a:ln>
            <a:noFill/>
          </a:ln>
        </p:spPr>
      </p:pic>
      <p:pic>
        <p:nvPicPr>
          <p:cNvPr descr="Lilium philadelphicum Transparent" id="2400" name="Google Shape;2400;g1d4b5e66761_2_2342"/>
          <p:cNvPicPr preferRelativeResize="0"/>
          <p:nvPr/>
        </p:nvPicPr>
        <p:blipFill rotWithShape="1">
          <a:blip r:embed="rId9">
            <a:alphaModFix/>
          </a:blip>
          <a:srcRect b="0" l="0" r="0" t="0"/>
          <a:stretch/>
        </p:blipFill>
        <p:spPr>
          <a:xfrm>
            <a:off x="4974561" y="3073159"/>
            <a:ext cx="276127" cy="337892"/>
          </a:xfrm>
          <a:prstGeom prst="rect">
            <a:avLst/>
          </a:prstGeom>
          <a:noFill/>
          <a:ln>
            <a:noFill/>
          </a:ln>
        </p:spPr>
      </p:pic>
      <p:pic>
        <p:nvPicPr>
          <p:cNvPr descr="Verbena stricta Transparent" id="2401" name="Google Shape;2401;g1d4b5e66761_2_2342"/>
          <p:cNvPicPr preferRelativeResize="0"/>
          <p:nvPr/>
        </p:nvPicPr>
        <p:blipFill rotWithShape="1">
          <a:blip r:embed="rId6">
            <a:alphaModFix/>
          </a:blip>
          <a:srcRect b="0" l="0" r="0" t="0"/>
          <a:stretch/>
        </p:blipFill>
        <p:spPr>
          <a:xfrm>
            <a:off x="4381906" y="4331957"/>
            <a:ext cx="421457" cy="551043"/>
          </a:xfrm>
          <a:prstGeom prst="rect">
            <a:avLst/>
          </a:prstGeom>
          <a:noFill/>
          <a:ln>
            <a:noFill/>
          </a:ln>
        </p:spPr>
      </p:pic>
      <p:pic>
        <p:nvPicPr>
          <p:cNvPr descr="Verbena stricta Transparent" id="2402" name="Google Shape;2402;g1d4b5e66761_2_2342"/>
          <p:cNvPicPr preferRelativeResize="0"/>
          <p:nvPr/>
        </p:nvPicPr>
        <p:blipFill rotWithShape="1">
          <a:blip r:embed="rId6">
            <a:alphaModFix/>
          </a:blip>
          <a:srcRect b="0" l="0" r="0" t="0"/>
          <a:stretch/>
        </p:blipFill>
        <p:spPr>
          <a:xfrm>
            <a:off x="4943581" y="4331957"/>
            <a:ext cx="421457" cy="551043"/>
          </a:xfrm>
          <a:prstGeom prst="rect">
            <a:avLst/>
          </a:prstGeom>
          <a:noFill/>
          <a:ln>
            <a:noFill/>
          </a:ln>
        </p:spPr>
      </p:pic>
      <p:pic>
        <p:nvPicPr>
          <p:cNvPr descr="Verbena stricta Transparent" id="2403" name="Google Shape;2403;g1d4b5e66761_2_2342"/>
          <p:cNvPicPr preferRelativeResize="0"/>
          <p:nvPr/>
        </p:nvPicPr>
        <p:blipFill rotWithShape="1">
          <a:blip r:embed="rId6">
            <a:alphaModFix/>
          </a:blip>
          <a:srcRect b="0" l="0" r="0" t="0"/>
          <a:stretch/>
        </p:blipFill>
        <p:spPr>
          <a:xfrm>
            <a:off x="5448656" y="4331957"/>
            <a:ext cx="421457" cy="551043"/>
          </a:xfrm>
          <a:prstGeom prst="rect">
            <a:avLst/>
          </a:prstGeom>
          <a:noFill/>
          <a:ln>
            <a:noFill/>
          </a:ln>
        </p:spPr>
      </p:pic>
      <p:pic>
        <p:nvPicPr>
          <p:cNvPr descr="Verbena stricta Transparent" id="2404" name="Google Shape;2404;g1d4b5e66761_2_2342"/>
          <p:cNvPicPr preferRelativeResize="0"/>
          <p:nvPr/>
        </p:nvPicPr>
        <p:blipFill rotWithShape="1">
          <a:blip r:embed="rId6">
            <a:alphaModFix/>
          </a:blip>
          <a:srcRect b="0" l="0" r="0" t="0"/>
          <a:stretch/>
        </p:blipFill>
        <p:spPr>
          <a:xfrm>
            <a:off x="5989956" y="4331957"/>
            <a:ext cx="421457" cy="551043"/>
          </a:xfrm>
          <a:prstGeom prst="rect">
            <a:avLst/>
          </a:prstGeom>
          <a:noFill/>
          <a:ln>
            <a:noFill/>
          </a:ln>
        </p:spPr>
      </p:pic>
      <p:pic>
        <p:nvPicPr>
          <p:cNvPr descr="Verbena stricta Transparent" id="2405" name="Google Shape;2405;g1d4b5e66761_2_2342"/>
          <p:cNvPicPr preferRelativeResize="0"/>
          <p:nvPr/>
        </p:nvPicPr>
        <p:blipFill rotWithShape="1">
          <a:blip r:embed="rId6">
            <a:alphaModFix/>
          </a:blip>
          <a:srcRect b="0" l="0" r="0" t="0"/>
          <a:stretch/>
        </p:blipFill>
        <p:spPr>
          <a:xfrm>
            <a:off x="6510331" y="4331957"/>
            <a:ext cx="421457" cy="551043"/>
          </a:xfrm>
          <a:prstGeom prst="rect">
            <a:avLst/>
          </a:prstGeom>
          <a:noFill/>
          <a:ln>
            <a:noFill/>
          </a:ln>
        </p:spPr>
      </p:pic>
      <p:pic>
        <p:nvPicPr>
          <p:cNvPr descr="Verbena stricta Transparent" id="2406" name="Google Shape;2406;g1d4b5e66761_2_2342"/>
          <p:cNvPicPr preferRelativeResize="0"/>
          <p:nvPr/>
        </p:nvPicPr>
        <p:blipFill rotWithShape="1">
          <a:blip r:embed="rId6">
            <a:alphaModFix/>
          </a:blip>
          <a:srcRect b="0" l="0" r="0" t="0"/>
          <a:stretch/>
        </p:blipFill>
        <p:spPr>
          <a:xfrm>
            <a:off x="7046756" y="4316157"/>
            <a:ext cx="421457" cy="551043"/>
          </a:xfrm>
          <a:prstGeom prst="rect">
            <a:avLst/>
          </a:prstGeom>
          <a:noFill/>
          <a:ln>
            <a:noFill/>
          </a:ln>
        </p:spPr>
      </p:pic>
      <p:pic>
        <p:nvPicPr>
          <p:cNvPr descr="Echinacea pallida Transparent" id="2407" name="Google Shape;2407;g1d4b5e66761_2_2342"/>
          <p:cNvPicPr preferRelativeResize="0"/>
          <p:nvPr/>
        </p:nvPicPr>
        <p:blipFill rotWithShape="1">
          <a:blip r:embed="rId5">
            <a:alphaModFix/>
          </a:blip>
          <a:srcRect b="0" l="0" r="0" t="0"/>
          <a:stretch/>
        </p:blipFill>
        <p:spPr>
          <a:xfrm>
            <a:off x="4612195" y="4914376"/>
            <a:ext cx="369381" cy="588587"/>
          </a:xfrm>
          <a:prstGeom prst="rect">
            <a:avLst/>
          </a:prstGeom>
          <a:noFill/>
          <a:ln>
            <a:noFill/>
          </a:ln>
        </p:spPr>
      </p:pic>
      <p:pic>
        <p:nvPicPr>
          <p:cNvPr descr="Echinacea pallida Transparent" id="2408" name="Google Shape;2408;g1d4b5e66761_2_2342"/>
          <p:cNvPicPr preferRelativeResize="0"/>
          <p:nvPr/>
        </p:nvPicPr>
        <p:blipFill rotWithShape="1">
          <a:blip r:embed="rId5">
            <a:alphaModFix/>
          </a:blip>
          <a:srcRect b="0" l="0" r="0" t="0"/>
          <a:stretch/>
        </p:blipFill>
        <p:spPr>
          <a:xfrm>
            <a:off x="5155695" y="4917213"/>
            <a:ext cx="369381" cy="588587"/>
          </a:xfrm>
          <a:prstGeom prst="rect">
            <a:avLst/>
          </a:prstGeom>
          <a:noFill/>
          <a:ln>
            <a:noFill/>
          </a:ln>
        </p:spPr>
      </p:pic>
      <p:pic>
        <p:nvPicPr>
          <p:cNvPr descr="Echinacea pallida Transparent" id="2409" name="Google Shape;2409;g1d4b5e66761_2_2342"/>
          <p:cNvPicPr preferRelativeResize="0"/>
          <p:nvPr/>
        </p:nvPicPr>
        <p:blipFill rotWithShape="1">
          <a:blip r:embed="rId5">
            <a:alphaModFix/>
          </a:blip>
          <a:srcRect b="0" l="0" r="0" t="0"/>
          <a:stretch/>
        </p:blipFill>
        <p:spPr>
          <a:xfrm>
            <a:off x="5699195" y="4917213"/>
            <a:ext cx="369381" cy="588587"/>
          </a:xfrm>
          <a:prstGeom prst="rect">
            <a:avLst/>
          </a:prstGeom>
          <a:noFill/>
          <a:ln>
            <a:noFill/>
          </a:ln>
        </p:spPr>
      </p:pic>
      <p:pic>
        <p:nvPicPr>
          <p:cNvPr descr="Amorpha canescens Transparent" id="2410" name="Google Shape;2410;g1d4b5e66761_2_2342"/>
          <p:cNvPicPr preferRelativeResize="0"/>
          <p:nvPr/>
        </p:nvPicPr>
        <p:blipFill rotWithShape="1">
          <a:blip r:embed="rId7">
            <a:alphaModFix/>
          </a:blip>
          <a:srcRect b="0" l="0" r="0" t="0"/>
          <a:stretch/>
        </p:blipFill>
        <p:spPr>
          <a:xfrm>
            <a:off x="4903637" y="5427996"/>
            <a:ext cx="595725" cy="671992"/>
          </a:xfrm>
          <a:prstGeom prst="rect">
            <a:avLst/>
          </a:prstGeom>
          <a:noFill/>
          <a:ln>
            <a:noFill/>
          </a:ln>
        </p:spPr>
      </p:pic>
      <p:pic>
        <p:nvPicPr>
          <p:cNvPr descr="Amorpha canescens Transparent" id="2411" name="Google Shape;2411;g1d4b5e66761_2_2342"/>
          <p:cNvPicPr preferRelativeResize="0"/>
          <p:nvPr/>
        </p:nvPicPr>
        <p:blipFill rotWithShape="1">
          <a:blip r:embed="rId7">
            <a:alphaModFix/>
          </a:blip>
          <a:srcRect b="0" l="0" r="0" t="0"/>
          <a:stretch/>
        </p:blipFill>
        <p:spPr>
          <a:xfrm>
            <a:off x="5539662" y="5391096"/>
            <a:ext cx="595725" cy="671992"/>
          </a:xfrm>
          <a:prstGeom prst="rect">
            <a:avLst/>
          </a:prstGeom>
          <a:noFill/>
          <a:ln>
            <a:noFill/>
          </a:ln>
        </p:spPr>
      </p:pic>
      <p:pic>
        <p:nvPicPr>
          <p:cNvPr id="2412" name="Google Shape;2412;g1d4b5e66761_2_2342"/>
          <p:cNvPicPr preferRelativeResize="0"/>
          <p:nvPr/>
        </p:nvPicPr>
        <p:blipFill>
          <a:blip r:embed="rId13">
            <a:alphaModFix/>
          </a:blip>
          <a:stretch>
            <a:fillRect/>
          </a:stretch>
        </p:blipFill>
        <p:spPr>
          <a:xfrm>
            <a:off x="4333163" y="6162498"/>
            <a:ext cx="497325" cy="550564"/>
          </a:xfrm>
          <a:prstGeom prst="rect">
            <a:avLst/>
          </a:prstGeom>
          <a:noFill/>
          <a:ln>
            <a:noFill/>
          </a:ln>
        </p:spPr>
      </p:pic>
      <p:sp>
        <p:nvSpPr>
          <p:cNvPr id="2413" name="Google Shape;2413;g1d4b5e66761_2_2342"/>
          <p:cNvSpPr txBox="1"/>
          <p:nvPr/>
        </p:nvSpPr>
        <p:spPr>
          <a:xfrm>
            <a:off x="6540814" y="6254776"/>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Prairie Coreopsis</a:t>
            </a:r>
            <a:endParaRPr b="0" i="0" sz="1800" u="none" cap="none" strike="noStrike">
              <a:solidFill>
                <a:schemeClr val="dk1"/>
              </a:solidFill>
              <a:latin typeface="Arial"/>
              <a:ea typeface="Arial"/>
              <a:cs typeface="Arial"/>
              <a:sym typeface="Arial"/>
            </a:endParaRPr>
          </a:p>
        </p:txBody>
      </p:sp>
      <p:pic>
        <p:nvPicPr>
          <p:cNvPr id="2414" name="Google Shape;2414;g1d4b5e66761_2_2342"/>
          <p:cNvPicPr preferRelativeResize="0"/>
          <p:nvPr/>
        </p:nvPicPr>
        <p:blipFill>
          <a:blip r:embed="rId13">
            <a:alphaModFix/>
          </a:blip>
          <a:stretch>
            <a:fillRect/>
          </a:stretch>
        </p:blipFill>
        <p:spPr>
          <a:xfrm>
            <a:off x="4813150" y="6162511"/>
            <a:ext cx="497325" cy="550564"/>
          </a:xfrm>
          <a:prstGeom prst="rect">
            <a:avLst/>
          </a:prstGeom>
          <a:noFill/>
          <a:ln>
            <a:noFill/>
          </a:ln>
        </p:spPr>
      </p:pic>
      <p:pic>
        <p:nvPicPr>
          <p:cNvPr id="2415" name="Google Shape;2415;g1d4b5e66761_2_2342"/>
          <p:cNvPicPr preferRelativeResize="0"/>
          <p:nvPr/>
        </p:nvPicPr>
        <p:blipFill>
          <a:blip r:embed="rId13">
            <a:alphaModFix/>
          </a:blip>
          <a:stretch>
            <a:fillRect/>
          </a:stretch>
        </p:blipFill>
        <p:spPr>
          <a:xfrm>
            <a:off x="5301600" y="6166036"/>
            <a:ext cx="497325" cy="550564"/>
          </a:xfrm>
          <a:prstGeom prst="rect">
            <a:avLst/>
          </a:prstGeom>
          <a:noFill/>
          <a:ln>
            <a:noFill/>
          </a:ln>
        </p:spPr>
      </p:pic>
      <p:pic>
        <p:nvPicPr>
          <p:cNvPr id="2416" name="Google Shape;2416;g1d4b5e66761_2_2342"/>
          <p:cNvPicPr preferRelativeResize="0"/>
          <p:nvPr/>
        </p:nvPicPr>
        <p:blipFill>
          <a:blip r:embed="rId13">
            <a:alphaModFix/>
          </a:blip>
          <a:stretch>
            <a:fillRect/>
          </a:stretch>
        </p:blipFill>
        <p:spPr>
          <a:xfrm>
            <a:off x="5871450" y="6166036"/>
            <a:ext cx="497325" cy="550564"/>
          </a:xfrm>
          <a:prstGeom prst="rect">
            <a:avLst/>
          </a:prstGeom>
          <a:noFill/>
          <a:ln>
            <a:noFill/>
          </a:ln>
        </p:spPr>
      </p:pic>
      <p:pic>
        <p:nvPicPr>
          <p:cNvPr id="2417" name="Google Shape;2417;g1d4b5e66761_2_2342"/>
          <p:cNvPicPr preferRelativeResize="0"/>
          <p:nvPr/>
        </p:nvPicPr>
        <p:blipFill>
          <a:blip r:embed="rId14">
            <a:alphaModFix/>
          </a:blip>
          <a:stretch>
            <a:fillRect/>
          </a:stretch>
        </p:blipFill>
        <p:spPr>
          <a:xfrm>
            <a:off x="3275911" y="333230"/>
            <a:ext cx="477350" cy="837471"/>
          </a:xfrm>
          <a:prstGeom prst="rect">
            <a:avLst/>
          </a:prstGeom>
          <a:noFill/>
          <a:ln>
            <a:noFill/>
          </a:ln>
        </p:spPr>
      </p:pic>
      <p:sp>
        <p:nvSpPr>
          <p:cNvPr id="2418" name="Google Shape;2418;g1d4b5e66761_2_2342"/>
          <p:cNvSpPr txBox="1"/>
          <p:nvPr/>
        </p:nvSpPr>
        <p:spPr>
          <a:xfrm>
            <a:off x="5774350" y="627100"/>
            <a:ext cx="5958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Prairie Larkspur</a:t>
            </a:r>
            <a:endParaRPr b="0" i="0" sz="1800" u="none" cap="none" strike="noStrike">
              <a:solidFill>
                <a:schemeClr val="dk1"/>
              </a:solidFill>
              <a:latin typeface="Arial"/>
              <a:ea typeface="Arial"/>
              <a:cs typeface="Arial"/>
              <a:sym typeface="Arial"/>
            </a:endParaRPr>
          </a:p>
        </p:txBody>
      </p:sp>
      <p:pic>
        <p:nvPicPr>
          <p:cNvPr id="2419" name="Google Shape;2419;g1d4b5e66761_2_2342"/>
          <p:cNvPicPr preferRelativeResize="0"/>
          <p:nvPr/>
        </p:nvPicPr>
        <p:blipFill>
          <a:blip r:embed="rId14">
            <a:alphaModFix/>
          </a:blip>
          <a:stretch>
            <a:fillRect/>
          </a:stretch>
        </p:blipFill>
        <p:spPr>
          <a:xfrm>
            <a:off x="3682699" y="333230"/>
            <a:ext cx="477350" cy="837471"/>
          </a:xfrm>
          <a:prstGeom prst="rect">
            <a:avLst/>
          </a:prstGeom>
          <a:noFill/>
          <a:ln>
            <a:noFill/>
          </a:ln>
        </p:spPr>
      </p:pic>
      <p:pic>
        <p:nvPicPr>
          <p:cNvPr id="2420" name="Google Shape;2420;g1d4b5e66761_2_2342"/>
          <p:cNvPicPr preferRelativeResize="0"/>
          <p:nvPr/>
        </p:nvPicPr>
        <p:blipFill>
          <a:blip r:embed="rId14">
            <a:alphaModFix/>
          </a:blip>
          <a:stretch>
            <a:fillRect/>
          </a:stretch>
        </p:blipFill>
        <p:spPr>
          <a:xfrm>
            <a:off x="4139586" y="333230"/>
            <a:ext cx="477350" cy="837471"/>
          </a:xfrm>
          <a:prstGeom prst="rect">
            <a:avLst/>
          </a:prstGeom>
          <a:noFill/>
          <a:ln>
            <a:noFill/>
          </a:ln>
        </p:spPr>
      </p:pic>
      <p:pic>
        <p:nvPicPr>
          <p:cNvPr id="2421" name="Google Shape;2421;g1d4b5e66761_2_2342"/>
          <p:cNvPicPr preferRelativeResize="0"/>
          <p:nvPr/>
        </p:nvPicPr>
        <p:blipFill>
          <a:blip r:embed="rId14">
            <a:alphaModFix/>
          </a:blip>
          <a:stretch>
            <a:fillRect/>
          </a:stretch>
        </p:blipFill>
        <p:spPr>
          <a:xfrm>
            <a:off x="4560886" y="327630"/>
            <a:ext cx="477350" cy="837471"/>
          </a:xfrm>
          <a:prstGeom prst="rect">
            <a:avLst/>
          </a:prstGeom>
          <a:noFill/>
          <a:ln>
            <a:noFill/>
          </a:ln>
        </p:spPr>
      </p:pic>
      <p:pic>
        <p:nvPicPr>
          <p:cNvPr id="2422" name="Google Shape;2422;g1d4b5e66761_2_2342"/>
          <p:cNvPicPr preferRelativeResize="0"/>
          <p:nvPr/>
        </p:nvPicPr>
        <p:blipFill>
          <a:blip r:embed="rId14">
            <a:alphaModFix/>
          </a:blip>
          <a:stretch>
            <a:fillRect/>
          </a:stretch>
        </p:blipFill>
        <p:spPr>
          <a:xfrm>
            <a:off x="4961311" y="327630"/>
            <a:ext cx="477350" cy="837471"/>
          </a:xfrm>
          <a:prstGeom prst="rect">
            <a:avLst/>
          </a:prstGeom>
          <a:noFill/>
          <a:ln>
            <a:noFill/>
          </a:ln>
        </p:spPr>
      </p:pic>
      <p:pic>
        <p:nvPicPr>
          <p:cNvPr id="2423" name="Google Shape;2423;g1d4b5e66761_2_2342"/>
          <p:cNvPicPr preferRelativeResize="0"/>
          <p:nvPr/>
        </p:nvPicPr>
        <p:blipFill>
          <a:blip r:embed="rId14">
            <a:alphaModFix/>
          </a:blip>
          <a:stretch>
            <a:fillRect/>
          </a:stretch>
        </p:blipFill>
        <p:spPr>
          <a:xfrm>
            <a:off x="5377499" y="327630"/>
            <a:ext cx="477350" cy="837471"/>
          </a:xfrm>
          <a:prstGeom prst="rect">
            <a:avLst/>
          </a:prstGeom>
          <a:noFill/>
          <a:ln>
            <a:noFill/>
          </a:ln>
        </p:spPr>
      </p:pic>
      <p:sp>
        <p:nvSpPr>
          <p:cNvPr id="2424" name="Google Shape;2424;g1d4b5e66761_2_2342"/>
          <p:cNvSpPr txBox="1"/>
          <p:nvPr/>
        </p:nvSpPr>
        <p:spPr>
          <a:xfrm>
            <a:off x="250825" y="658000"/>
            <a:ext cx="28653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Larkspur has tall spikes of white flowers in mid-summer. It can be a short-lived plant but will re-seed. Easy to grow in gardens.</a:t>
            </a:r>
            <a:endParaRPr i="0" sz="800" u="none" cap="none" strike="noStrike">
              <a:solidFill>
                <a:schemeClr val="dk1"/>
              </a:solidFill>
            </a:endParaRPr>
          </a:p>
        </p:txBody>
      </p:sp>
      <p:sp>
        <p:nvSpPr>
          <p:cNvPr id="2425" name="Google Shape;2425;g1d4b5e66761_2_2342"/>
          <p:cNvSpPr txBox="1"/>
          <p:nvPr/>
        </p:nvSpPr>
        <p:spPr>
          <a:xfrm>
            <a:off x="450800" y="11932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Lance Leaf Coreopsis blooms vigorously the first year it’s planted. It is short-lived but spreads by seed. Big bursts of yellow flowers.</a:t>
            </a:r>
            <a:endParaRPr i="0" sz="800" u="none" cap="none" strike="noStrike">
              <a:solidFill>
                <a:schemeClr val="dk1"/>
              </a:solidFill>
            </a:endParaRPr>
          </a:p>
        </p:txBody>
      </p:sp>
      <p:sp>
        <p:nvSpPr>
          <p:cNvPr id="2426" name="Google Shape;2426;g1d4b5e66761_2_2342"/>
          <p:cNvSpPr txBox="1"/>
          <p:nvPr/>
        </p:nvSpPr>
        <p:spPr>
          <a:xfrm>
            <a:off x="717550" y="1800275"/>
            <a:ext cx="3053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Marsh Milkweed isn’t the milkweed you know about. It grows in a clump and doesn’t spread underground.. Great for monarch </a:t>
            </a:r>
            <a:r>
              <a:rPr lang="en-US" sz="800">
                <a:latin typeface="Calibri"/>
                <a:ea typeface="Calibri"/>
                <a:cs typeface="Calibri"/>
                <a:sym typeface="Calibri"/>
              </a:rPr>
              <a:t>caterpillars!</a:t>
            </a:r>
            <a:endParaRPr i="0" sz="800" u="none" cap="none" strike="noStrike">
              <a:solidFill>
                <a:schemeClr val="dk1"/>
              </a:solidFill>
            </a:endParaRPr>
          </a:p>
        </p:txBody>
      </p:sp>
      <p:sp>
        <p:nvSpPr>
          <p:cNvPr id="2427" name="Google Shape;2427;g1d4b5e66761_2_2342"/>
          <p:cNvSpPr txBox="1"/>
          <p:nvPr/>
        </p:nvSpPr>
        <p:spPr>
          <a:xfrm>
            <a:off x="883925" y="2407300"/>
            <a:ext cx="2897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Harebell is a short flower that send up stems topped with blue flowers. It spreads a little underground. A great understory plant.</a:t>
            </a:r>
            <a:endParaRPr i="0" sz="800" u="none" cap="none" strike="noStrike">
              <a:solidFill>
                <a:schemeClr val="dk1"/>
              </a:solidFill>
            </a:endParaRPr>
          </a:p>
        </p:txBody>
      </p:sp>
      <p:sp>
        <p:nvSpPr>
          <p:cNvPr id="2428" name="Google Shape;2428;g1d4b5e66761_2_2342"/>
          <p:cNvSpPr txBox="1"/>
          <p:nvPr/>
        </p:nvSpPr>
        <p:spPr>
          <a:xfrm>
            <a:off x="788100" y="27499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Small Fame Flower has succulent-like leaves. It tolerates dry soil and is great for rock gardens. The flowers bloom at dusk–a treat to see.</a:t>
            </a:r>
            <a:endParaRPr i="0" sz="800" u="none" cap="none" strike="noStrike">
              <a:solidFill>
                <a:schemeClr val="dk1"/>
              </a:solidFill>
            </a:endParaRPr>
          </a:p>
        </p:txBody>
      </p:sp>
      <p:sp>
        <p:nvSpPr>
          <p:cNvPr id="2429" name="Google Shape;2429;g1d4b5e66761_2_2342"/>
          <p:cNvSpPr txBox="1"/>
          <p:nvPr/>
        </p:nvSpPr>
        <p:spPr>
          <a:xfrm>
            <a:off x="799125" y="30926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Lily is rare for a reason–it takes years to bloom and doesn’t spread easily by seed. Deer love it, so protect it. It’s a gem. </a:t>
            </a:r>
            <a:endParaRPr i="0" sz="800" u="none" cap="none" strike="noStrike">
              <a:solidFill>
                <a:schemeClr val="dk1"/>
              </a:solidFill>
            </a:endParaRPr>
          </a:p>
        </p:txBody>
      </p:sp>
      <p:sp>
        <p:nvSpPr>
          <p:cNvPr id="2430" name="Google Shape;2430;g1d4b5e66761_2_2342"/>
          <p:cNvSpPr txBox="1"/>
          <p:nvPr/>
        </p:nvSpPr>
        <p:spPr>
          <a:xfrm>
            <a:off x="884775" y="35038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Narrow Leaf Coneflower is our favorite coneflower. It is short and doesn’t spread much. Pretty nodding pink flowers. </a:t>
            </a:r>
            <a:endParaRPr i="0" sz="800" u="none" cap="none" strike="noStrike">
              <a:solidFill>
                <a:schemeClr val="dk1"/>
              </a:solidFill>
            </a:endParaRPr>
          </a:p>
        </p:txBody>
      </p:sp>
      <p:sp>
        <p:nvSpPr>
          <p:cNvPr id="2431" name="Google Shape;2431;g1d4b5e66761_2_2342"/>
          <p:cNvSpPr txBox="1"/>
          <p:nvPr/>
        </p:nvSpPr>
        <p:spPr>
          <a:xfrm>
            <a:off x="883925" y="396398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Butterfly Milkweed has brilliant orange flowers. It likes drier soil and doesn’t spread underground like common milkweed. A must-have.</a:t>
            </a:r>
            <a:endParaRPr i="0" sz="800" u="none" cap="none" strike="noStrike">
              <a:solidFill>
                <a:schemeClr val="dk1"/>
              </a:solidFill>
            </a:endParaRPr>
          </a:p>
        </p:txBody>
      </p:sp>
      <p:sp>
        <p:nvSpPr>
          <p:cNvPr id="2432" name="Google Shape;2432;g1d4b5e66761_2_2342"/>
          <p:cNvSpPr txBox="1"/>
          <p:nvPr/>
        </p:nvSpPr>
        <p:spPr>
          <a:xfrm>
            <a:off x="830475" y="4462950"/>
            <a:ext cx="3053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Hoary Vervain is common in gravel driveways where it likes poor, dry soil and no competition. It looks great with coneflower and coreopsis.</a:t>
            </a:r>
            <a:endParaRPr i="0" sz="800" u="none" cap="none" strike="noStrike">
              <a:solidFill>
                <a:schemeClr val="dk1"/>
              </a:solidFill>
            </a:endParaRPr>
          </a:p>
        </p:txBody>
      </p:sp>
      <p:sp>
        <p:nvSpPr>
          <p:cNvPr id="2433" name="Google Shape;2433;g1d4b5e66761_2_2342"/>
          <p:cNvSpPr txBox="1"/>
          <p:nvPr/>
        </p:nvSpPr>
        <p:spPr>
          <a:xfrm>
            <a:off x="1021250" y="5051450"/>
            <a:ext cx="28971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Pale Purple Coneflower has tall, nodding flowers. It’s a beautiful prairie plant with deep taproots. Similar to Narrow Leaf but bigger.</a:t>
            </a:r>
            <a:endParaRPr i="0" sz="800" u="none" cap="none" strike="noStrike">
              <a:solidFill>
                <a:schemeClr val="dk1"/>
              </a:solidFill>
            </a:endParaRPr>
          </a:p>
        </p:txBody>
      </p:sp>
      <p:sp>
        <p:nvSpPr>
          <p:cNvPr id="2434" name="Google Shape;2434;g1d4b5e66761_2_2342"/>
          <p:cNvSpPr txBox="1"/>
          <p:nvPr/>
        </p:nvSpPr>
        <p:spPr>
          <a:xfrm>
            <a:off x="1082200" y="55670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Lead Plant can grow new shoots from old stems like a shrub. It has silvery leaves and deep purple flowers. Great for sunny gardens.</a:t>
            </a:r>
            <a:endParaRPr i="0" sz="800" u="none" cap="none" strike="noStrike">
              <a:solidFill>
                <a:schemeClr val="dk1"/>
              </a:solidFill>
            </a:endParaRPr>
          </a:p>
        </p:txBody>
      </p:sp>
      <p:sp>
        <p:nvSpPr>
          <p:cNvPr id="2435" name="Google Shape;2435;g1d4b5e66761_2_2342"/>
          <p:cNvSpPr txBox="1"/>
          <p:nvPr/>
        </p:nvSpPr>
        <p:spPr>
          <a:xfrm>
            <a:off x="1294750" y="6318950"/>
            <a:ext cx="26790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Coreopsis grows underground and forms patches of green with yellow flowers. Classic of mid-height prairies. </a:t>
            </a:r>
            <a:endParaRPr i="0" sz="800" u="none" cap="none" strike="noStrike">
              <a:solidFill>
                <a:schemeClr val="dk1"/>
              </a:solidFill>
            </a:endParaRPr>
          </a:p>
        </p:txBody>
      </p:sp>
      <p:grpSp>
        <p:nvGrpSpPr>
          <p:cNvPr id="2436" name="Google Shape;2436;g1d4b5e66761_2_2342"/>
          <p:cNvGrpSpPr/>
          <p:nvPr/>
        </p:nvGrpSpPr>
        <p:grpSpPr>
          <a:xfrm>
            <a:off x="3852400" y="5539994"/>
            <a:ext cx="337800" cy="1135985"/>
            <a:chOff x="8491175" y="737794"/>
            <a:chExt cx="337800" cy="1135985"/>
          </a:xfrm>
        </p:grpSpPr>
        <p:cxnSp>
          <p:nvCxnSpPr>
            <p:cNvPr id="2437" name="Google Shape;2437;g1d4b5e66761_2_2342"/>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438" name="Google Shape;2438;g1d4b5e66761_2_2342"/>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439" name="Google Shape;2439;g1d4b5e66761_2_2342"/>
            <p:cNvCxnSpPr>
              <a:stCxn id="243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440" name="Google Shape;2440;g1d4b5e66761_2_2342"/>
            <p:cNvCxnSpPr>
              <a:stCxn id="243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441" name="Google Shape;2441;g1d4b5e66761_2_2342"/>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442" name="Google Shape;2442;g1d4b5e66761_2_2342"/>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443" name="Google Shape;2443;g1d4b5e66761_2_2342"/>
          <p:cNvSpPr txBox="1"/>
          <p:nvPr/>
        </p:nvSpPr>
        <p:spPr>
          <a:xfrm>
            <a:off x="7365475" y="649920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444" name="Google Shape;2444;g1d4b5e66761_2_2342">
            <a:hlinkClick action="ppaction://hlinksldjump" r:id="rId15"/>
          </p:cNvPr>
          <p:cNvPicPr preferRelativeResize="0"/>
          <p:nvPr/>
        </p:nvPicPr>
        <p:blipFill>
          <a:blip r:embed="rId16">
            <a:alphaModFix/>
          </a:blip>
          <a:stretch>
            <a:fillRect/>
          </a:stretch>
        </p:blipFill>
        <p:spPr>
          <a:xfrm>
            <a:off x="8422462" y="-1323"/>
            <a:ext cx="708950" cy="189323"/>
          </a:xfrm>
          <a:prstGeom prst="rect">
            <a:avLst/>
          </a:prstGeom>
          <a:noFill/>
          <a:ln>
            <a:noFill/>
          </a:ln>
        </p:spPr>
      </p:pic>
      <p:sp>
        <p:nvSpPr>
          <p:cNvPr id="2445" name="Google Shape;2445;g1d4b5e66761_2_2342"/>
          <p:cNvSpPr txBox="1"/>
          <p:nvPr/>
        </p:nvSpPr>
        <p:spPr>
          <a:xfrm>
            <a:off x="6734772" y="1958900"/>
            <a:ext cx="2322000" cy="337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6+ hours sunlight per day</a:t>
            </a:r>
            <a:endParaRPr/>
          </a:p>
        </p:txBody>
      </p:sp>
      <p:pic>
        <p:nvPicPr>
          <p:cNvPr id="2446" name="Google Shape;2446;g1d4b5e66761_2_2342"/>
          <p:cNvPicPr preferRelativeResize="0"/>
          <p:nvPr/>
        </p:nvPicPr>
        <p:blipFill>
          <a:blip r:embed="rId17">
            <a:alphaModFix/>
          </a:blip>
          <a:stretch>
            <a:fillRect/>
          </a:stretch>
        </p:blipFill>
        <p:spPr>
          <a:xfrm>
            <a:off x="7634925" y="412889"/>
            <a:ext cx="521675" cy="521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0" name="Shape 2450"/>
        <p:cNvGrpSpPr/>
        <p:nvPr/>
      </p:nvGrpSpPr>
      <p:grpSpPr>
        <a:xfrm>
          <a:off x="0" y="0"/>
          <a:ext cx="0" cy="0"/>
          <a:chOff x="0" y="0"/>
          <a:chExt cx="0" cy="0"/>
        </a:xfrm>
      </p:grpSpPr>
      <p:cxnSp>
        <p:nvCxnSpPr>
          <p:cNvPr id="2451" name="Google Shape;2451;g1d4b5e66761_2_2682"/>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452" name="Google Shape;2452;g1d4b5e66761_2_2682"/>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453" name="Google Shape;2453;g1d4b5e66761_2_2682"/>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454" name="Google Shape;2454;g1d4b5e66761_2_2682"/>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455" name="Google Shape;2455;g1d4b5e66761_2_2682"/>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456" name="Google Shape;2456;g1d4b5e66761_2_2682"/>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457" name="Google Shape;2457;g1d4b5e66761_2_2682"/>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458" name="Google Shape;2458;g1d4b5e66761_2_2682"/>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459" name="Google Shape;2459;g1d4b5e66761_2_2682"/>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460" name="Google Shape;2460;g1d4b5e66761_2_2682"/>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461" name="Google Shape;2461;g1d4b5e66761_2_2682"/>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Dalea purpurea Transparent" id="2462" name="Google Shape;2462;g1d4b5e66761_2_2682"/>
          <p:cNvPicPr preferRelativeResize="0"/>
          <p:nvPr/>
        </p:nvPicPr>
        <p:blipFill rotWithShape="1">
          <a:blip r:embed="rId3">
            <a:alphaModFix/>
          </a:blip>
          <a:srcRect b="0" l="0" r="0" t="0"/>
          <a:stretch/>
        </p:blipFill>
        <p:spPr>
          <a:xfrm>
            <a:off x="4632762" y="4998096"/>
            <a:ext cx="383914" cy="434779"/>
          </a:xfrm>
          <a:prstGeom prst="rect">
            <a:avLst/>
          </a:prstGeom>
          <a:noFill/>
          <a:ln>
            <a:noFill/>
          </a:ln>
        </p:spPr>
      </p:pic>
      <p:pic>
        <p:nvPicPr>
          <p:cNvPr descr="Gaillardia aristata Transparent" id="2463" name="Google Shape;2463;g1d4b5e66761_2_2682"/>
          <p:cNvPicPr preferRelativeResize="0"/>
          <p:nvPr/>
        </p:nvPicPr>
        <p:blipFill rotWithShape="1">
          <a:blip r:embed="rId4">
            <a:alphaModFix/>
          </a:blip>
          <a:srcRect b="0" l="0" r="0" t="0"/>
          <a:stretch/>
        </p:blipFill>
        <p:spPr>
          <a:xfrm>
            <a:off x="4595264" y="6170480"/>
            <a:ext cx="544987" cy="518343"/>
          </a:xfrm>
          <a:prstGeom prst="rect">
            <a:avLst/>
          </a:prstGeom>
          <a:noFill/>
          <a:ln>
            <a:noFill/>
          </a:ln>
        </p:spPr>
      </p:pic>
      <p:sp>
        <p:nvSpPr>
          <p:cNvPr id="2464" name="Google Shape;2464;g1d4b5e66761_2_2682"/>
          <p:cNvSpPr txBox="1"/>
          <p:nvPr/>
        </p:nvSpPr>
        <p:spPr>
          <a:xfrm>
            <a:off x="6792238" y="5031669"/>
            <a:ext cx="7476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Purple Prairie Clover</a:t>
            </a:r>
            <a:endParaRPr b="0" i="0" sz="1800" u="none" cap="none" strike="noStrike">
              <a:solidFill>
                <a:schemeClr val="dk1"/>
              </a:solidFill>
              <a:latin typeface="Arial"/>
              <a:ea typeface="Arial"/>
              <a:cs typeface="Arial"/>
              <a:sym typeface="Arial"/>
            </a:endParaRPr>
          </a:p>
        </p:txBody>
      </p:sp>
      <p:sp>
        <p:nvSpPr>
          <p:cNvPr id="2465" name="Google Shape;2465;g1d4b5e66761_2_2682"/>
          <p:cNvSpPr txBox="1"/>
          <p:nvPr/>
        </p:nvSpPr>
        <p:spPr>
          <a:xfrm>
            <a:off x="8400388" y="6265550"/>
            <a:ext cx="7476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Blanket Flower</a:t>
            </a:r>
            <a:endParaRPr b="0" i="0" sz="1800" u="none" cap="none" strike="noStrike">
              <a:solidFill>
                <a:schemeClr val="dk1"/>
              </a:solidFill>
              <a:latin typeface="Arial"/>
              <a:ea typeface="Arial"/>
              <a:cs typeface="Arial"/>
              <a:sym typeface="Arial"/>
            </a:endParaRPr>
          </a:p>
        </p:txBody>
      </p:sp>
      <p:pic>
        <p:nvPicPr>
          <p:cNvPr descr="Ratibida pinnata Transparent" id="2466" name="Google Shape;2466;g1d4b5e66761_2_2682"/>
          <p:cNvPicPr preferRelativeResize="0"/>
          <p:nvPr/>
        </p:nvPicPr>
        <p:blipFill rotWithShape="1">
          <a:blip r:embed="rId5">
            <a:alphaModFix/>
          </a:blip>
          <a:srcRect b="0" l="0" r="0" t="0"/>
          <a:stretch/>
        </p:blipFill>
        <p:spPr>
          <a:xfrm>
            <a:off x="4336950" y="3337344"/>
            <a:ext cx="526181" cy="869227"/>
          </a:xfrm>
          <a:prstGeom prst="rect">
            <a:avLst/>
          </a:prstGeom>
          <a:noFill/>
          <a:ln>
            <a:noFill/>
          </a:ln>
        </p:spPr>
      </p:pic>
      <p:sp>
        <p:nvSpPr>
          <p:cNvPr id="2467" name="Google Shape;2467;g1d4b5e66761_2_2682"/>
          <p:cNvSpPr txBox="1"/>
          <p:nvPr/>
        </p:nvSpPr>
        <p:spPr>
          <a:xfrm>
            <a:off x="6230492" y="359646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Yellow Coneflower</a:t>
            </a:r>
            <a:endParaRPr b="0" i="0" sz="1800" u="none" cap="none" strike="noStrike">
              <a:solidFill>
                <a:schemeClr val="dk1"/>
              </a:solidFill>
              <a:latin typeface="Arial"/>
              <a:ea typeface="Arial"/>
              <a:cs typeface="Arial"/>
              <a:sym typeface="Arial"/>
            </a:endParaRPr>
          </a:p>
        </p:txBody>
      </p:sp>
      <p:pic>
        <p:nvPicPr>
          <p:cNvPr id="2468" name="Google Shape;2468;g1d4b5e66761_2_2682"/>
          <p:cNvPicPr preferRelativeResize="0"/>
          <p:nvPr/>
        </p:nvPicPr>
        <p:blipFill>
          <a:blip r:embed="rId6">
            <a:alphaModFix/>
          </a:blip>
          <a:stretch>
            <a:fillRect/>
          </a:stretch>
        </p:blipFill>
        <p:spPr>
          <a:xfrm>
            <a:off x="4345713" y="4222748"/>
            <a:ext cx="508650" cy="759174"/>
          </a:xfrm>
          <a:prstGeom prst="rect">
            <a:avLst/>
          </a:prstGeom>
          <a:noFill/>
          <a:ln>
            <a:noFill/>
          </a:ln>
        </p:spPr>
      </p:pic>
      <p:sp>
        <p:nvSpPr>
          <p:cNvPr id="2469" name="Google Shape;2469;g1d4b5e66761_2_2682"/>
          <p:cNvSpPr txBox="1"/>
          <p:nvPr/>
        </p:nvSpPr>
        <p:spPr>
          <a:xfrm>
            <a:off x="6847426" y="4410675"/>
            <a:ext cx="66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Purple Coneflower</a:t>
            </a:r>
            <a:endParaRPr b="0" i="0" sz="1800" u="none" cap="none" strike="noStrike">
              <a:solidFill>
                <a:schemeClr val="dk1"/>
              </a:solidFill>
              <a:latin typeface="Arial"/>
              <a:ea typeface="Arial"/>
              <a:cs typeface="Arial"/>
              <a:sym typeface="Arial"/>
            </a:endParaRPr>
          </a:p>
        </p:txBody>
      </p:sp>
      <p:grpSp>
        <p:nvGrpSpPr>
          <p:cNvPr id="2470" name="Google Shape;2470;g1d4b5e66761_2_2682"/>
          <p:cNvGrpSpPr/>
          <p:nvPr/>
        </p:nvGrpSpPr>
        <p:grpSpPr>
          <a:xfrm>
            <a:off x="3969375" y="860688"/>
            <a:ext cx="408000" cy="307950"/>
            <a:chOff x="9537475" y="927000"/>
            <a:chExt cx="408000" cy="307950"/>
          </a:xfrm>
        </p:grpSpPr>
        <p:cxnSp>
          <p:nvCxnSpPr>
            <p:cNvPr id="2471" name="Google Shape;2471;g1d4b5e66761_2_2682"/>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472" name="Google Shape;2472;g1d4b5e66761_2_2682"/>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473" name="Google Shape;2473;g1d4b5e66761_2_2682"/>
            <p:cNvCxnSpPr>
              <a:stCxn id="2472"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474" name="Google Shape;2474;g1d4b5e66761_2_2682"/>
            <p:cNvCxnSpPr>
              <a:stCxn id="2472"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475" name="Google Shape;2475;g1d4b5e66761_2_2682"/>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476" name="Google Shape;2476;g1d4b5e66761_2_2682"/>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descr="Ratibida pinnata Transparent" id="2477" name="Google Shape;2477;g1d4b5e66761_2_2682"/>
          <p:cNvPicPr preferRelativeResize="0"/>
          <p:nvPr/>
        </p:nvPicPr>
        <p:blipFill rotWithShape="1">
          <a:blip r:embed="rId5">
            <a:alphaModFix/>
          </a:blip>
          <a:srcRect b="0" l="0" r="0" t="0"/>
          <a:stretch/>
        </p:blipFill>
        <p:spPr>
          <a:xfrm>
            <a:off x="4968825" y="3337344"/>
            <a:ext cx="526181" cy="869227"/>
          </a:xfrm>
          <a:prstGeom prst="rect">
            <a:avLst/>
          </a:prstGeom>
          <a:noFill/>
          <a:ln>
            <a:noFill/>
          </a:ln>
        </p:spPr>
      </p:pic>
      <p:pic>
        <p:nvPicPr>
          <p:cNvPr descr="Ratibida pinnata Transparent" id="2478" name="Google Shape;2478;g1d4b5e66761_2_2682"/>
          <p:cNvPicPr preferRelativeResize="0"/>
          <p:nvPr/>
        </p:nvPicPr>
        <p:blipFill rotWithShape="1">
          <a:blip r:embed="rId5">
            <a:alphaModFix/>
          </a:blip>
          <a:srcRect b="0" l="0" r="0" t="0"/>
          <a:stretch/>
        </p:blipFill>
        <p:spPr>
          <a:xfrm>
            <a:off x="5553975" y="3337344"/>
            <a:ext cx="526181" cy="869227"/>
          </a:xfrm>
          <a:prstGeom prst="rect">
            <a:avLst/>
          </a:prstGeom>
          <a:noFill/>
          <a:ln>
            <a:noFill/>
          </a:ln>
        </p:spPr>
      </p:pic>
      <p:pic>
        <p:nvPicPr>
          <p:cNvPr id="2479" name="Google Shape;2479;g1d4b5e66761_2_2682"/>
          <p:cNvPicPr preferRelativeResize="0"/>
          <p:nvPr/>
        </p:nvPicPr>
        <p:blipFill>
          <a:blip r:embed="rId6">
            <a:alphaModFix/>
          </a:blip>
          <a:stretch>
            <a:fillRect/>
          </a:stretch>
        </p:blipFill>
        <p:spPr>
          <a:xfrm>
            <a:off x="4977575" y="4222748"/>
            <a:ext cx="508650" cy="759174"/>
          </a:xfrm>
          <a:prstGeom prst="rect">
            <a:avLst/>
          </a:prstGeom>
          <a:noFill/>
          <a:ln>
            <a:noFill/>
          </a:ln>
        </p:spPr>
      </p:pic>
      <p:pic>
        <p:nvPicPr>
          <p:cNvPr id="2480" name="Google Shape;2480;g1d4b5e66761_2_2682"/>
          <p:cNvPicPr preferRelativeResize="0"/>
          <p:nvPr/>
        </p:nvPicPr>
        <p:blipFill>
          <a:blip r:embed="rId6">
            <a:alphaModFix/>
          </a:blip>
          <a:stretch>
            <a:fillRect/>
          </a:stretch>
        </p:blipFill>
        <p:spPr>
          <a:xfrm>
            <a:off x="5553975" y="4222748"/>
            <a:ext cx="508650" cy="759174"/>
          </a:xfrm>
          <a:prstGeom prst="rect">
            <a:avLst/>
          </a:prstGeom>
          <a:noFill/>
          <a:ln>
            <a:noFill/>
          </a:ln>
        </p:spPr>
      </p:pic>
      <p:pic>
        <p:nvPicPr>
          <p:cNvPr id="2481" name="Google Shape;2481;g1d4b5e66761_2_2682"/>
          <p:cNvPicPr preferRelativeResize="0"/>
          <p:nvPr/>
        </p:nvPicPr>
        <p:blipFill>
          <a:blip r:embed="rId6">
            <a:alphaModFix/>
          </a:blip>
          <a:stretch>
            <a:fillRect/>
          </a:stretch>
        </p:blipFill>
        <p:spPr>
          <a:xfrm>
            <a:off x="6196725" y="4206598"/>
            <a:ext cx="508650" cy="759174"/>
          </a:xfrm>
          <a:prstGeom prst="rect">
            <a:avLst/>
          </a:prstGeom>
          <a:noFill/>
          <a:ln>
            <a:noFill/>
          </a:ln>
        </p:spPr>
      </p:pic>
      <p:pic>
        <p:nvPicPr>
          <p:cNvPr descr="Dalea purpurea Transparent" id="2482" name="Google Shape;2482;g1d4b5e66761_2_2682"/>
          <p:cNvPicPr preferRelativeResize="0"/>
          <p:nvPr/>
        </p:nvPicPr>
        <p:blipFill rotWithShape="1">
          <a:blip r:embed="rId3">
            <a:alphaModFix/>
          </a:blip>
          <a:srcRect b="0" l="0" r="0" t="0"/>
          <a:stretch/>
        </p:blipFill>
        <p:spPr>
          <a:xfrm>
            <a:off x="5131099" y="4998096"/>
            <a:ext cx="383914" cy="434779"/>
          </a:xfrm>
          <a:prstGeom prst="rect">
            <a:avLst/>
          </a:prstGeom>
          <a:noFill/>
          <a:ln>
            <a:noFill/>
          </a:ln>
        </p:spPr>
      </p:pic>
      <p:pic>
        <p:nvPicPr>
          <p:cNvPr descr="Dalea purpurea Transparent" id="2483" name="Google Shape;2483;g1d4b5e66761_2_2682"/>
          <p:cNvPicPr preferRelativeResize="0"/>
          <p:nvPr/>
        </p:nvPicPr>
        <p:blipFill rotWithShape="1">
          <a:blip r:embed="rId3">
            <a:alphaModFix/>
          </a:blip>
          <a:srcRect b="0" l="0" r="0" t="0"/>
          <a:stretch/>
        </p:blipFill>
        <p:spPr>
          <a:xfrm>
            <a:off x="5644237" y="4998096"/>
            <a:ext cx="383914" cy="434779"/>
          </a:xfrm>
          <a:prstGeom prst="rect">
            <a:avLst/>
          </a:prstGeom>
          <a:noFill/>
          <a:ln>
            <a:noFill/>
          </a:ln>
        </p:spPr>
      </p:pic>
      <p:pic>
        <p:nvPicPr>
          <p:cNvPr descr="Dalea purpurea Transparent" id="2484" name="Google Shape;2484;g1d4b5e66761_2_2682"/>
          <p:cNvPicPr preferRelativeResize="0"/>
          <p:nvPr/>
        </p:nvPicPr>
        <p:blipFill rotWithShape="1">
          <a:blip r:embed="rId3">
            <a:alphaModFix/>
          </a:blip>
          <a:srcRect b="0" l="0" r="0" t="0"/>
          <a:stretch/>
        </p:blipFill>
        <p:spPr>
          <a:xfrm>
            <a:off x="6142787" y="4998096"/>
            <a:ext cx="383914" cy="434779"/>
          </a:xfrm>
          <a:prstGeom prst="rect">
            <a:avLst/>
          </a:prstGeom>
          <a:noFill/>
          <a:ln>
            <a:noFill/>
          </a:ln>
        </p:spPr>
      </p:pic>
      <p:pic>
        <p:nvPicPr>
          <p:cNvPr descr="Gaillardia aristata Transparent" id="2485" name="Google Shape;2485;g1d4b5e66761_2_2682"/>
          <p:cNvPicPr preferRelativeResize="0"/>
          <p:nvPr/>
        </p:nvPicPr>
        <p:blipFill rotWithShape="1">
          <a:blip r:embed="rId4">
            <a:alphaModFix/>
          </a:blip>
          <a:srcRect b="0" l="0" r="0" t="0"/>
          <a:stretch/>
        </p:blipFill>
        <p:spPr>
          <a:xfrm>
            <a:off x="5186589" y="6177555"/>
            <a:ext cx="544987" cy="518343"/>
          </a:xfrm>
          <a:prstGeom prst="rect">
            <a:avLst/>
          </a:prstGeom>
          <a:noFill/>
          <a:ln>
            <a:noFill/>
          </a:ln>
        </p:spPr>
      </p:pic>
      <p:pic>
        <p:nvPicPr>
          <p:cNvPr descr="Gaillardia aristata Transparent" id="2486" name="Google Shape;2486;g1d4b5e66761_2_2682"/>
          <p:cNvPicPr preferRelativeResize="0"/>
          <p:nvPr/>
        </p:nvPicPr>
        <p:blipFill rotWithShape="1">
          <a:blip r:embed="rId4">
            <a:alphaModFix/>
          </a:blip>
          <a:srcRect b="0" l="0" r="0" t="0"/>
          <a:stretch/>
        </p:blipFill>
        <p:spPr>
          <a:xfrm>
            <a:off x="5750227" y="6177555"/>
            <a:ext cx="544987" cy="518343"/>
          </a:xfrm>
          <a:prstGeom prst="rect">
            <a:avLst/>
          </a:prstGeom>
          <a:noFill/>
          <a:ln>
            <a:noFill/>
          </a:ln>
        </p:spPr>
      </p:pic>
      <p:pic>
        <p:nvPicPr>
          <p:cNvPr descr="Gaillardia aristata Transparent" id="2487" name="Google Shape;2487;g1d4b5e66761_2_2682"/>
          <p:cNvPicPr preferRelativeResize="0"/>
          <p:nvPr/>
        </p:nvPicPr>
        <p:blipFill rotWithShape="1">
          <a:blip r:embed="rId4">
            <a:alphaModFix/>
          </a:blip>
          <a:srcRect b="0" l="0" r="0" t="0"/>
          <a:stretch/>
        </p:blipFill>
        <p:spPr>
          <a:xfrm>
            <a:off x="6360202" y="6177555"/>
            <a:ext cx="544987" cy="518343"/>
          </a:xfrm>
          <a:prstGeom prst="rect">
            <a:avLst/>
          </a:prstGeom>
          <a:noFill/>
          <a:ln>
            <a:noFill/>
          </a:ln>
        </p:spPr>
      </p:pic>
      <p:pic>
        <p:nvPicPr>
          <p:cNvPr descr="Gaillardia aristata Transparent" id="2488" name="Google Shape;2488;g1d4b5e66761_2_2682"/>
          <p:cNvPicPr preferRelativeResize="0"/>
          <p:nvPr/>
        </p:nvPicPr>
        <p:blipFill rotWithShape="1">
          <a:blip r:embed="rId4">
            <a:alphaModFix/>
          </a:blip>
          <a:srcRect b="0" l="0" r="0" t="0"/>
          <a:stretch/>
        </p:blipFill>
        <p:spPr>
          <a:xfrm>
            <a:off x="7046814" y="6178380"/>
            <a:ext cx="544987" cy="518343"/>
          </a:xfrm>
          <a:prstGeom prst="rect">
            <a:avLst/>
          </a:prstGeom>
          <a:noFill/>
          <a:ln>
            <a:noFill/>
          </a:ln>
        </p:spPr>
      </p:pic>
      <p:pic>
        <p:nvPicPr>
          <p:cNvPr descr="Gaillardia aristata Transparent" id="2489" name="Google Shape;2489;g1d4b5e66761_2_2682"/>
          <p:cNvPicPr preferRelativeResize="0"/>
          <p:nvPr/>
        </p:nvPicPr>
        <p:blipFill rotWithShape="1">
          <a:blip r:embed="rId4">
            <a:alphaModFix/>
          </a:blip>
          <a:srcRect b="0" l="0" r="0" t="0"/>
          <a:stretch/>
        </p:blipFill>
        <p:spPr>
          <a:xfrm>
            <a:off x="7652789" y="6178380"/>
            <a:ext cx="544987" cy="518343"/>
          </a:xfrm>
          <a:prstGeom prst="rect">
            <a:avLst/>
          </a:prstGeom>
          <a:noFill/>
          <a:ln>
            <a:noFill/>
          </a:ln>
        </p:spPr>
      </p:pic>
      <p:pic>
        <p:nvPicPr>
          <p:cNvPr descr="Lilium michiganense Transparent" id="2490" name="Google Shape;2490;g1d4b5e66761_2_2682"/>
          <p:cNvPicPr preferRelativeResize="0"/>
          <p:nvPr/>
        </p:nvPicPr>
        <p:blipFill rotWithShape="1">
          <a:blip r:embed="rId7">
            <a:alphaModFix/>
          </a:blip>
          <a:srcRect b="0" l="0" r="0" t="0"/>
          <a:stretch/>
        </p:blipFill>
        <p:spPr>
          <a:xfrm>
            <a:off x="4611850" y="5432880"/>
            <a:ext cx="414200" cy="712045"/>
          </a:xfrm>
          <a:prstGeom prst="rect">
            <a:avLst/>
          </a:prstGeom>
          <a:noFill/>
          <a:ln>
            <a:noFill/>
          </a:ln>
        </p:spPr>
      </p:pic>
      <p:sp>
        <p:nvSpPr>
          <p:cNvPr id="2491" name="Google Shape;2491;g1d4b5e66761_2_2682"/>
          <p:cNvSpPr txBox="1"/>
          <p:nvPr/>
        </p:nvSpPr>
        <p:spPr>
          <a:xfrm>
            <a:off x="6376251" y="558088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Michigan Lily</a:t>
            </a:r>
            <a:endParaRPr b="0" i="0" sz="1800" u="none" cap="none" strike="noStrike">
              <a:solidFill>
                <a:schemeClr val="dk1"/>
              </a:solidFill>
              <a:latin typeface="Arial"/>
              <a:ea typeface="Arial"/>
              <a:cs typeface="Arial"/>
              <a:sym typeface="Arial"/>
            </a:endParaRPr>
          </a:p>
        </p:txBody>
      </p:sp>
      <p:pic>
        <p:nvPicPr>
          <p:cNvPr descr="Lilium michiganense Transparent" id="2492" name="Google Shape;2492;g1d4b5e66761_2_2682"/>
          <p:cNvPicPr preferRelativeResize="0"/>
          <p:nvPr/>
        </p:nvPicPr>
        <p:blipFill rotWithShape="1">
          <a:blip r:embed="rId7">
            <a:alphaModFix/>
          </a:blip>
          <a:srcRect b="0" l="0" r="0" t="0"/>
          <a:stretch/>
        </p:blipFill>
        <p:spPr>
          <a:xfrm>
            <a:off x="5182075" y="5447168"/>
            <a:ext cx="414200" cy="712045"/>
          </a:xfrm>
          <a:prstGeom prst="rect">
            <a:avLst/>
          </a:prstGeom>
          <a:noFill/>
          <a:ln>
            <a:noFill/>
          </a:ln>
        </p:spPr>
      </p:pic>
      <p:pic>
        <p:nvPicPr>
          <p:cNvPr descr="Lilium michiganense Transparent" id="2493" name="Google Shape;2493;g1d4b5e66761_2_2682"/>
          <p:cNvPicPr preferRelativeResize="0"/>
          <p:nvPr/>
        </p:nvPicPr>
        <p:blipFill rotWithShape="1">
          <a:blip r:embed="rId7">
            <a:alphaModFix/>
          </a:blip>
          <a:srcRect b="0" l="0" r="0" t="0"/>
          <a:stretch/>
        </p:blipFill>
        <p:spPr>
          <a:xfrm>
            <a:off x="5830700" y="5448580"/>
            <a:ext cx="414200" cy="712045"/>
          </a:xfrm>
          <a:prstGeom prst="rect">
            <a:avLst/>
          </a:prstGeom>
          <a:noFill/>
          <a:ln>
            <a:noFill/>
          </a:ln>
        </p:spPr>
      </p:pic>
      <p:pic>
        <p:nvPicPr>
          <p:cNvPr id="2494" name="Google Shape;2494;g1d4b5e66761_2_2682"/>
          <p:cNvPicPr preferRelativeResize="0"/>
          <p:nvPr/>
        </p:nvPicPr>
        <p:blipFill>
          <a:blip r:embed="rId8">
            <a:alphaModFix/>
          </a:blip>
          <a:stretch>
            <a:fillRect/>
          </a:stretch>
        </p:blipFill>
        <p:spPr>
          <a:xfrm>
            <a:off x="4334467" y="1168660"/>
            <a:ext cx="477333" cy="749742"/>
          </a:xfrm>
          <a:prstGeom prst="rect">
            <a:avLst/>
          </a:prstGeom>
          <a:noFill/>
          <a:ln>
            <a:noFill/>
          </a:ln>
        </p:spPr>
      </p:pic>
      <p:pic>
        <p:nvPicPr>
          <p:cNvPr id="2495" name="Google Shape;2495;g1d4b5e66761_2_2682"/>
          <p:cNvPicPr preferRelativeResize="0"/>
          <p:nvPr/>
        </p:nvPicPr>
        <p:blipFill>
          <a:blip r:embed="rId9">
            <a:alphaModFix/>
          </a:blip>
          <a:stretch>
            <a:fillRect/>
          </a:stretch>
        </p:blipFill>
        <p:spPr>
          <a:xfrm flipH="1">
            <a:off x="4299942" y="1834800"/>
            <a:ext cx="477333" cy="749742"/>
          </a:xfrm>
          <a:prstGeom prst="rect">
            <a:avLst/>
          </a:prstGeom>
          <a:noFill/>
          <a:ln>
            <a:noFill/>
          </a:ln>
        </p:spPr>
      </p:pic>
      <p:pic>
        <p:nvPicPr>
          <p:cNvPr id="2496" name="Google Shape;2496;g1d4b5e66761_2_2682"/>
          <p:cNvPicPr preferRelativeResize="0"/>
          <p:nvPr/>
        </p:nvPicPr>
        <p:blipFill>
          <a:blip r:embed="rId10">
            <a:alphaModFix/>
          </a:blip>
          <a:stretch>
            <a:fillRect/>
          </a:stretch>
        </p:blipFill>
        <p:spPr>
          <a:xfrm>
            <a:off x="4377387" y="2631520"/>
            <a:ext cx="322450" cy="582754"/>
          </a:xfrm>
          <a:prstGeom prst="rect">
            <a:avLst/>
          </a:prstGeom>
          <a:noFill/>
          <a:ln>
            <a:noFill/>
          </a:ln>
        </p:spPr>
      </p:pic>
      <p:sp>
        <p:nvSpPr>
          <p:cNvPr id="2497" name="Google Shape;2497;g1d4b5e66761_2_2682"/>
          <p:cNvSpPr txBox="1"/>
          <p:nvPr/>
        </p:nvSpPr>
        <p:spPr>
          <a:xfrm>
            <a:off x="6155088" y="2719988"/>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Blue </a:t>
            </a:r>
            <a:r>
              <a:rPr b="1" lang="en-US" sz="900">
                <a:latin typeface="Calibri"/>
                <a:ea typeface="Calibri"/>
                <a:cs typeface="Calibri"/>
                <a:sym typeface="Calibri"/>
              </a:rPr>
              <a:t>Vervain</a:t>
            </a:r>
            <a:endParaRPr b="0" i="0" sz="1800" u="none" cap="none" strike="noStrike">
              <a:solidFill>
                <a:schemeClr val="dk1"/>
              </a:solidFill>
              <a:latin typeface="Arial"/>
              <a:ea typeface="Arial"/>
              <a:cs typeface="Arial"/>
              <a:sym typeface="Arial"/>
            </a:endParaRPr>
          </a:p>
        </p:txBody>
      </p:sp>
      <p:sp>
        <p:nvSpPr>
          <p:cNvPr id="2498" name="Google Shape;2498;g1d4b5e66761_2_2682"/>
          <p:cNvSpPr txBox="1"/>
          <p:nvPr/>
        </p:nvSpPr>
        <p:spPr>
          <a:xfrm>
            <a:off x="6195813" y="2089813"/>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Common Milkweed</a:t>
            </a:r>
            <a:endParaRPr b="0" i="0" sz="1800" u="none" cap="none" strike="noStrike">
              <a:solidFill>
                <a:schemeClr val="dk1"/>
              </a:solidFill>
              <a:latin typeface="Arial"/>
              <a:ea typeface="Arial"/>
              <a:cs typeface="Arial"/>
              <a:sym typeface="Arial"/>
            </a:endParaRPr>
          </a:p>
        </p:txBody>
      </p:sp>
      <p:sp>
        <p:nvSpPr>
          <p:cNvPr id="2499" name="Google Shape;2499;g1d4b5e66761_2_2682"/>
          <p:cNvSpPr txBox="1"/>
          <p:nvPr/>
        </p:nvSpPr>
        <p:spPr>
          <a:xfrm>
            <a:off x="6195813" y="1425175"/>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Prairie Milkweed</a:t>
            </a:r>
            <a:endParaRPr b="0" i="0" sz="1800" u="none" cap="none" strike="noStrike">
              <a:solidFill>
                <a:schemeClr val="dk1"/>
              </a:solidFill>
              <a:latin typeface="Arial"/>
              <a:ea typeface="Arial"/>
              <a:cs typeface="Arial"/>
              <a:sym typeface="Arial"/>
            </a:endParaRPr>
          </a:p>
        </p:txBody>
      </p:sp>
      <p:pic>
        <p:nvPicPr>
          <p:cNvPr id="2500" name="Google Shape;2500;g1d4b5e66761_2_2682"/>
          <p:cNvPicPr preferRelativeResize="0"/>
          <p:nvPr/>
        </p:nvPicPr>
        <p:blipFill>
          <a:blip r:embed="rId11">
            <a:alphaModFix/>
          </a:blip>
          <a:stretch>
            <a:fillRect/>
          </a:stretch>
        </p:blipFill>
        <p:spPr>
          <a:xfrm>
            <a:off x="4317623" y="467305"/>
            <a:ext cx="663425" cy="786683"/>
          </a:xfrm>
          <a:prstGeom prst="rect">
            <a:avLst/>
          </a:prstGeom>
          <a:noFill/>
          <a:ln>
            <a:noFill/>
          </a:ln>
        </p:spPr>
      </p:pic>
      <p:sp>
        <p:nvSpPr>
          <p:cNvPr id="2501" name="Google Shape;2501;g1d4b5e66761_2_2682"/>
          <p:cNvSpPr txBox="1"/>
          <p:nvPr/>
        </p:nvSpPr>
        <p:spPr>
          <a:xfrm>
            <a:off x="7058625" y="724938"/>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New Jersey Tea</a:t>
            </a:r>
            <a:endParaRPr b="0" i="0" sz="1800" u="none" cap="none" strike="noStrike">
              <a:solidFill>
                <a:schemeClr val="dk1"/>
              </a:solidFill>
              <a:latin typeface="Arial"/>
              <a:ea typeface="Arial"/>
              <a:cs typeface="Arial"/>
              <a:sym typeface="Arial"/>
            </a:endParaRPr>
          </a:p>
        </p:txBody>
      </p:sp>
      <p:pic>
        <p:nvPicPr>
          <p:cNvPr id="2502" name="Google Shape;2502;g1d4b5e66761_2_2682"/>
          <p:cNvPicPr preferRelativeResize="0"/>
          <p:nvPr/>
        </p:nvPicPr>
        <p:blipFill>
          <a:blip r:embed="rId11">
            <a:alphaModFix/>
          </a:blip>
          <a:stretch>
            <a:fillRect/>
          </a:stretch>
        </p:blipFill>
        <p:spPr>
          <a:xfrm>
            <a:off x="4983548" y="467355"/>
            <a:ext cx="663425" cy="786683"/>
          </a:xfrm>
          <a:prstGeom prst="rect">
            <a:avLst/>
          </a:prstGeom>
          <a:noFill/>
          <a:ln>
            <a:noFill/>
          </a:ln>
        </p:spPr>
      </p:pic>
      <p:pic>
        <p:nvPicPr>
          <p:cNvPr id="2503" name="Google Shape;2503;g1d4b5e66761_2_2682"/>
          <p:cNvPicPr preferRelativeResize="0"/>
          <p:nvPr/>
        </p:nvPicPr>
        <p:blipFill>
          <a:blip r:embed="rId11">
            <a:alphaModFix/>
          </a:blip>
          <a:stretch>
            <a:fillRect/>
          </a:stretch>
        </p:blipFill>
        <p:spPr>
          <a:xfrm>
            <a:off x="5649473" y="472980"/>
            <a:ext cx="663425" cy="786683"/>
          </a:xfrm>
          <a:prstGeom prst="rect">
            <a:avLst/>
          </a:prstGeom>
          <a:noFill/>
          <a:ln>
            <a:noFill/>
          </a:ln>
        </p:spPr>
      </p:pic>
      <p:pic>
        <p:nvPicPr>
          <p:cNvPr id="2504" name="Google Shape;2504;g1d4b5e66761_2_2682"/>
          <p:cNvPicPr preferRelativeResize="0"/>
          <p:nvPr/>
        </p:nvPicPr>
        <p:blipFill>
          <a:blip r:embed="rId11">
            <a:alphaModFix/>
          </a:blip>
          <a:stretch>
            <a:fillRect/>
          </a:stretch>
        </p:blipFill>
        <p:spPr>
          <a:xfrm>
            <a:off x="6371548" y="462155"/>
            <a:ext cx="663425" cy="786683"/>
          </a:xfrm>
          <a:prstGeom prst="rect">
            <a:avLst/>
          </a:prstGeom>
          <a:noFill/>
          <a:ln>
            <a:noFill/>
          </a:ln>
        </p:spPr>
      </p:pic>
      <p:pic>
        <p:nvPicPr>
          <p:cNvPr id="2505" name="Google Shape;2505;g1d4b5e66761_2_2682"/>
          <p:cNvPicPr preferRelativeResize="0"/>
          <p:nvPr/>
        </p:nvPicPr>
        <p:blipFill>
          <a:blip r:embed="rId8">
            <a:alphaModFix/>
          </a:blip>
          <a:stretch>
            <a:fillRect/>
          </a:stretch>
        </p:blipFill>
        <p:spPr>
          <a:xfrm>
            <a:off x="4964192" y="1165960"/>
            <a:ext cx="477333" cy="749742"/>
          </a:xfrm>
          <a:prstGeom prst="rect">
            <a:avLst/>
          </a:prstGeom>
          <a:noFill/>
          <a:ln>
            <a:noFill/>
          </a:ln>
        </p:spPr>
      </p:pic>
      <p:pic>
        <p:nvPicPr>
          <p:cNvPr id="2506" name="Google Shape;2506;g1d4b5e66761_2_2682"/>
          <p:cNvPicPr preferRelativeResize="0"/>
          <p:nvPr/>
        </p:nvPicPr>
        <p:blipFill>
          <a:blip r:embed="rId9">
            <a:alphaModFix/>
          </a:blip>
          <a:stretch>
            <a:fillRect/>
          </a:stretch>
        </p:blipFill>
        <p:spPr>
          <a:xfrm flipH="1">
            <a:off x="4929667" y="1832100"/>
            <a:ext cx="477333" cy="749742"/>
          </a:xfrm>
          <a:prstGeom prst="rect">
            <a:avLst/>
          </a:prstGeom>
          <a:noFill/>
          <a:ln>
            <a:noFill/>
          </a:ln>
        </p:spPr>
      </p:pic>
      <p:pic>
        <p:nvPicPr>
          <p:cNvPr id="2507" name="Google Shape;2507;g1d4b5e66761_2_2682"/>
          <p:cNvPicPr preferRelativeResize="0"/>
          <p:nvPr/>
        </p:nvPicPr>
        <p:blipFill>
          <a:blip r:embed="rId10">
            <a:alphaModFix/>
          </a:blip>
          <a:stretch>
            <a:fillRect/>
          </a:stretch>
        </p:blipFill>
        <p:spPr>
          <a:xfrm>
            <a:off x="5007112" y="2628820"/>
            <a:ext cx="322450" cy="582754"/>
          </a:xfrm>
          <a:prstGeom prst="rect">
            <a:avLst/>
          </a:prstGeom>
          <a:noFill/>
          <a:ln>
            <a:noFill/>
          </a:ln>
        </p:spPr>
      </p:pic>
      <p:pic>
        <p:nvPicPr>
          <p:cNvPr id="2508" name="Google Shape;2508;g1d4b5e66761_2_2682"/>
          <p:cNvPicPr preferRelativeResize="0"/>
          <p:nvPr/>
        </p:nvPicPr>
        <p:blipFill>
          <a:blip r:embed="rId8">
            <a:alphaModFix/>
          </a:blip>
          <a:stretch>
            <a:fillRect/>
          </a:stretch>
        </p:blipFill>
        <p:spPr>
          <a:xfrm>
            <a:off x="5574342" y="1165960"/>
            <a:ext cx="477333" cy="749742"/>
          </a:xfrm>
          <a:prstGeom prst="rect">
            <a:avLst/>
          </a:prstGeom>
          <a:noFill/>
          <a:ln>
            <a:noFill/>
          </a:ln>
        </p:spPr>
      </p:pic>
      <p:pic>
        <p:nvPicPr>
          <p:cNvPr id="2509" name="Google Shape;2509;g1d4b5e66761_2_2682"/>
          <p:cNvPicPr preferRelativeResize="0"/>
          <p:nvPr/>
        </p:nvPicPr>
        <p:blipFill>
          <a:blip r:embed="rId9">
            <a:alphaModFix/>
          </a:blip>
          <a:stretch>
            <a:fillRect/>
          </a:stretch>
        </p:blipFill>
        <p:spPr>
          <a:xfrm flipH="1">
            <a:off x="5539817" y="1832100"/>
            <a:ext cx="477333" cy="749742"/>
          </a:xfrm>
          <a:prstGeom prst="rect">
            <a:avLst/>
          </a:prstGeom>
          <a:noFill/>
          <a:ln>
            <a:noFill/>
          </a:ln>
        </p:spPr>
      </p:pic>
      <p:pic>
        <p:nvPicPr>
          <p:cNvPr id="2510" name="Google Shape;2510;g1d4b5e66761_2_2682"/>
          <p:cNvPicPr preferRelativeResize="0"/>
          <p:nvPr/>
        </p:nvPicPr>
        <p:blipFill>
          <a:blip r:embed="rId10">
            <a:alphaModFix/>
          </a:blip>
          <a:stretch>
            <a:fillRect/>
          </a:stretch>
        </p:blipFill>
        <p:spPr>
          <a:xfrm>
            <a:off x="5617262" y="2628820"/>
            <a:ext cx="322450" cy="582754"/>
          </a:xfrm>
          <a:prstGeom prst="rect">
            <a:avLst/>
          </a:prstGeom>
          <a:noFill/>
          <a:ln>
            <a:noFill/>
          </a:ln>
        </p:spPr>
      </p:pic>
      <p:sp>
        <p:nvSpPr>
          <p:cNvPr id="2511" name="Google Shape;2511;g1d4b5e66761_2_2682"/>
          <p:cNvSpPr txBox="1"/>
          <p:nvPr/>
        </p:nvSpPr>
        <p:spPr>
          <a:xfrm>
            <a:off x="6847425" y="2171175"/>
            <a:ext cx="2169600" cy="1133400"/>
          </a:xfrm>
          <a:prstGeom prst="rect">
            <a:avLst/>
          </a:prstGeom>
          <a:solidFill>
            <a:schemeClr val="lt1"/>
          </a:solidFill>
          <a:ln>
            <a:noFill/>
          </a:ln>
        </p:spPr>
        <p:txBody>
          <a:bodyPr anchorCtr="0" anchor="ctr" bIns="45700" lIns="91425" spcFirstLastPara="1" rIns="91425" wrap="square" tIns="45700">
            <a:normAutofit fontScale="32500" lnSpcReduction="200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512" name="Google Shape;2512;g1d4b5e66761_2_2682"/>
          <p:cNvSpPr txBox="1"/>
          <p:nvPr/>
        </p:nvSpPr>
        <p:spPr>
          <a:xfrm>
            <a:off x="1355725" y="755850"/>
            <a:ext cx="25677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New Jersey Tea is a popular shrub, but it’s not a dense shrub. It has puffs of white flowers and glossy green leaves. </a:t>
            </a:r>
            <a:endParaRPr i="0" sz="800" u="none" cap="none" strike="noStrike">
              <a:solidFill>
                <a:schemeClr val="dk1"/>
              </a:solidFill>
            </a:endParaRPr>
          </a:p>
        </p:txBody>
      </p:sp>
      <p:sp>
        <p:nvSpPr>
          <p:cNvPr id="2513" name="Google Shape;2513;g1d4b5e66761_2_2682"/>
          <p:cNvSpPr txBox="1"/>
          <p:nvPr/>
        </p:nvSpPr>
        <p:spPr>
          <a:xfrm>
            <a:off x="1050925" y="1406975"/>
            <a:ext cx="3096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Milkweed, or Sullivant’s Milkweed, has dark pink flowers. It’s like common milkweed but likes wetter soils and doesn’t spread as much.</a:t>
            </a:r>
            <a:endParaRPr i="0" sz="800" u="none" cap="none" strike="noStrike">
              <a:solidFill>
                <a:schemeClr val="dk1"/>
              </a:solidFill>
            </a:endParaRPr>
          </a:p>
        </p:txBody>
      </p:sp>
      <p:sp>
        <p:nvSpPr>
          <p:cNvPr id="2514" name="Google Shape;2514;g1d4b5e66761_2_2682"/>
          <p:cNvSpPr txBox="1"/>
          <p:nvPr/>
        </p:nvSpPr>
        <p:spPr>
          <a:xfrm>
            <a:off x="1108075" y="2058125"/>
            <a:ext cx="3039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Common Milkweed–the milkweed you know. We don’t plant this in gardens much–we prefer Marsh or Butterfly Milkweed. It spreads a lot.</a:t>
            </a:r>
            <a:endParaRPr i="0" sz="800" u="none" cap="none" strike="noStrike">
              <a:solidFill>
                <a:schemeClr val="dk1"/>
              </a:solidFill>
            </a:endParaRPr>
          </a:p>
        </p:txBody>
      </p:sp>
      <p:sp>
        <p:nvSpPr>
          <p:cNvPr id="2515" name="Google Shape;2515;g1d4b5e66761_2_2682"/>
          <p:cNvSpPr txBox="1"/>
          <p:nvPr/>
        </p:nvSpPr>
        <p:spPr>
          <a:xfrm>
            <a:off x="1169850" y="27354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Blue Vervain is common in wet meadows and swales. It’s a good rain garden plant and can tolerate short wet periods. </a:t>
            </a:r>
            <a:endParaRPr i="0" sz="800" u="none" cap="none" strike="noStrike">
              <a:solidFill>
                <a:schemeClr val="dk1"/>
              </a:solidFill>
            </a:endParaRPr>
          </a:p>
        </p:txBody>
      </p:sp>
      <p:sp>
        <p:nvSpPr>
          <p:cNvPr id="2516" name="Google Shape;2516;g1d4b5e66761_2_2682"/>
          <p:cNvSpPr txBox="1"/>
          <p:nvPr/>
        </p:nvSpPr>
        <p:spPr>
          <a:xfrm>
            <a:off x="1549125" y="3611925"/>
            <a:ext cx="26820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Yellow Coneflower is a prairie classic. It has tall yellow flowers in late summer. It spreads a lot, so be careful in gardens. </a:t>
            </a:r>
            <a:endParaRPr i="0" sz="800" u="none" cap="none" strike="noStrike">
              <a:solidFill>
                <a:schemeClr val="dk1"/>
              </a:solidFill>
            </a:endParaRPr>
          </a:p>
        </p:txBody>
      </p:sp>
      <p:sp>
        <p:nvSpPr>
          <p:cNvPr id="2517" name="Google Shape;2517;g1d4b5e66761_2_2682"/>
          <p:cNvSpPr txBox="1"/>
          <p:nvPr/>
        </p:nvSpPr>
        <p:spPr>
          <a:xfrm>
            <a:off x="1223725" y="442612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Purple Coneflower is a traditional perennial garden plant. It is short-lived but spreads a lot by seed. Vigorous blooms the 2nd year. </a:t>
            </a:r>
            <a:endParaRPr i="0" sz="800" u="none" cap="none" strike="noStrike">
              <a:solidFill>
                <a:schemeClr val="dk1"/>
              </a:solidFill>
            </a:endParaRPr>
          </a:p>
        </p:txBody>
      </p:sp>
      <p:sp>
        <p:nvSpPr>
          <p:cNvPr id="2518" name="Google Shape;2518;g1d4b5e66761_2_2682"/>
          <p:cNvSpPr txBox="1"/>
          <p:nvPr/>
        </p:nvSpPr>
        <p:spPr>
          <a:xfrm>
            <a:off x="1650688" y="5060775"/>
            <a:ext cx="27792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Purple Prairie Clover is not your common clover–it grows in a clump and spreads a little by seed. Bees love the flowers. </a:t>
            </a:r>
            <a:endParaRPr i="0" sz="800" u="none" cap="none" strike="noStrike">
              <a:solidFill>
                <a:schemeClr val="dk1"/>
              </a:solidFill>
            </a:endParaRPr>
          </a:p>
        </p:txBody>
      </p:sp>
      <p:sp>
        <p:nvSpPr>
          <p:cNvPr id="2519" name="Google Shape;2519;g1d4b5e66761_2_2682"/>
          <p:cNvSpPr txBox="1"/>
          <p:nvPr/>
        </p:nvSpPr>
        <p:spPr>
          <a:xfrm>
            <a:off x="1501800" y="55963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Michigan Lily–also known as Turks Cap Lily–isn’t the same as  tiger or asiatic lilies. It is rare and valuable. Deer love it, so protect it.</a:t>
            </a:r>
            <a:endParaRPr i="0" sz="800" u="none" cap="none" strike="noStrike">
              <a:solidFill>
                <a:schemeClr val="dk1"/>
              </a:solidFill>
            </a:endParaRPr>
          </a:p>
        </p:txBody>
      </p:sp>
      <p:sp>
        <p:nvSpPr>
          <p:cNvPr id="2520" name="Google Shape;2520;g1d4b5e66761_2_2682"/>
          <p:cNvSpPr txBox="1"/>
          <p:nvPr/>
        </p:nvSpPr>
        <p:spPr>
          <a:xfrm>
            <a:off x="2060575" y="6269600"/>
            <a:ext cx="2487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Blanket Flower has a huge amount of flowers in red, yellow, and orange. It is short-lived but self seeds easily. </a:t>
            </a:r>
            <a:endParaRPr i="0" sz="800" u="none" cap="none" strike="noStrike">
              <a:solidFill>
                <a:schemeClr val="dk1"/>
              </a:solidFill>
            </a:endParaRPr>
          </a:p>
        </p:txBody>
      </p:sp>
      <p:grpSp>
        <p:nvGrpSpPr>
          <p:cNvPr id="2521" name="Google Shape;2521;g1d4b5e66761_2_2682"/>
          <p:cNvGrpSpPr/>
          <p:nvPr/>
        </p:nvGrpSpPr>
        <p:grpSpPr>
          <a:xfrm>
            <a:off x="4005700" y="1426719"/>
            <a:ext cx="337800" cy="1135985"/>
            <a:chOff x="8491175" y="737794"/>
            <a:chExt cx="337800" cy="1135985"/>
          </a:xfrm>
        </p:grpSpPr>
        <p:cxnSp>
          <p:nvCxnSpPr>
            <p:cNvPr id="2522" name="Google Shape;2522;g1d4b5e66761_2_2682"/>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523" name="Google Shape;2523;g1d4b5e66761_2_2682"/>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524" name="Google Shape;2524;g1d4b5e66761_2_2682"/>
            <p:cNvCxnSpPr>
              <a:stCxn id="2523"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525" name="Google Shape;2525;g1d4b5e66761_2_2682"/>
            <p:cNvCxnSpPr>
              <a:stCxn id="2523"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526" name="Google Shape;2526;g1d4b5e66761_2_2682"/>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527" name="Google Shape;2527;g1d4b5e66761_2_2682"/>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528" name="Google Shape;2528;g1d4b5e66761_2_2682"/>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529" name="Google Shape;2529;g1d4b5e66761_2_2682">
            <a:hlinkClick action="ppaction://hlinksldjump" r:id="rId12"/>
          </p:cNvPr>
          <p:cNvPicPr preferRelativeResize="0"/>
          <p:nvPr/>
        </p:nvPicPr>
        <p:blipFill>
          <a:blip r:embed="rId13">
            <a:alphaModFix/>
          </a:blip>
          <a:stretch>
            <a:fillRect/>
          </a:stretch>
        </p:blipFill>
        <p:spPr>
          <a:xfrm>
            <a:off x="8422462" y="-1323"/>
            <a:ext cx="708950" cy="189323"/>
          </a:xfrm>
          <a:prstGeom prst="rect">
            <a:avLst/>
          </a:prstGeom>
          <a:noFill/>
          <a:ln>
            <a:noFill/>
          </a:ln>
        </p:spPr>
      </p:pic>
      <p:sp>
        <p:nvSpPr>
          <p:cNvPr id="2530" name="Google Shape;2530;g1d4b5e66761_2_2682"/>
          <p:cNvSpPr txBox="1"/>
          <p:nvPr/>
        </p:nvSpPr>
        <p:spPr>
          <a:xfrm>
            <a:off x="6750897" y="3256850"/>
            <a:ext cx="2322000" cy="337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6+ hours sunlight per day</a:t>
            </a:r>
            <a:endParaRPr/>
          </a:p>
        </p:txBody>
      </p:sp>
      <p:pic>
        <p:nvPicPr>
          <p:cNvPr id="2531" name="Google Shape;2531;g1d4b5e66761_2_2682"/>
          <p:cNvPicPr preferRelativeResize="0"/>
          <p:nvPr/>
        </p:nvPicPr>
        <p:blipFill>
          <a:blip r:embed="rId14">
            <a:alphaModFix/>
          </a:blip>
          <a:stretch>
            <a:fillRect/>
          </a:stretch>
        </p:blipFill>
        <p:spPr>
          <a:xfrm>
            <a:off x="7644488" y="1733876"/>
            <a:ext cx="521675" cy="521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cxnSp>
        <p:nvCxnSpPr>
          <p:cNvPr id="2536" name="Google Shape;2536;g1d4b5e66761_2_3764"/>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537" name="Google Shape;2537;g1d4b5e66761_2_3764"/>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538" name="Google Shape;2538;g1d4b5e66761_2_3764"/>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539" name="Google Shape;2539;g1d4b5e66761_2_3764"/>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540" name="Google Shape;2540;g1d4b5e66761_2_3764"/>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541" name="Google Shape;2541;g1d4b5e66761_2_3764"/>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542" name="Google Shape;2542;g1d4b5e66761_2_3764"/>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543" name="Google Shape;2543;g1d4b5e66761_2_3764"/>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544" name="Google Shape;2544;g1d4b5e66761_2_3764"/>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545" name="Google Shape;2545;g1d4b5e66761_2_3764"/>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546" name="Google Shape;2546;g1d4b5e66761_2_3764"/>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sp>
        <p:nvSpPr>
          <p:cNvPr id="2547" name="Google Shape;2547;g1d4b5e66761_2_3764"/>
          <p:cNvSpPr txBox="1"/>
          <p:nvPr/>
        </p:nvSpPr>
        <p:spPr>
          <a:xfrm>
            <a:off x="7421768" y="2479927"/>
            <a:ext cx="6858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Culver’s Root</a:t>
            </a:r>
            <a:endParaRPr b="0" i="0" sz="1800" u="none" cap="none" strike="noStrike">
              <a:solidFill>
                <a:schemeClr val="dk1"/>
              </a:solidFill>
              <a:latin typeface="Arial"/>
              <a:ea typeface="Arial"/>
              <a:cs typeface="Arial"/>
              <a:sym typeface="Arial"/>
            </a:endParaRPr>
          </a:p>
        </p:txBody>
      </p:sp>
      <p:pic>
        <p:nvPicPr>
          <p:cNvPr descr="Veronicastrum virginicum Transparent" id="2548" name="Google Shape;2548;g1d4b5e66761_2_3764"/>
          <p:cNvPicPr preferRelativeResize="0"/>
          <p:nvPr/>
        </p:nvPicPr>
        <p:blipFill rotWithShape="1">
          <a:blip r:embed="rId3">
            <a:alphaModFix/>
          </a:blip>
          <a:srcRect b="0" l="0" r="0" t="0"/>
          <a:stretch/>
        </p:blipFill>
        <p:spPr>
          <a:xfrm>
            <a:off x="5263687" y="2183244"/>
            <a:ext cx="576476" cy="783571"/>
          </a:xfrm>
          <a:prstGeom prst="rect">
            <a:avLst/>
          </a:prstGeom>
          <a:noFill/>
          <a:ln>
            <a:noFill/>
          </a:ln>
        </p:spPr>
      </p:pic>
      <p:sp>
        <p:nvSpPr>
          <p:cNvPr id="2549" name="Google Shape;2549;g1d4b5e66761_2_3764"/>
          <p:cNvSpPr txBox="1"/>
          <p:nvPr/>
        </p:nvSpPr>
        <p:spPr>
          <a:xfrm>
            <a:off x="8314825" y="985230"/>
            <a:ext cx="7476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Great Blue Lobelia</a:t>
            </a:r>
            <a:endParaRPr b="0" i="0" sz="1800" u="none" cap="none" strike="noStrike">
              <a:solidFill>
                <a:schemeClr val="dk1"/>
              </a:solidFill>
              <a:latin typeface="Arial"/>
              <a:ea typeface="Arial"/>
              <a:cs typeface="Arial"/>
              <a:sym typeface="Arial"/>
            </a:endParaRPr>
          </a:p>
        </p:txBody>
      </p:sp>
      <p:sp>
        <p:nvSpPr>
          <p:cNvPr id="2550" name="Google Shape;2550;g1d4b5e66761_2_3764"/>
          <p:cNvSpPr txBox="1"/>
          <p:nvPr/>
        </p:nvSpPr>
        <p:spPr>
          <a:xfrm>
            <a:off x="6796755" y="45579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Loosestrife</a:t>
            </a:r>
            <a:endParaRPr b="0" i="0" sz="1800" u="none" cap="none" strike="noStrike">
              <a:solidFill>
                <a:schemeClr val="dk1"/>
              </a:solidFill>
              <a:latin typeface="Arial"/>
              <a:ea typeface="Arial"/>
              <a:cs typeface="Arial"/>
              <a:sym typeface="Arial"/>
            </a:endParaRPr>
          </a:p>
        </p:txBody>
      </p:sp>
      <p:pic>
        <p:nvPicPr>
          <p:cNvPr descr="Lysimachia quadriflora Transparent" id="2551" name="Google Shape;2551;g1d4b5e66761_2_3764"/>
          <p:cNvPicPr preferRelativeResize="0"/>
          <p:nvPr/>
        </p:nvPicPr>
        <p:blipFill rotWithShape="1">
          <a:blip r:embed="rId4">
            <a:alphaModFix/>
          </a:blip>
          <a:srcRect b="0" l="0" r="0" t="0"/>
          <a:stretch/>
        </p:blipFill>
        <p:spPr>
          <a:xfrm>
            <a:off x="4915569" y="412891"/>
            <a:ext cx="517132" cy="431145"/>
          </a:xfrm>
          <a:prstGeom prst="rect">
            <a:avLst/>
          </a:prstGeom>
          <a:noFill/>
          <a:ln>
            <a:noFill/>
          </a:ln>
        </p:spPr>
      </p:pic>
      <p:pic>
        <p:nvPicPr>
          <p:cNvPr id="2552" name="Google Shape;2552;g1d4b5e66761_2_3764"/>
          <p:cNvPicPr preferRelativeResize="0"/>
          <p:nvPr/>
        </p:nvPicPr>
        <p:blipFill>
          <a:blip r:embed="rId5">
            <a:alphaModFix/>
          </a:blip>
          <a:stretch>
            <a:fillRect/>
          </a:stretch>
        </p:blipFill>
        <p:spPr>
          <a:xfrm>
            <a:off x="5231588" y="2966813"/>
            <a:ext cx="708968" cy="557725"/>
          </a:xfrm>
          <a:prstGeom prst="rect">
            <a:avLst/>
          </a:prstGeom>
          <a:noFill/>
          <a:ln>
            <a:noFill/>
          </a:ln>
        </p:spPr>
      </p:pic>
      <p:sp>
        <p:nvSpPr>
          <p:cNvPr id="2553" name="Google Shape;2553;g1d4b5e66761_2_3764"/>
          <p:cNvSpPr txBox="1"/>
          <p:nvPr/>
        </p:nvSpPr>
        <p:spPr>
          <a:xfrm>
            <a:off x="4534602" y="3037976"/>
            <a:ext cx="654000" cy="4896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Purple Poppy Mallow</a:t>
            </a:r>
            <a:endParaRPr b="0" i="0" sz="1800" u="none" cap="none" strike="noStrike">
              <a:solidFill>
                <a:schemeClr val="dk1"/>
              </a:solidFill>
              <a:latin typeface="Arial"/>
              <a:ea typeface="Arial"/>
              <a:cs typeface="Arial"/>
              <a:sym typeface="Arial"/>
            </a:endParaRPr>
          </a:p>
        </p:txBody>
      </p:sp>
      <p:grpSp>
        <p:nvGrpSpPr>
          <p:cNvPr id="2554" name="Google Shape;2554;g1d4b5e66761_2_3764"/>
          <p:cNvGrpSpPr/>
          <p:nvPr/>
        </p:nvGrpSpPr>
        <p:grpSpPr>
          <a:xfrm>
            <a:off x="4657588" y="1025200"/>
            <a:ext cx="408000" cy="307950"/>
            <a:chOff x="9537475" y="927000"/>
            <a:chExt cx="408000" cy="307950"/>
          </a:xfrm>
        </p:grpSpPr>
        <p:cxnSp>
          <p:nvCxnSpPr>
            <p:cNvPr id="2555" name="Google Shape;2555;g1d4b5e66761_2_3764"/>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556" name="Google Shape;2556;g1d4b5e66761_2_3764"/>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557" name="Google Shape;2557;g1d4b5e66761_2_3764"/>
            <p:cNvCxnSpPr>
              <a:stCxn id="2556"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558" name="Google Shape;2558;g1d4b5e66761_2_3764"/>
            <p:cNvCxnSpPr>
              <a:stCxn id="2556"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559" name="Google Shape;2559;g1d4b5e66761_2_3764"/>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560" name="Google Shape;2560;g1d4b5e66761_2_3764"/>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561" name="Google Shape;2561;g1d4b5e66761_2_3764"/>
          <p:cNvSpPr txBox="1"/>
          <p:nvPr/>
        </p:nvSpPr>
        <p:spPr>
          <a:xfrm>
            <a:off x="8224058" y="165668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Cardinal Flower</a:t>
            </a:r>
            <a:endParaRPr/>
          </a:p>
        </p:txBody>
      </p:sp>
      <p:pic>
        <p:nvPicPr>
          <p:cNvPr descr="Lobelia siphilitica Transparent" id="2562" name="Google Shape;2562;g1d4b5e66761_2_3764"/>
          <p:cNvPicPr preferRelativeResize="0"/>
          <p:nvPr/>
        </p:nvPicPr>
        <p:blipFill rotWithShape="1">
          <a:blip r:embed="rId6">
            <a:alphaModFix/>
          </a:blip>
          <a:srcRect b="0" l="0" r="0" t="0"/>
          <a:stretch/>
        </p:blipFill>
        <p:spPr>
          <a:xfrm>
            <a:off x="5135300" y="924028"/>
            <a:ext cx="288237" cy="460210"/>
          </a:xfrm>
          <a:prstGeom prst="rect">
            <a:avLst/>
          </a:prstGeom>
          <a:noFill/>
          <a:ln>
            <a:noFill/>
          </a:ln>
        </p:spPr>
      </p:pic>
      <p:pic>
        <p:nvPicPr>
          <p:cNvPr descr="Lobelia siphilitica Transparent" id="2563" name="Google Shape;2563;g1d4b5e66761_2_3764"/>
          <p:cNvPicPr preferRelativeResize="0"/>
          <p:nvPr/>
        </p:nvPicPr>
        <p:blipFill rotWithShape="1">
          <a:blip r:embed="rId6">
            <a:alphaModFix/>
          </a:blip>
          <a:srcRect b="0" l="0" r="0" t="0"/>
          <a:stretch/>
        </p:blipFill>
        <p:spPr>
          <a:xfrm>
            <a:off x="5643863" y="924028"/>
            <a:ext cx="288237" cy="460210"/>
          </a:xfrm>
          <a:prstGeom prst="rect">
            <a:avLst/>
          </a:prstGeom>
          <a:noFill/>
          <a:ln>
            <a:noFill/>
          </a:ln>
        </p:spPr>
      </p:pic>
      <p:pic>
        <p:nvPicPr>
          <p:cNvPr descr="Lobelia siphilitica Transparent" id="2564" name="Google Shape;2564;g1d4b5e66761_2_3764"/>
          <p:cNvPicPr preferRelativeResize="0"/>
          <p:nvPr/>
        </p:nvPicPr>
        <p:blipFill rotWithShape="1">
          <a:blip r:embed="rId6">
            <a:alphaModFix/>
          </a:blip>
          <a:srcRect b="0" l="0" r="0" t="0"/>
          <a:stretch/>
        </p:blipFill>
        <p:spPr>
          <a:xfrm>
            <a:off x="6189763" y="924028"/>
            <a:ext cx="288237" cy="460210"/>
          </a:xfrm>
          <a:prstGeom prst="rect">
            <a:avLst/>
          </a:prstGeom>
          <a:noFill/>
          <a:ln>
            <a:noFill/>
          </a:ln>
        </p:spPr>
      </p:pic>
      <p:pic>
        <p:nvPicPr>
          <p:cNvPr descr="Lobelia siphilitica Transparent" id="2565" name="Google Shape;2565;g1d4b5e66761_2_3764"/>
          <p:cNvPicPr preferRelativeResize="0"/>
          <p:nvPr/>
        </p:nvPicPr>
        <p:blipFill rotWithShape="1">
          <a:blip r:embed="rId6">
            <a:alphaModFix/>
          </a:blip>
          <a:srcRect b="0" l="0" r="0" t="0"/>
          <a:stretch/>
        </p:blipFill>
        <p:spPr>
          <a:xfrm>
            <a:off x="6692638" y="924015"/>
            <a:ext cx="288237" cy="460210"/>
          </a:xfrm>
          <a:prstGeom prst="rect">
            <a:avLst/>
          </a:prstGeom>
          <a:noFill/>
          <a:ln>
            <a:noFill/>
          </a:ln>
        </p:spPr>
      </p:pic>
      <p:pic>
        <p:nvPicPr>
          <p:cNvPr descr="Lobelia siphilitica Transparent" id="2566" name="Google Shape;2566;g1d4b5e66761_2_3764"/>
          <p:cNvPicPr preferRelativeResize="0"/>
          <p:nvPr/>
        </p:nvPicPr>
        <p:blipFill rotWithShape="1">
          <a:blip r:embed="rId6">
            <a:alphaModFix/>
          </a:blip>
          <a:srcRect b="0" l="0" r="0" t="0"/>
          <a:stretch/>
        </p:blipFill>
        <p:spPr>
          <a:xfrm>
            <a:off x="7170250" y="949078"/>
            <a:ext cx="288237" cy="460210"/>
          </a:xfrm>
          <a:prstGeom prst="rect">
            <a:avLst/>
          </a:prstGeom>
          <a:noFill/>
          <a:ln>
            <a:noFill/>
          </a:ln>
        </p:spPr>
      </p:pic>
      <p:pic>
        <p:nvPicPr>
          <p:cNvPr descr="Lobelia siphilitica Transparent" id="2567" name="Google Shape;2567;g1d4b5e66761_2_3764"/>
          <p:cNvPicPr preferRelativeResize="0"/>
          <p:nvPr/>
        </p:nvPicPr>
        <p:blipFill rotWithShape="1">
          <a:blip r:embed="rId6">
            <a:alphaModFix/>
          </a:blip>
          <a:srcRect b="0" l="0" r="0" t="0"/>
          <a:stretch/>
        </p:blipFill>
        <p:spPr>
          <a:xfrm>
            <a:off x="7635975" y="924028"/>
            <a:ext cx="288237" cy="460210"/>
          </a:xfrm>
          <a:prstGeom prst="rect">
            <a:avLst/>
          </a:prstGeom>
          <a:noFill/>
          <a:ln>
            <a:noFill/>
          </a:ln>
        </p:spPr>
      </p:pic>
      <p:pic>
        <p:nvPicPr>
          <p:cNvPr descr="Lobelia cardinalis Transparent" id="2568" name="Google Shape;2568;g1d4b5e66761_2_3764"/>
          <p:cNvPicPr preferRelativeResize="0"/>
          <p:nvPr/>
        </p:nvPicPr>
        <p:blipFill rotWithShape="1">
          <a:blip r:embed="rId7">
            <a:alphaModFix/>
          </a:blip>
          <a:srcRect b="0" l="0" r="0" t="0"/>
          <a:stretch/>
        </p:blipFill>
        <p:spPr>
          <a:xfrm>
            <a:off x="5286694" y="1387102"/>
            <a:ext cx="498484" cy="829219"/>
          </a:xfrm>
          <a:prstGeom prst="rect">
            <a:avLst/>
          </a:prstGeom>
          <a:noFill/>
          <a:ln>
            <a:noFill/>
          </a:ln>
        </p:spPr>
      </p:pic>
      <p:pic>
        <p:nvPicPr>
          <p:cNvPr descr="Lobelia cardinalis Transparent" id="2569" name="Google Shape;2569;g1d4b5e66761_2_3764"/>
          <p:cNvPicPr preferRelativeResize="0"/>
          <p:nvPr/>
        </p:nvPicPr>
        <p:blipFill rotWithShape="1">
          <a:blip r:embed="rId7">
            <a:alphaModFix/>
          </a:blip>
          <a:srcRect b="0" l="0" r="0" t="0"/>
          <a:stretch/>
        </p:blipFill>
        <p:spPr>
          <a:xfrm>
            <a:off x="5936569" y="1385889"/>
            <a:ext cx="498484" cy="829219"/>
          </a:xfrm>
          <a:prstGeom prst="rect">
            <a:avLst/>
          </a:prstGeom>
          <a:noFill/>
          <a:ln>
            <a:noFill/>
          </a:ln>
        </p:spPr>
      </p:pic>
      <p:pic>
        <p:nvPicPr>
          <p:cNvPr descr="Lobelia cardinalis Transparent" id="2570" name="Google Shape;2570;g1d4b5e66761_2_3764"/>
          <p:cNvPicPr preferRelativeResize="0"/>
          <p:nvPr/>
        </p:nvPicPr>
        <p:blipFill rotWithShape="1">
          <a:blip r:embed="rId7">
            <a:alphaModFix/>
          </a:blip>
          <a:srcRect b="0" l="0" r="0" t="0"/>
          <a:stretch/>
        </p:blipFill>
        <p:spPr>
          <a:xfrm>
            <a:off x="6568256" y="1387102"/>
            <a:ext cx="498484" cy="829219"/>
          </a:xfrm>
          <a:prstGeom prst="rect">
            <a:avLst/>
          </a:prstGeom>
          <a:noFill/>
          <a:ln>
            <a:noFill/>
          </a:ln>
        </p:spPr>
      </p:pic>
      <p:pic>
        <p:nvPicPr>
          <p:cNvPr descr="Lobelia cardinalis Transparent" id="2571" name="Google Shape;2571;g1d4b5e66761_2_3764"/>
          <p:cNvPicPr preferRelativeResize="0"/>
          <p:nvPr/>
        </p:nvPicPr>
        <p:blipFill rotWithShape="1">
          <a:blip r:embed="rId7">
            <a:alphaModFix/>
          </a:blip>
          <a:srcRect b="0" l="0" r="0" t="0"/>
          <a:stretch/>
        </p:blipFill>
        <p:spPr>
          <a:xfrm>
            <a:off x="7155881" y="1385889"/>
            <a:ext cx="498484" cy="829219"/>
          </a:xfrm>
          <a:prstGeom prst="rect">
            <a:avLst/>
          </a:prstGeom>
          <a:noFill/>
          <a:ln>
            <a:noFill/>
          </a:ln>
        </p:spPr>
      </p:pic>
      <p:pic>
        <p:nvPicPr>
          <p:cNvPr descr="Lobelia cardinalis Transparent" id="2572" name="Google Shape;2572;g1d4b5e66761_2_3764"/>
          <p:cNvPicPr preferRelativeResize="0"/>
          <p:nvPr/>
        </p:nvPicPr>
        <p:blipFill rotWithShape="1">
          <a:blip r:embed="rId7">
            <a:alphaModFix/>
          </a:blip>
          <a:srcRect b="0" l="0" r="0" t="0"/>
          <a:stretch/>
        </p:blipFill>
        <p:spPr>
          <a:xfrm>
            <a:off x="7739031" y="1354039"/>
            <a:ext cx="498484" cy="829219"/>
          </a:xfrm>
          <a:prstGeom prst="rect">
            <a:avLst/>
          </a:prstGeom>
          <a:noFill/>
          <a:ln>
            <a:noFill/>
          </a:ln>
        </p:spPr>
      </p:pic>
      <p:pic>
        <p:nvPicPr>
          <p:cNvPr descr="Lysimachia quadriflora Transparent" id="2573" name="Google Shape;2573;g1d4b5e66761_2_3764"/>
          <p:cNvPicPr preferRelativeResize="0"/>
          <p:nvPr/>
        </p:nvPicPr>
        <p:blipFill rotWithShape="1">
          <a:blip r:embed="rId4">
            <a:alphaModFix/>
          </a:blip>
          <a:srcRect b="0" l="0" r="0" t="0"/>
          <a:stretch/>
        </p:blipFill>
        <p:spPr>
          <a:xfrm>
            <a:off x="5524831" y="415716"/>
            <a:ext cx="517132" cy="431145"/>
          </a:xfrm>
          <a:prstGeom prst="rect">
            <a:avLst/>
          </a:prstGeom>
          <a:noFill/>
          <a:ln>
            <a:noFill/>
          </a:ln>
        </p:spPr>
      </p:pic>
      <p:pic>
        <p:nvPicPr>
          <p:cNvPr descr="Lysimachia quadriflora Transparent" id="2574" name="Google Shape;2574;g1d4b5e66761_2_3764"/>
          <p:cNvPicPr preferRelativeResize="0"/>
          <p:nvPr/>
        </p:nvPicPr>
        <p:blipFill rotWithShape="1">
          <a:blip r:embed="rId4">
            <a:alphaModFix/>
          </a:blip>
          <a:srcRect b="0" l="0" r="0" t="0"/>
          <a:stretch/>
        </p:blipFill>
        <p:spPr>
          <a:xfrm>
            <a:off x="6185294" y="412891"/>
            <a:ext cx="517132" cy="431145"/>
          </a:xfrm>
          <a:prstGeom prst="rect">
            <a:avLst/>
          </a:prstGeom>
          <a:noFill/>
          <a:ln>
            <a:noFill/>
          </a:ln>
        </p:spPr>
      </p:pic>
      <p:pic>
        <p:nvPicPr>
          <p:cNvPr descr="Veronicastrum virginicum Transparent" id="2575" name="Google Shape;2575;g1d4b5e66761_2_3764"/>
          <p:cNvPicPr preferRelativeResize="0"/>
          <p:nvPr/>
        </p:nvPicPr>
        <p:blipFill rotWithShape="1">
          <a:blip r:embed="rId3">
            <a:alphaModFix/>
          </a:blip>
          <a:srcRect b="0" l="0" r="0" t="0"/>
          <a:stretch/>
        </p:blipFill>
        <p:spPr>
          <a:xfrm>
            <a:off x="5983062" y="2183244"/>
            <a:ext cx="576476" cy="783571"/>
          </a:xfrm>
          <a:prstGeom prst="rect">
            <a:avLst/>
          </a:prstGeom>
          <a:noFill/>
          <a:ln>
            <a:noFill/>
          </a:ln>
        </p:spPr>
      </p:pic>
      <p:pic>
        <p:nvPicPr>
          <p:cNvPr descr="Veronicastrum virginicum Transparent" id="2576" name="Google Shape;2576;g1d4b5e66761_2_3764"/>
          <p:cNvPicPr preferRelativeResize="0"/>
          <p:nvPr/>
        </p:nvPicPr>
        <p:blipFill rotWithShape="1">
          <a:blip r:embed="rId3">
            <a:alphaModFix/>
          </a:blip>
          <a:srcRect b="0" l="0" r="0" t="0"/>
          <a:stretch/>
        </p:blipFill>
        <p:spPr>
          <a:xfrm>
            <a:off x="6702424" y="2215094"/>
            <a:ext cx="576476" cy="783571"/>
          </a:xfrm>
          <a:prstGeom prst="rect">
            <a:avLst/>
          </a:prstGeom>
          <a:noFill/>
          <a:ln>
            <a:noFill/>
          </a:ln>
        </p:spPr>
      </p:pic>
      <p:pic>
        <p:nvPicPr>
          <p:cNvPr id="2577" name="Google Shape;2577;g1d4b5e66761_2_3764"/>
          <p:cNvPicPr preferRelativeResize="0"/>
          <p:nvPr/>
        </p:nvPicPr>
        <p:blipFill>
          <a:blip r:embed="rId5">
            <a:alphaModFix/>
          </a:blip>
          <a:stretch>
            <a:fillRect/>
          </a:stretch>
        </p:blipFill>
        <p:spPr>
          <a:xfrm>
            <a:off x="6041638" y="2966813"/>
            <a:ext cx="708968" cy="557725"/>
          </a:xfrm>
          <a:prstGeom prst="rect">
            <a:avLst/>
          </a:prstGeom>
          <a:noFill/>
          <a:ln>
            <a:noFill/>
          </a:ln>
        </p:spPr>
      </p:pic>
      <p:pic>
        <p:nvPicPr>
          <p:cNvPr id="2578" name="Google Shape;2578;g1d4b5e66761_2_3764"/>
          <p:cNvPicPr preferRelativeResize="0"/>
          <p:nvPr/>
        </p:nvPicPr>
        <p:blipFill>
          <a:blip r:embed="rId5">
            <a:alphaModFix/>
          </a:blip>
          <a:stretch>
            <a:fillRect/>
          </a:stretch>
        </p:blipFill>
        <p:spPr>
          <a:xfrm>
            <a:off x="6840163" y="2966813"/>
            <a:ext cx="708968" cy="557725"/>
          </a:xfrm>
          <a:prstGeom prst="rect">
            <a:avLst/>
          </a:prstGeom>
          <a:noFill/>
          <a:ln>
            <a:noFill/>
          </a:ln>
        </p:spPr>
      </p:pic>
      <p:pic>
        <p:nvPicPr>
          <p:cNvPr id="2579" name="Google Shape;2579;g1d4b5e66761_2_3764"/>
          <p:cNvPicPr preferRelativeResize="0"/>
          <p:nvPr/>
        </p:nvPicPr>
        <p:blipFill>
          <a:blip r:embed="rId5">
            <a:alphaModFix/>
          </a:blip>
          <a:stretch>
            <a:fillRect/>
          </a:stretch>
        </p:blipFill>
        <p:spPr>
          <a:xfrm>
            <a:off x="7640313" y="2966813"/>
            <a:ext cx="708968" cy="557725"/>
          </a:xfrm>
          <a:prstGeom prst="rect">
            <a:avLst/>
          </a:prstGeom>
          <a:noFill/>
          <a:ln>
            <a:noFill/>
          </a:ln>
        </p:spPr>
      </p:pic>
      <p:pic>
        <p:nvPicPr>
          <p:cNvPr id="2580" name="Google Shape;2580;g1d4b5e66761_2_3764"/>
          <p:cNvPicPr preferRelativeResize="0"/>
          <p:nvPr/>
        </p:nvPicPr>
        <p:blipFill>
          <a:blip r:embed="rId5">
            <a:alphaModFix/>
          </a:blip>
          <a:stretch>
            <a:fillRect/>
          </a:stretch>
        </p:blipFill>
        <p:spPr>
          <a:xfrm>
            <a:off x="8439650" y="2966813"/>
            <a:ext cx="708968" cy="557725"/>
          </a:xfrm>
          <a:prstGeom prst="rect">
            <a:avLst/>
          </a:prstGeom>
          <a:noFill/>
          <a:ln>
            <a:noFill/>
          </a:ln>
        </p:spPr>
      </p:pic>
      <p:pic>
        <p:nvPicPr>
          <p:cNvPr descr="Monarda fistulosa Transparent" id="2581" name="Google Shape;2581;g1d4b5e66761_2_3764"/>
          <p:cNvPicPr preferRelativeResize="0"/>
          <p:nvPr/>
        </p:nvPicPr>
        <p:blipFill rotWithShape="1">
          <a:blip r:embed="rId8">
            <a:alphaModFix/>
          </a:blip>
          <a:srcRect b="0" l="0" r="0" t="0"/>
          <a:stretch/>
        </p:blipFill>
        <p:spPr>
          <a:xfrm>
            <a:off x="5498154" y="4957872"/>
            <a:ext cx="753162" cy="873097"/>
          </a:xfrm>
          <a:prstGeom prst="rect">
            <a:avLst/>
          </a:prstGeom>
          <a:noFill/>
          <a:ln>
            <a:noFill/>
          </a:ln>
        </p:spPr>
      </p:pic>
      <p:pic>
        <p:nvPicPr>
          <p:cNvPr descr="Silene regia Transparent" id="2582" name="Google Shape;2582;g1d4b5e66761_2_3764"/>
          <p:cNvPicPr preferRelativeResize="0"/>
          <p:nvPr/>
        </p:nvPicPr>
        <p:blipFill rotWithShape="1">
          <a:blip r:embed="rId9">
            <a:alphaModFix/>
          </a:blip>
          <a:srcRect b="0" l="0" r="0" t="0"/>
          <a:stretch/>
        </p:blipFill>
        <p:spPr>
          <a:xfrm>
            <a:off x="5640208" y="5721972"/>
            <a:ext cx="422668" cy="809003"/>
          </a:xfrm>
          <a:prstGeom prst="rect">
            <a:avLst/>
          </a:prstGeom>
          <a:noFill/>
          <a:ln>
            <a:noFill/>
          </a:ln>
        </p:spPr>
      </p:pic>
      <p:pic>
        <p:nvPicPr>
          <p:cNvPr descr="Silphium lacinatum Transparent" id="2583" name="Google Shape;2583;g1d4b5e66761_2_3764"/>
          <p:cNvPicPr preferRelativeResize="0"/>
          <p:nvPr/>
        </p:nvPicPr>
        <p:blipFill rotWithShape="1">
          <a:blip r:embed="rId10">
            <a:alphaModFix/>
          </a:blip>
          <a:srcRect b="0" l="0" r="0" t="0"/>
          <a:stretch/>
        </p:blipFill>
        <p:spPr>
          <a:xfrm>
            <a:off x="5443898" y="3526003"/>
            <a:ext cx="641251" cy="1431847"/>
          </a:xfrm>
          <a:prstGeom prst="rect">
            <a:avLst/>
          </a:prstGeom>
          <a:noFill/>
          <a:ln>
            <a:noFill/>
          </a:ln>
        </p:spPr>
      </p:pic>
      <p:sp>
        <p:nvSpPr>
          <p:cNvPr id="2584" name="Google Shape;2584;g1d4b5e66761_2_3764"/>
          <p:cNvSpPr txBox="1"/>
          <p:nvPr/>
        </p:nvSpPr>
        <p:spPr>
          <a:xfrm>
            <a:off x="7223380" y="5989514"/>
            <a:ext cx="6540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Royal Catchfly</a:t>
            </a:r>
            <a:endParaRPr b="0" i="0" sz="1800" u="none" cap="none" strike="noStrike">
              <a:solidFill>
                <a:schemeClr val="dk1"/>
              </a:solidFill>
              <a:latin typeface="Arial"/>
              <a:ea typeface="Arial"/>
              <a:cs typeface="Arial"/>
              <a:sym typeface="Arial"/>
            </a:endParaRPr>
          </a:p>
        </p:txBody>
      </p:sp>
      <p:sp>
        <p:nvSpPr>
          <p:cNvPr id="2585" name="Google Shape;2585;g1d4b5e66761_2_3764"/>
          <p:cNvSpPr txBox="1"/>
          <p:nvPr/>
        </p:nvSpPr>
        <p:spPr>
          <a:xfrm>
            <a:off x="7141317" y="5236077"/>
            <a:ext cx="6540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Wild Bergamot</a:t>
            </a:r>
            <a:endParaRPr b="0" i="0" sz="1800" u="none" cap="none" strike="noStrike">
              <a:solidFill>
                <a:schemeClr val="dk1"/>
              </a:solidFill>
              <a:latin typeface="Arial"/>
              <a:ea typeface="Arial"/>
              <a:cs typeface="Arial"/>
              <a:sym typeface="Arial"/>
            </a:endParaRPr>
          </a:p>
        </p:txBody>
      </p:sp>
      <p:sp>
        <p:nvSpPr>
          <p:cNvPr id="2586" name="Google Shape;2586;g1d4b5e66761_2_3764"/>
          <p:cNvSpPr txBox="1"/>
          <p:nvPr/>
        </p:nvSpPr>
        <p:spPr>
          <a:xfrm>
            <a:off x="7030302" y="406644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Compass Plant</a:t>
            </a:r>
            <a:endParaRPr b="0" i="0" sz="1800" u="none" cap="none" strike="noStrike">
              <a:solidFill>
                <a:schemeClr val="dk1"/>
              </a:solidFill>
              <a:latin typeface="Arial"/>
              <a:ea typeface="Arial"/>
              <a:cs typeface="Arial"/>
              <a:sym typeface="Arial"/>
            </a:endParaRPr>
          </a:p>
        </p:txBody>
      </p:sp>
      <p:pic>
        <p:nvPicPr>
          <p:cNvPr descr="Silphium lacinatum Transparent" id="2587" name="Google Shape;2587;g1d4b5e66761_2_3764"/>
          <p:cNvPicPr preferRelativeResize="0"/>
          <p:nvPr/>
        </p:nvPicPr>
        <p:blipFill rotWithShape="1">
          <a:blip r:embed="rId10">
            <a:alphaModFix/>
          </a:blip>
          <a:srcRect b="0" l="0" r="0" t="0"/>
          <a:stretch/>
        </p:blipFill>
        <p:spPr>
          <a:xfrm>
            <a:off x="6255348" y="3526003"/>
            <a:ext cx="641251" cy="1431847"/>
          </a:xfrm>
          <a:prstGeom prst="rect">
            <a:avLst/>
          </a:prstGeom>
          <a:noFill/>
          <a:ln>
            <a:noFill/>
          </a:ln>
        </p:spPr>
      </p:pic>
      <p:pic>
        <p:nvPicPr>
          <p:cNvPr descr="Monarda fistulosa Transparent" id="2588" name="Google Shape;2588;g1d4b5e66761_2_3764"/>
          <p:cNvPicPr preferRelativeResize="0"/>
          <p:nvPr/>
        </p:nvPicPr>
        <p:blipFill rotWithShape="1">
          <a:blip r:embed="rId8">
            <a:alphaModFix/>
          </a:blip>
          <a:srcRect b="0" l="0" r="0" t="0"/>
          <a:stretch/>
        </p:blipFill>
        <p:spPr>
          <a:xfrm>
            <a:off x="6308004" y="4957872"/>
            <a:ext cx="753162" cy="873097"/>
          </a:xfrm>
          <a:prstGeom prst="rect">
            <a:avLst/>
          </a:prstGeom>
          <a:noFill/>
          <a:ln>
            <a:noFill/>
          </a:ln>
        </p:spPr>
      </p:pic>
      <p:pic>
        <p:nvPicPr>
          <p:cNvPr descr="Silene regia Transparent" id="2589" name="Google Shape;2589;g1d4b5e66761_2_3764"/>
          <p:cNvPicPr preferRelativeResize="0"/>
          <p:nvPr/>
        </p:nvPicPr>
        <p:blipFill rotWithShape="1">
          <a:blip r:embed="rId9">
            <a:alphaModFix/>
          </a:blip>
          <a:srcRect b="0" l="0" r="0" t="0"/>
          <a:stretch/>
        </p:blipFill>
        <p:spPr>
          <a:xfrm>
            <a:off x="6160733" y="5760522"/>
            <a:ext cx="422668" cy="809003"/>
          </a:xfrm>
          <a:prstGeom prst="rect">
            <a:avLst/>
          </a:prstGeom>
          <a:noFill/>
          <a:ln>
            <a:noFill/>
          </a:ln>
        </p:spPr>
      </p:pic>
      <p:pic>
        <p:nvPicPr>
          <p:cNvPr descr="Silene regia Transparent" id="2590" name="Google Shape;2590;g1d4b5e66761_2_3764"/>
          <p:cNvPicPr preferRelativeResize="0"/>
          <p:nvPr/>
        </p:nvPicPr>
        <p:blipFill rotWithShape="1">
          <a:blip r:embed="rId9">
            <a:alphaModFix/>
          </a:blip>
          <a:srcRect b="0" l="0" r="0" t="0"/>
          <a:stretch/>
        </p:blipFill>
        <p:spPr>
          <a:xfrm>
            <a:off x="6706633" y="5760522"/>
            <a:ext cx="422668" cy="809003"/>
          </a:xfrm>
          <a:prstGeom prst="rect">
            <a:avLst/>
          </a:prstGeom>
          <a:noFill/>
          <a:ln>
            <a:noFill/>
          </a:ln>
        </p:spPr>
      </p:pic>
      <p:sp>
        <p:nvSpPr>
          <p:cNvPr id="2591" name="Google Shape;2591;g1d4b5e66761_2_3764"/>
          <p:cNvSpPr txBox="1"/>
          <p:nvPr/>
        </p:nvSpPr>
        <p:spPr>
          <a:xfrm>
            <a:off x="0" y="4737125"/>
            <a:ext cx="2094300" cy="1093800"/>
          </a:xfrm>
          <a:prstGeom prst="rect">
            <a:avLst/>
          </a:prstGeom>
          <a:solidFill>
            <a:schemeClr val="lt1"/>
          </a:solidFill>
          <a:ln>
            <a:noFill/>
          </a:ln>
        </p:spPr>
        <p:txBody>
          <a:bodyPr anchorCtr="0" anchor="ctr" bIns="45700" lIns="91425" spcFirstLastPara="1" rIns="91425" wrap="square" tIns="45700">
            <a:normAutofit fontScale="250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592" name="Google Shape;2592;g1d4b5e66761_2_3764"/>
          <p:cNvSpPr txBox="1"/>
          <p:nvPr/>
        </p:nvSpPr>
        <p:spPr>
          <a:xfrm>
            <a:off x="2460625" y="468425"/>
            <a:ext cx="2247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Loosestrife is a rarer plant of wet meadows. It has nodding yellow flowers. Great for rain gardens. </a:t>
            </a:r>
            <a:endParaRPr i="0" sz="800" u="none" cap="none" strike="noStrike">
              <a:solidFill>
                <a:schemeClr val="dk1"/>
              </a:solidFill>
            </a:endParaRPr>
          </a:p>
        </p:txBody>
      </p:sp>
      <p:sp>
        <p:nvSpPr>
          <p:cNvPr id="2593" name="Google Shape;2593;g1d4b5e66761_2_3764"/>
          <p:cNvSpPr txBox="1"/>
          <p:nvPr/>
        </p:nvSpPr>
        <p:spPr>
          <a:xfrm>
            <a:off x="1954675" y="994075"/>
            <a:ext cx="27792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Great Blue Lobelia has dense, short spikes of blue flowers that bees love. It likes wetter soils and is good for rain gardens. </a:t>
            </a:r>
            <a:endParaRPr i="0" sz="800" u="none" cap="none" strike="noStrike">
              <a:solidFill>
                <a:schemeClr val="dk1"/>
              </a:solidFill>
            </a:endParaRPr>
          </a:p>
        </p:txBody>
      </p:sp>
      <p:sp>
        <p:nvSpPr>
          <p:cNvPr id="2594" name="Google Shape;2594;g1d4b5e66761_2_3764"/>
          <p:cNvSpPr txBox="1"/>
          <p:nvPr/>
        </p:nvSpPr>
        <p:spPr>
          <a:xfrm>
            <a:off x="1852538" y="1672125"/>
            <a:ext cx="3100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Cardinal Flower is a favorite of hummingbirds. The tall red flower spikes bloom in late summer. Handles sun and </a:t>
            </a:r>
            <a:r>
              <a:rPr lang="en-US" sz="800">
                <a:latin typeface="Calibri"/>
                <a:ea typeface="Calibri"/>
                <a:cs typeface="Calibri"/>
                <a:sym typeface="Calibri"/>
              </a:rPr>
              <a:t>shade, wet and medium soils.</a:t>
            </a:r>
            <a:endParaRPr i="0" sz="800" u="none" cap="none" strike="noStrike">
              <a:solidFill>
                <a:schemeClr val="dk1"/>
              </a:solidFill>
            </a:endParaRPr>
          </a:p>
        </p:txBody>
      </p:sp>
      <p:sp>
        <p:nvSpPr>
          <p:cNvPr id="2595" name="Google Shape;2595;g1d4b5e66761_2_3764"/>
          <p:cNvSpPr txBox="1"/>
          <p:nvPr/>
        </p:nvSpPr>
        <p:spPr>
          <a:xfrm>
            <a:off x="2019250" y="2495363"/>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Culver’s Root has spikes of white flowers on top of tall whorled stems. It spreads a little each year underground and is a fantastic plant. </a:t>
            </a:r>
            <a:endParaRPr i="0" sz="800" u="none" cap="none" strike="noStrike">
              <a:solidFill>
                <a:schemeClr val="dk1"/>
              </a:solidFill>
            </a:endParaRPr>
          </a:p>
        </p:txBody>
      </p:sp>
      <p:sp>
        <p:nvSpPr>
          <p:cNvPr id="2596" name="Google Shape;2596;g1d4b5e66761_2_3764"/>
          <p:cNvSpPr txBox="1"/>
          <p:nvPr/>
        </p:nvSpPr>
        <p:spPr>
          <a:xfrm>
            <a:off x="1545425" y="313052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Purple Poppy Mallow grows from a taproot–but year year it sends out 5ft long stems in all directions along the ground! Long bloom period.</a:t>
            </a:r>
            <a:endParaRPr i="0" sz="800" u="none" cap="none" strike="noStrike">
              <a:solidFill>
                <a:schemeClr val="dk1"/>
              </a:solidFill>
            </a:endParaRPr>
          </a:p>
        </p:txBody>
      </p:sp>
      <p:sp>
        <p:nvSpPr>
          <p:cNvPr id="2597" name="Google Shape;2597;g1d4b5e66761_2_3764"/>
          <p:cNvSpPr txBox="1"/>
          <p:nvPr/>
        </p:nvSpPr>
        <p:spPr>
          <a:xfrm>
            <a:off x="2019250" y="4081863"/>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Compass Plant is an extremely tall prairie plant with tall flower stems and deep taproots. You only need one or two, and it spreads by seed.</a:t>
            </a:r>
            <a:endParaRPr i="0" sz="800" u="none" cap="none" strike="noStrike">
              <a:solidFill>
                <a:schemeClr val="dk1"/>
              </a:solidFill>
            </a:endParaRPr>
          </a:p>
        </p:txBody>
      </p:sp>
      <p:sp>
        <p:nvSpPr>
          <p:cNvPr id="2598" name="Google Shape;2598;g1d4b5e66761_2_3764"/>
          <p:cNvSpPr txBox="1"/>
          <p:nvPr/>
        </p:nvSpPr>
        <p:spPr>
          <a:xfrm>
            <a:off x="2405488" y="5266963"/>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Wild Bergamot is better used in tall, wild gardens and restorations–it spreads a lot </a:t>
            </a:r>
            <a:r>
              <a:rPr lang="en-US" sz="800">
                <a:latin typeface="Calibri"/>
                <a:ea typeface="Calibri"/>
                <a:cs typeface="Calibri"/>
                <a:sym typeface="Calibri"/>
              </a:rPr>
              <a:t>underground</a:t>
            </a:r>
            <a:r>
              <a:rPr lang="en-US" sz="800">
                <a:latin typeface="Calibri"/>
                <a:ea typeface="Calibri"/>
                <a:cs typeface="Calibri"/>
                <a:sym typeface="Calibri"/>
              </a:rPr>
              <a:t> and by seed. Great for pollinators. </a:t>
            </a:r>
            <a:endParaRPr i="0" sz="800" u="none" cap="none" strike="noStrike">
              <a:solidFill>
                <a:schemeClr val="dk1"/>
              </a:solidFill>
            </a:endParaRPr>
          </a:p>
        </p:txBody>
      </p:sp>
      <p:sp>
        <p:nvSpPr>
          <p:cNvPr id="2599" name="Google Shape;2599;g1d4b5e66761_2_3764"/>
          <p:cNvSpPr txBox="1"/>
          <p:nvPr/>
        </p:nvSpPr>
        <p:spPr>
          <a:xfrm>
            <a:off x="3019450" y="6004975"/>
            <a:ext cx="2338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Royal Catchfly is a hummingbird favorite. It has bright red flowers and can be </a:t>
            </a:r>
            <a:r>
              <a:rPr lang="en-US" sz="800">
                <a:latin typeface="Calibri"/>
                <a:ea typeface="Calibri"/>
                <a:cs typeface="Calibri"/>
                <a:sym typeface="Calibri"/>
              </a:rPr>
              <a:t>short</a:t>
            </a:r>
            <a:r>
              <a:rPr lang="en-US" sz="800">
                <a:latin typeface="Calibri"/>
                <a:ea typeface="Calibri"/>
                <a:cs typeface="Calibri"/>
                <a:sym typeface="Calibri"/>
              </a:rPr>
              <a:t>-lived, but self-seeds. </a:t>
            </a:r>
            <a:endParaRPr i="0" sz="800" u="none" cap="none" strike="noStrike">
              <a:solidFill>
                <a:schemeClr val="dk1"/>
              </a:solidFill>
            </a:endParaRPr>
          </a:p>
        </p:txBody>
      </p:sp>
      <p:grpSp>
        <p:nvGrpSpPr>
          <p:cNvPr id="2600" name="Google Shape;2600;g1d4b5e66761_2_3764"/>
          <p:cNvGrpSpPr/>
          <p:nvPr/>
        </p:nvGrpSpPr>
        <p:grpSpPr>
          <a:xfrm>
            <a:off x="5081438" y="3827769"/>
            <a:ext cx="337800" cy="1135985"/>
            <a:chOff x="8491175" y="737794"/>
            <a:chExt cx="337800" cy="1135985"/>
          </a:xfrm>
        </p:grpSpPr>
        <p:cxnSp>
          <p:nvCxnSpPr>
            <p:cNvPr id="2601" name="Google Shape;2601;g1d4b5e66761_2_3764"/>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602" name="Google Shape;2602;g1d4b5e66761_2_3764"/>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603" name="Google Shape;2603;g1d4b5e66761_2_3764"/>
            <p:cNvCxnSpPr>
              <a:stCxn id="2602"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604" name="Google Shape;2604;g1d4b5e66761_2_3764"/>
            <p:cNvCxnSpPr>
              <a:stCxn id="2602"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605" name="Google Shape;2605;g1d4b5e66761_2_3764"/>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606" name="Google Shape;2606;g1d4b5e66761_2_3764"/>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607" name="Google Shape;2607;g1d4b5e66761_2_3764"/>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608" name="Google Shape;2608;g1d4b5e66761_2_3764">
            <a:hlinkClick action="ppaction://hlinksldjump" r:id="rId11"/>
          </p:cNvPr>
          <p:cNvPicPr preferRelativeResize="0"/>
          <p:nvPr/>
        </p:nvPicPr>
        <p:blipFill>
          <a:blip r:embed="rId12">
            <a:alphaModFix/>
          </a:blip>
          <a:stretch>
            <a:fillRect/>
          </a:stretch>
        </p:blipFill>
        <p:spPr>
          <a:xfrm>
            <a:off x="8422462" y="-1323"/>
            <a:ext cx="708950" cy="189323"/>
          </a:xfrm>
          <a:prstGeom prst="rect">
            <a:avLst/>
          </a:prstGeom>
          <a:noFill/>
          <a:ln>
            <a:noFill/>
          </a:ln>
        </p:spPr>
      </p:pic>
      <p:sp>
        <p:nvSpPr>
          <p:cNvPr id="2609" name="Google Shape;2609;g1d4b5e66761_2_3764"/>
          <p:cNvSpPr txBox="1"/>
          <p:nvPr/>
        </p:nvSpPr>
        <p:spPr>
          <a:xfrm>
            <a:off x="-10525" y="5721975"/>
            <a:ext cx="2157300" cy="31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6+ hours sunlight per day</a:t>
            </a:r>
            <a:endParaRPr sz="1200"/>
          </a:p>
        </p:txBody>
      </p:sp>
      <p:pic>
        <p:nvPicPr>
          <p:cNvPr id="2610" name="Google Shape;2610;g1d4b5e66761_2_3764"/>
          <p:cNvPicPr preferRelativeResize="0"/>
          <p:nvPr/>
        </p:nvPicPr>
        <p:blipFill>
          <a:blip r:embed="rId13">
            <a:alphaModFix/>
          </a:blip>
          <a:stretch>
            <a:fillRect/>
          </a:stretch>
        </p:blipFill>
        <p:spPr>
          <a:xfrm>
            <a:off x="786300" y="4295689"/>
            <a:ext cx="521675" cy="521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4" name="Shape 2614"/>
        <p:cNvGrpSpPr/>
        <p:nvPr/>
      </p:nvGrpSpPr>
      <p:grpSpPr>
        <a:xfrm>
          <a:off x="0" y="0"/>
          <a:ext cx="0" cy="0"/>
          <a:chOff x="0" y="0"/>
          <a:chExt cx="0" cy="0"/>
        </a:xfrm>
      </p:grpSpPr>
      <p:cxnSp>
        <p:nvCxnSpPr>
          <p:cNvPr id="2615" name="Google Shape;2615;g1d4b5e66761_2_2996"/>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16" name="Google Shape;2616;g1d4b5e66761_2_2996"/>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17" name="Google Shape;2617;g1d4b5e66761_2_2996"/>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18" name="Google Shape;2618;g1d4b5e66761_2_2996"/>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19" name="Google Shape;2619;g1d4b5e66761_2_2996"/>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620" name="Google Shape;2620;g1d4b5e66761_2_2996"/>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621" name="Google Shape;2621;g1d4b5e66761_2_2996"/>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622" name="Google Shape;2622;g1d4b5e66761_2_2996"/>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623" name="Google Shape;2623;g1d4b5e66761_2_2996"/>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624" name="Google Shape;2624;g1d4b5e66761_2_2996"/>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625" name="Google Shape;2625;g1d4b5e66761_2_2996"/>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id="2626" name="Google Shape;2626;g1d4b5e66761_2_2996"/>
          <p:cNvPicPr preferRelativeResize="0"/>
          <p:nvPr/>
        </p:nvPicPr>
        <p:blipFill>
          <a:blip r:embed="rId3">
            <a:alphaModFix/>
          </a:blip>
          <a:stretch>
            <a:fillRect/>
          </a:stretch>
        </p:blipFill>
        <p:spPr>
          <a:xfrm>
            <a:off x="5547837" y="192943"/>
            <a:ext cx="595700" cy="850970"/>
          </a:xfrm>
          <a:prstGeom prst="rect">
            <a:avLst/>
          </a:prstGeom>
          <a:noFill/>
          <a:ln>
            <a:noFill/>
          </a:ln>
        </p:spPr>
      </p:pic>
      <p:pic>
        <p:nvPicPr>
          <p:cNvPr id="2627" name="Google Shape;2627;g1d4b5e66761_2_2996"/>
          <p:cNvPicPr preferRelativeResize="0"/>
          <p:nvPr/>
        </p:nvPicPr>
        <p:blipFill>
          <a:blip r:embed="rId4">
            <a:alphaModFix/>
          </a:blip>
          <a:stretch>
            <a:fillRect/>
          </a:stretch>
        </p:blipFill>
        <p:spPr>
          <a:xfrm>
            <a:off x="5861546" y="1042563"/>
            <a:ext cx="497326" cy="749742"/>
          </a:xfrm>
          <a:prstGeom prst="rect">
            <a:avLst/>
          </a:prstGeom>
          <a:noFill/>
          <a:ln>
            <a:noFill/>
          </a:ln>
        </p:spPr>
      </p:pic>
      <p:pic>
        <p:nvPicPr>
          <p:cNvPr id="2628" name="Google Shape;2628;g1d4b5e66761_2_2996"/>
          <p:cNvPicPr preferRelativeResize="0"/>
          <p:nvPr/>
        </p:nvPicPr>
        <p:blipFill>
          <a:blip r:embed="rId5">
            <a:alphaModFix/>
          </a:blip>
          <a:stretch>
            <a:fillRect/>
          </a:stretch>
        </p:blipFill>
        <p:spPr>
          <a:xfrm>
            <a:off x="5920776" y="1785259"/>
            <a:ext cx="861558" cy="1009646"/>
          </a:xfrm>
          <a:prstGeom prst="rect">
            <a:avLst/>
          </a:prstGeom>
          <a:noFill/>
          <a:ln>
            <a:noFill/>
          </a:ln>
        </p:spPr>
      </p:pic>
      <p:pic>
        <p:nvPicPr>
          <p:cNvPr id="2629" name="Google Shape;2629;g1d4b5e66761_2_2996"/>
          <p:cNvPicPr preferRelativeResize="0"/>
          <p:nvPr/>
        </p:nvPicPr>
        <p:blipFill>
          <a:blip r:embed="rId6">
            <a:alphaModFix/>
          </a:blip>
          <a:stretch>
            <a:fillRect/>
          </a:stretch>
        </p:blipFill>
        <p:spPr>
          <a:xfrm>
            <a:off x="6923825" y="2809950"/>
            <a:ext cx="787475" cy="1073825"/>
          </a:xfrm>
          <a:prstGeom prst="rect">
            <a:avLst/>
          </a:prstGeom>
          <a:noFill/>
          <a:ln>
            <a:noFill/>
          </a:ln>
        </p:spPr>
      </p:pic>
      <p:sp>
        <p:nvSpPr>
          <p:cNvPr id="2630" name="Google Shape;2630;g1d4b5e66761_2_2996"/>
          <p:cNvSpPr txBox="1"/>
          <p:nvPr/>
        </p:nvSpPr>
        <p:spPr>
          <a:xfrm>
            <a:off x="7207388" y="1215977"/>
            <a:ext cx="6540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Rattlesnake Master</a:t>
            </a:r>
            <a:endParaRPr b="0" i="0" sz="1800" u="none" cap="none" strike="noStrike">
              <a:solidFill>
                <a:schemeClr val="dk1"/>
              </a:solidFill>
              <a:latin typeface="Arial"/>
              <a:ea typeface="Arial"/>
              <a:cs typeface="Arial"/>
              <a:sym typeface="Arial"/>
            </a:endParaRPr>
          </a:p>
        </p:txBody>
      </p:sp>
      <p:sp>
        <p:nvSpPr>
          <p:cNvPr id="2631" name="Google Shape;2631;g1d4b5e66761_2_2996"/>
          <p:cNvSpPr txBox="1"/>
          <p:nvPr/>
        </p:nvSpPr>
        <p:spPr>
          <a:xfrm>
            <a:off x="7740202" y="2286277"/>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Joe Pye Weed</a:t>
            </a:r>
            <a:endParaRPr b="0" i="0" sz="1800" u="none" cap="none" strike="noStrike">
              <a:solidFill>
                <a:schemeClr val="dk1"/>
              </a:solidFill>
              <a:latin typeface="Arial"/>
              <a:ea typeface="Arial"/>
              <a:cs typeface="Arial"/>
              <a:sym typeface="Arial"/>
            </a:endParaRPr>
          </a:p>
        </p:txBody>
      </p:sp>
      <p:sp>
        <p:nvSpPr>
          <p:cNvPr id="2632" name="Google Shape;2632;g1d4b5e66761_2_2996"/>
          <p:cNvSpPr txBox="1"/>
          <p:nvPr/>
        </p:nvSpPr>
        <p:spPr>
          <a:xfrm>
            <a:off x="7717427" y="3217977"/>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Ironweed</a:t>
            </a:r>
            <a:endParaRPr b="0" i="0" sz="1800" u="none" cap="none" strike="noStrike">
              <a:solidFill>
                <a:schemeClr val="dk1"/>
              </a:solidFill>
              <a:latin typeface="Arial"/>
              <a:ea typeface="Arial"/>
              <a:cs typeface="Arial"/>
              <a:sym typeface="Arial"/>
            </a:endParaRPr>
          </a:p>
        </p:txBody>
      </p:sp>
      <p:sp>
        <p:nvSpPr>
          <p:cNvPr id="2633" name="Google Shape;2633;g1d4b5e66761_2_2996"/>
          <p:cNvSpPr txBox="1"/>
          <p:nvPr/>
        </p:nvSpPr>
        <p:spPr>
          <a:xfrm>
            <a:off x="7538289" y="496351"/>
            <a:ext cx="6540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Whorled Milkweed</a:t>
            </a:r>
            <a:endParaRPr b="0" i="0" sz="1800" u="none" cap="none" strike="noStrike">
              <a:solidFill>
                <a:schemeClr val="dk1"/>
              </a:solidFill>
              <a:latin typeface="Arial"/>
              <a:ea typeface="Arial"/>
              <a:cs typeface="Arial"/>
              <a:sym typeface="Arial"/>
            </a:endParaRPr>
          </a:p>
        </p:txBody>
      </p:sp>
      <p:pic>
        <p:nvPicPr>
          <p:cNvPr id="2634" name="Google Shape;2634;g1d4b5e66761_2_2996"/>
          <p:cNvPicPr preferRelativeResize="0"/>
          <p:nvPr/>
        </p:nvPicPr>
        <p:blipFill>
          <a:blip r:embed="rId4">
            <a:alphaModFix/>
          </a:blip>
          <a:stretch>
            <a:fillRect/>
          </a:stretch>
        </p:blipFill>
        <p:spPr>
          <a:xfrm>
            <a:off x="6243383" y="1059163"/>
            <a:ext cx="497326" cy="749742"/>
          </a:xfrm>
          <a:prstGeom prst="rect">
            <a:avLst/>
          </a:prstGeom>
          <a:noFill/>
          <a:ln>
            <a:noFill/>
          </a:ln>
        </p:spPr>
      </p:pic>
      <p:pic>
        <p:nvPicPr>
          <p:cNvPr id="2635" name="Google Shape;2635;g1d4b5e66761_2_2996"/>
          <p:cNvPicPr preferRelativeResize="0"/>
          <p:nvPr/>
        </p:nvPicPr>
        <p:blipFill>
          <a:blip r:embed="rId4">
            <a:alphaModFix/>
          </a:blip>
          <a:stretch>
            <a:fillRect/>
          </a:stretch>
        </p:blipFill>
        <p:spPr>
          <a:xfrm>
            <a:off x="6686508" y="1042563"/>
            <a:ext cx="497326" cy="749742"/>
          </a:xfrm>
          <a:prstGeom prst="rect">
            <a:avLst/>
          </a:prstGeom>
          <a:noFill/>
          <a:ln>
            <a:noFill/>
          </a:ln>
        </p:spPr>
      </p:pic>
      <p:pic>
        <p:nvPicPr>
          <p:cNvPr id="2636" name="Google Shape;2636;g1d4b5e66761_2_2996"/>
          <p:cNvPicPr preferRelativeResize="0"/>
          <p:nvPr/>
        </p:nvPicPr>
        <p:blipFill>
          <a:blip r:embed="rId5">
            <a:alphaModFix/>
          </a:blip>
          <a:stretch>
            <a:fillRect/>
          </a:stretch>
        </p:blipFill>
        <p:spPr>
          <a:xfrm>
            <a:off x="6878643" y="1800304"/>
            <a:ext cx="861558" cy="1009646"/>
          </a:xfrm>
          <a:prstGeom prst="rect">
            <a:avLst/>
          </a:prstGeom>
          <a:noFill/>
          <a:ln>
            <a:noFill/>
          </a:ln>
        </p:spPr>
      </p:pic>
      <p:pic>
        <p:nvPicPr>
          <p:cNvPr id="2637" name="Google Shape;2637;g1d4b5e66761_2_2996"/>
          <p:cNvPicPr preferRelativeResize="0"/>
          <p:nvPr/>
        </p:nvPicPr>
        <p:blipFill>
          <a:blip r:embed="rId6">
            <a:alphaModFix/>
          </a:blip>
          <a:stretch>
            <a:fillRect/>
          </a:stretch>
        </p:blipFill>
        <p:spPr>
          <a:xfrm>
            <a:off x="5991700" y="2755225"/>
            <a:ext cx="787475" cy="1073825"/>
          </a:xfrm>
          <a:prstGeom prst="rect">
            <a:avLst/>
          </a:prstGeom>
          <a:noFill/>
          <a:ln>
            <a:noFill/>
          </a:ln>
        </p:spPr>
      </p:pic>
      <p:pic>
        <p:nvPicPr>
          <p:cNvPr id="2638" name="Google Shape;2638;g1d4b5e66761_2_2996"/>
          <p:cNvPicPr preferRelativeResize="0"/>
          <p:nvPr/>
        </p:nvPicPr>
        <p:blipFill>
          <a:blip r:embed="rId3">
            <a:alphaModFix/>
          </a:blip>
          <a:stretch>
            <a:fillRect/>
          </a:stretch>
        </p:blipFill>
        <p:spPr>
          <a:xfrm>
            <a:off x="6145687" y="192943"/>
            <a:ext cx="595700" cy="850970"/>
          </a:xfrm>
          <a:prstGeom prst="rect">
            <a:avLst/>
          </a:prstGeom>
          <a:noFill/>
          <a:ln>
            <a:noFill/>
          </a:ln>
        </p:spPr>
      </p:pic>
      <p:pic>
        <p:nvPicPr>
          <p:cNvPr id="2639" name="Google Shape;2639;g1d4b5e66761_2_2996"/>
          <p:cNvPicPr preferRelativeResize="0"/>
          <p:nvPr/>
        </p:nvPicPr>
        <p:blipFill>
          <a:blip r:embed="rId3">
            <a:alphaModFix/>
          </a:blip>
          <a:stretch>
            <a:fillRect/>
          </a:stretch>
        </p:blipFill>
        <p:spPr>
          <a:xfrm>
            <a:off x="6723787" y="184293"/>
            <a:ext cx="595700" cy="850970"/>
          </a:xfrm>
          <a:prstGeom prst="rect">
            <a:avLst/>
          </a:prstGeom>
          <a:noFill/>
          <a:ln>
            <a:noFill/>
          </a:ln>
        </p:spPr>
      </p:pic>
      <p:sp>
        <p:nvSpPr>
          <p:cNvPr id="2640" name="Google Shape;2640;g1d4b5e66761_2_2996"/>
          <p:cNvSpPr txBox="1"/>
          <p:nvPr/>
        </p:nvSpPr>
        <p:spPr>
          <a:xfrm>
            <a:off x="7784552" y="5798748"/>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Nodding Onion</a:t>
            </a:r>
            <a:endParaRPr b="0" i="0" sz="1800" u="none" cap="none" strike="noStrike">
              <a:solidFill>
                <a:schemeClr val="dk1"/>
              </a:solidFill>
              <a:latin typeface="Arial"/>
              <a:ea typeface="Arial"/>
              <a:cs typeface="Arial"/>
              <a:sym typeface="Arial"/>
            </a:endParaRPr>
          </a:p>
        </p:txBody>
      </p:sp>
      <p:pic>
        <p:nvPicPr>
          <p:cNvPr descr="Allium cernuum Transparent" id="2641" name="Google Shape;2641;g1d4b5e66761_2_2996"/>
          <p:cNvPicPr preferRelativeResize="0"/>
          <p:nvPr/>
        </p:nvPicPr>
        <p:blipFill rotWithShape="1">
          <a:blip r:embed="rId7">
            <a:alphaModFix/>
          </a:blip>
          <a:srcRect b="0" l="0" r="0" t="0"/>
          <a:stretch/>
        </p:blipFill>
        <p:spPr>
          <a:xfrm>
            <a:off x="6403261" y="5792720"/>
            <a:ext cx="265320" cy="363022"/>
          </a:xfrm>
          <a:prstGeom prst="rect">
            <a:avLst/>
          </a:prstGeom>
          <a:noFill/>
          <a:ln>
            <a:noFill/>
          </a:ln>
        </p:spPr>
      </p:pic>
      <p:sp>
        <p:nvSpPr>
          <p:cNvPr id="2642" name="Google Shape;2642;g1d4b5e66761_2_2996"/>
          <p:cNvSpPr txBox="1"/>
          <p:nvPr/>
        </p:nvSpPr>
        <p:spPr>
          <a:xfrm>
            <a:off x="8426113" y="4905693"/>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Orange Coneflower</a:t>
            </a:r>
            <a:endParaRPr b="0" i="0" sz="1800" u="none" cap="none" strike="noStrike">
              <a:solidFill>
                <a:schemeClr val="dk1"/>
              </a:solidFill>
              <a:latin typeface="Arial"/>
              <a:ea typeface="Arial"/>
              <a:cs typeface="Arial"/>
              <a:sym typeface="Arial"/>
            </a:endParaRPr>
          </a:p>
        </p:txBody>
      </p:sp>
      <p:pic>
        <p:nvPicPr>
          <p:cNvPr descr="Rudbeckia fulgida Transparent" id="2643" name="Google Shape;2643;g1d4b5e66761_2_2996"/>
          <p:cNvPicPr preferRelativeResize="0"/>
          <p:nvPr/>
        </p:nvPicPr>
        <p:blipFill rotWithShape="1">
          <a:blip r:embed="rId8">
            <a:alphaModFix/>
          </a:blip>
          <a:srcRect b="0" l="0" r="0" t="0"/>
          <a:stretch/>
        </p:blipFill>
        <p:spPr>
          <a:xfrm>
            <a:off x="6147400" y="4775378"/>
            <a:ext cx="468689" cy="558309"/>
          </a:xfrm>
          <a:prstGeom prst="rect">
            <a:avLst/>
          </a:prstGeom>
          <a:noFill/>
          <a:ln>
            <a:noFill/>
          </a:ln>
        </p:spPr>
      </p:pic>
      <p:pic>
        <p:nvPicPr>
          <p:cNvPr descr="Liatris lugulistylis Transparent" id="2644" name="Google Shape;2644;g1d4b5e66761_2_2996"/>
          <p:cNvPicPr preferRelativeResize="0"/>
          <p:nvPr/>
        </p:nvPicPr>
        <p:blipFill rotWithShape="1">
          <a:blip r:embed="rId9">
            <a:alphaModFix/>
          </a:blip>
          <a:srcRect b="0" l="0" r="0" t="0"/>
          <a:stretch/>
        </p:blipFill>
        <p:spPr>
          <a:xfrm>
            <a:off x="6076943" y="3807814"/>
            <a:ext cx="504257" cy="955634"/>
          </a:xfrm>
          <a:prstGeom prst="rect">
            <a:avLst/>
          </a:prstGeom>
          <a:noFill/>
          <a:ln>
            <a:noFill/>
          </a:ln>
        </p:spPr>
      </p:pic>
      <p:pic>
        <p:nvPicPr>
          <p:cNvPr descr="Liatris punctata Transparent" id="2645" name="Google Shape;2645;g1d4b5e66761_2_2996"/>
          <p:cNvPicPr preferRelativeResize="0"/>
          <p:nvPr/>
        </p:nvPicPr>
        <p:blipFill rotWithShape="1">
          <a:blip r:embed="rId10">
            <a:alphaModFix/>
          </a:blip>
          <a:srcRect b="0" l="0" r="0" t="0"/>
          <a:stretch/>
        </p:blipFill>
        <p:spPr>
          <a:xfrm>
            <a:off x="6313822" y="5430519"/>
            <a:ext cx="370591" cy="335470"/>
          </a:xfrm>
          <a:prstGeom prst="rect">
            <a:avLst/>
          </a:prstGeom>
          <a:noFill/>
          <a:ln>
            <a:noFill/>
          </a:ln>
        </p:spPr>
      </p:pic>
      <p:sp>
        <p:nvSpPr>
          <p:cNvPr id="2646" name="Google Shape;2646;g1d4b5e66761_2_2996"/>
          <p:cNvSpPr txBox="1"/>
          <p:nvPr/>
        </p:nvSpPr>
        <p:spPr>
          <a:xfrm>
            <a:off x="8049863" y="5429713"/>
            <a:ext cx="6540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Dotted Blazing Star</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647" name="Google Shape;2647;g1d4b5e66761_2_2996"/>
          <p:cNvSpPr txBox="1"/>
          <p:nvPr/>
        </p:nvSpPr>
        <p:spPr>
          <a:xfrm>
            <a:off x="7866427" y="411012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Blazing Star</a:t>
            </a:r>
            <a:endParaRPr b="0" i="0" sz="1800" u="none" cap="none" strike="noStrike">
              <a:solidFill>
                <a:schemeClr val="dk1"/>
              </a:solidFill>
              <a:latin typeface="Arial"/>
              <a:ea typeface="Arial"/>
              <a:cs typeface="Arial"/>
              <a:sym typeface="Arial"/>
            </a:endParaRPr>
          </a:p>
        </p:txBody>
      </p:sp>
      <p:sp>
        <p:nvSpPr>
          <p:cNvPr id="2648" name="Google Shape;2648;g1d4b5e66761_2_2996"/>
          <p:cNvSpPr txBox="1"/>
          <p:nvPr/>
        </p:nvSpPr>
        <p:spPr>
          <a:xfrm>
            <a:off x="7784552" y="6288523"/>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Prairie </a:t>
            </a:r>
            <a:r>
              <a:rPr b="1" i="0" lang="en-US" sz="900" u="none" cap="none" strike="noStrike">
                <a:solidFill>
                  <a:srgbClr val="000000"/>
                </a:solidFill>
                <a:latin typeface="Calibri"/>
                <a:ea typeface="Calibri"/>
                <a:cs typeface="Calibri"/>
                <a:sym typeface="Calibri"/>
              </a:rPr>
              <a:t>Onion</a:t>
            </a:r>
            <a:endParaRPr b="0" i="0" sz="1800" u="none" cap="none" strike="noStrike">
              <a:solidFill>
                <a:schemeClr val="dk1"/>
              </a:solidFill>
              <a:latin typeface="Arial"/>
              <a:ea typeface="Arial"/>
              <a:cs typeface="Arial"/>
              <a:sym typeface="Arial"/>
            </a:endParaRPr>
          </a:p>
        </p:txBody>
      </p:sp>
      <p:pic>
        <p:nvPicPr>
          <p:cNvPr descr="Allium cernuum Transparent" id="2649" name="Google Shape;2649;g1d4b5e66761_2_2996"/>
          <p:cNvPicPr preferRelativeResize="0"/>
          <p:nvPr/>
        </p:nvPicPr>
        <p:blipFill rotWithShape="1">
          <a:blip r:embed="rId7">
            <a:alphaModFix/>
          </a:blip>
          <a:srcRect b="0" l="0" r="0" t="0"/>
          <a:stretch/>
        </p:blipFill>
        <p:spPr>
          <a:xfrm>
            <a:off x="6403261" y="6230945"/>
            <a:ext cx="265320" cy="363022"/>
          </a:xfrm>
          <a:prstGeom prst="rect">
            <a:avLst/>
          </a:prstGeom>
          <a:noFill/>
          <a:ln>
            <a:noFill/>
          </a:ln>
        </p:spPr>
      </p:pic>
      <p:pic>
        <p:nvPicPr>
          <p:cNvPr descr="Liatris lugulistylis Transparent" id="2650" name="Google Shape;2650;g1d4b5e66761_2_2996"/>
          <p:cNvPicPr preferRelativeResize="0"/>
          <p:nvPr/>
        </p:nvPicPr>
        <p:blipFill rotWithShape="1">
          <a:blip r:embed="rId9">
            <a:alphaModFix/>
          </a:blip>
          <a:srcRect b="0" l="0" r="0" t="0"/>
          <a:stretch/>
        </p:blipFill>
        <p:spPr>
          <a:xfrm>
            <a:off x="6616093" y="3807814"/>
            <a:ext cx="504257" cy="955634"/>
          </a:xfrm>
          <a:prstGeom prst="rect">
            <a:avLst/>
          </a:prstGeom>
          <a:noFill/>
          <a:ln>
            <a:noFill/>
          </a:ln>
        </p:spPr>
      </p:pic>
      <p:pic>
        <p:nvPicPr>
          <p:cNvPr descr="Liatris lugulistylis Transparent" id="2651" name="Google Shape;2651;g1d4b5e66761_2_2996"/>
          <p:cNvPicPr preferRelativeResize="0"/>
          <p:nvPr/>
        </p:nvPicPr>
        <p:blipFill rotWithShape="1">
          <a:blip r:embed="rId9">
            <a:alphaModFix/>
          </a:blip>
          <a:srcRect b="0" l="0" r="0" t="0"/>
          <a:stretch/>
        </p:blipFill>
        <p:spPr>
          <a:xfrm>
            <a:off x="7212668" y="3807814"/>
            <a:ext cx="504257" cy="955634"/>
          </a:xfrm>
          <a:prstGeom prst="rect">
            <a:avLst/>
          </a:prstGeom>
          <a:noFill/>
          <a:ln>
            <a:noFill/>
          </a:ln>
        </p:spPr>
      </p:pic>
      <p:pic>
        <p:nvPicPr>
          <p:cNvPr descr="Rudbeckia fulgida Transparent" id="2652" name="Google Shape;2652;g1d4b5e66761_2_2996"/>
          <p:cNvPicPr preferRelativeResize="0"/>
          <p:nvPr/>
        </p:nvPicPr>
        <p:blipFill rotWithShape="1">
          <a:blip r:embed="rId8">
            <a:alphaModFix/>
          </a:blip>
          <a:srcRect b="0" l="0" r="0" t="0"/>
          <a:stretch/>
        </p:blipFill>
        <p:spPr>
          <a:xfrm>
            <a:off x="6676975" y="4775378"/>
            <a:ext cx="468689" cy="558309"/>
          </a:xfrm>
          <a:prstGeom prst="rect">
            <a:avLst/>
          </a:prstGeom>
          <a:noFill/>
          <a:ln>
            <a:noFill/>
          </a:ln>
        </p:spPr>
      </p:pic>
      <p:pic>
        <p:nvPicPr>
          <p:cNvPr descr="Rudbeckia fulgida Transparent" id="2653" name="Google Shape;2653;g1d4b5e66761_2_2996"/>
          <p:cNvPicPr preferRelativeResize="0"/>
          <p:nvPr/>
        </p:nvPicPr>
        <p:blipFill rotWithShape="1">
          <a:blip r:embed="rId8">
            <a:alphaModFix/>
          </a:blip>
          <a:srcRect b="0" l="0" r="0" t="0"/>
          <a:stretch/>
        </p:blipFill>
        <p:spPr>
          <a:xfrm>
            <a:off x="7257388" y="4769340"/>
            <a:ext cx="468689" cy="558309"/>
          </a:xfrm>
          <a:prstGeom prst="rect">
            <a:avLst/>
          </a:prstGeom>
          <a:noFill/>
          <a:ln>
            <a:noFill/>
          </a:ln>
        </p:spPr>
      </p:pic>
      <p:pic>
        <p:nvPicPr>
          <p:cNvPr descr="Rudbeckia fulgida Transparent" id="2654" name="Google Shape;2654;g1d4b5e66761_2_2996"/>
          <p:cNvPicPr preferRelativeResize="0"/>
          <p:nvPr/>
        </p:nvPicPr>
        <p:blipFill rotWithShape="1">
          <a:blip r:embed="rId8">
            <a:alphaModFix/>
          </a:blip>
          <a:srcRect b="0" l="0" r="0" t="0"/>
          <a:stretch/>
        </p:blipFill>
        <p:spPr>
          <a:xfrm>
            <a:off x="7837800" y="4766503"/>
            <a:ext cx="468689" cy="558309"/>
          </a:xfrm>
          <a:prstGeom prst="rect">
            <a:avLst/>
          </a:prstGeom>
          <a:noFill/>
          <a:ln>
            <a:noFill/>
          </a:ln>
        </p:spPr>
      </p:pic>
      <p:pic>
        <p:nvPicPr>
          <p:cNvPr descr="Liatris punctata Transparent" id="2655" name="Google Shape;2655;g1d4b5e66761_2_2996"/>
          <p:cNvPicPr preferRelativeResize="0"/>
          <p:nvPr/>
        </p:nvPicPr>
        <p:blipFill rotWithShape="1">
          <a:blip r:embed="rId10">
            <a:alphaModFix/>
          </a:blip>
          <a:srcRect b="0" l="0" r="0" t="0"/>
          <a:stretch/>
        </p:blipFill>
        <p:spPr>
          <a:xfrm>
            <a:off x="6750272" y="5430519"/>
            <a:ext cx="370591" cy="335470"/>
          </a:xfrm>
          <a:prstGeom prst="rect">
            <a:avLst/>
          </a:prstGeom>
          <a:noFill/>
          <a:ln>
            <a:noFill/>
          </a:ln>
        </p:spPr>
      </p:pic>
      <p:pic>
        <p:nvPicPr>
          <p:cNvPr descr="Liatris punctata Transparent" id="2656" name="Google Shape;2656;g1d4b5e66761_2_2996"/>
          <p:cNvPicPr preferRelativeResize="0"/>
          <p:nvPr/>
        </p:nvPicPr>
        <p:blipFill rotWithShape="1">
          <a:blip r:embed="rId10">
            <a:alphaModFix/>
          </a:blip>
          <a:srcRect b="0" l="0" r="0" t="0"/>
          <a:stretch/>
        </p:blipFill>
        <p:spPr>
          <a:xfrm>
            <a:off x="7186722" y="5430519"/>
            <a:ext cx="370591" cy="335470"/>
          </a:xfrm>
          <a:prstGeom prst="rect">
            <a:avLst/>
          </a:prstGeom>
          <a:noFill/>
          <a:ln>
            <a:noFill/>
          </a:ln>
        </p:spPr>
      </p:pic>
      <p:pic>
        <p:nvPicPr>
          <p:cNvPr descr="Liatris punctata Transparent" id="2657" name="Google Shape;2657;g1d4b5e66761_2_2996"/>
          <p:cNvPicPr preferRelativeResize="0"/>
          <p:nvPr/>
        </p:nvPicPr>
        <p:blipFill rotWithShape="1">
          <a:blip r:embed="rId10">
            <a:alphaModFix/>
          </a:blip>
          <a:srcRect b="0" l="0" r="0" t="0"/>
          <a:stretch/>
        </p:blipFill>
        <p:spPr>
          <a:xfrm>
            <a:off x="7618297" y="5423819"/>
            <a:ext cx="370591" cy="335470"/>
          </a:xfrm>
          <a:prstGeom prst="rect">
            <a:avLst/>
          </a:prstGeom>
          <a:noFill/>
          <a:ln>
            <a:noFill/>
          </a:ln>
        </p:spPr>
      </p:pic>
      <p:pic>
        <p:nvPicPr>
          <p:cNvPr descr="Allium cernuum Transparent" id="2658" name="Google Shape;2658;g1d4b5e66761_2_2996"/>
          <p:cNvPicPr preferRelativeResize="0"/>
          <p:nvPr/>
        </p:nvPicPr>
        <p:blipFill rotWithShape="1">
          <a:blip r:embed="rId7">
            <a:alphaModFix/>
          </a:blip>
          <a:srcRect b="0" l="0" r="0" t="0"/>
          <a:stretch/>
        </p:blipFill>
        <p:spPr>
          <a:xfrm>
            <a:off x="6758036" y="5792720"/>
            <a:ext cx="265320" cy="363022"/>
          </a:xfrm>
          <a:prstGeom prst="rect">
            <a:avLst/>
          </a:prstGeom>
          <a:noFill/>
          <a:ln>
            <a:noFill/>
          </a:ln>
        </p:spPr>
      </p:pic>
      <p:pic>
        <p:nvPicPr>
          <p:cNvPr descr="Allium cernuum Transparent" id="2659" name="Google Shape;2659;g1d4b5e66761_2_2996"/>
          <p:cNvPicPr preferRelativeResize="0"/>
          <p:nvPr/>
        </p:nvPicPr>
        <p:blipFill rotWithShape="1">
          <a:blip r:embed="rId7">
            <a:alphaModFix/>
          </a:blip>
          <a:srcRect b="0" l="0" r="0" t="0"/>
          <a:stretch/>
        </p:blipFill>
        <p:spPr>
          <a:xfrm>
            <a:off x="7106248" y="5792720"/>
            <a:ext cx="265320" cy="363022"/>
          </a:xfrm>
          <a:prstGeom prst="rect">
            <a:avLst/>
          </a:prstGeom>
          <a:noFill/>
          <a:ln>
            <a:noFill/>
          </a:ln>
        </p:spPr>
      </p:pic>
      <p:pic>
        <p:nvPicPr>
          <p:cNvPr descr="Allium cernuum Transparent" id="2660" name="Google Shape;2660;g1d4b5e66761_2_2996"/>
          <p:cNvPicPr preferRelativeResize="0"/>
          <p:nvPr/>
        </p:nvPicPr>
        <p:blipFill rotWithShape="1">
          <a:blip r:embed="rId7">
            <a:alphaModFix/>
          </a:blip>
          <a:srcRect b="0" l="0" r="0" t="0"/>
          <a:stretch/>
        </p:blipFill>
        <p:spPr>
          <a:xfrm>
            <a:off x="7467598" y="5775045"/>
            <a:ext cx="265320" cy="363022"/>
          </a:xfrm>
          <a:prstGeom prst="rect">
            <a:avLst/>
          </a:prstGeom>
          <a:noFill/>
          <a:ln>
            <a:noFill/>
          </a:ln>
        </p:spPr>
      </p:pic>
      <p:pic>
        <p:nvPicPr>
          <p:cNvPr descr="Allium cernuum Transparent" id="2661" name="Google Shape;2661;g1d4b5e66761_2_2996"/>
          <p:cNvPicPr preferRelativeResize="0"/>
          <p:nvPr/>
        </p:nvPicPr>
        <p:blipFill rotWithShape="1">
          <a:blip r:embed="rId7">
            <a:alphaModFix/>
          </a:blip>
          <a:srcRect b="0" l="0" r="0" t="0"/>
          <a:stretch/>
        </p:blipFill>
        <p:spPr>
          <a:xfrm>
            <a:off x="6758036" y="6230945"/>
            <a:ext cx="265320" cy="363022"/>
          </a:xfrm>
          <a:prstGeom prst="rect">
            <a:avLst/>
          </a:prstGeom>
          <a:noFill/>
          <a:ln>
            <a:noFill/>
          </a:ln>
        </p:spPr>
      </p:pic>
      <p:pic>
        <p:nvPicPr>
          <p:cNvPr descr="Allium cernuum Transparent" id="2662" name="Google Shape;2662;g1d4b5e66761_2_2996"/>
          <p:cNvPicPr preferRelativeResize="0"/>
          <p:nvPr/>
        </p:nvPicPr>
        <p:blipFill rotWithShape="1">
          <a:blip r:embed="rId7">
            <a:alphaModFix/>
          </a:blip>
          <a:srcRect b="0" l="0" r="0" t="0"/>
          <a:stretch/>
        </p:blipFill>
        <p:spPr>
          <a:xfrm>
            <a:off x="7106248" y="6230945"/>
            <a:ext cx="265320" cy="363022"/>
          </a:xfrm>
          <a:prstGeom prst="rect">
            <a:avLst/>
          </a:prstGeom>
          <a:noFill/>
          <a:ln>
            <a:noFill/>
          </a:ln>
        </p:spPr>
      </p:pic>
      <p:pic>
        <p:nvPicPr>
          <p:cNvPr descr="Allium cernuum Transparent" id="2663" name="Google Shape;2663;g1d4b5e66761_2_2996"/>
          <p:cNvPicPr preferRelativeResize="0"/>
          <p:nvPr/>
        </p:nvPicPr>
        <p:blipFill rotWithShape="1">
          <a:blip r:embed="rId7">
            <a:alphaModFix/>
          </a:blip>
          <a:srcRect b="0" l="0" r="0" t="0"/>
          <a:stretch/>
        </p:blipFill>
        <p:spPr>
          <a:xfrm>
            <a:off x="7457748" y="6213195"/>
            <a:ext cx="265320" cy="363022"/>
          </a:xfrm>
          <a:prstGeom prst="rect">
            <a:avLst/>
          </a:prstGeom>
          <a:noFill/>
          <a:ln>
            <a:noFill/>
          </a:ln>
        </p:spPr>
      </p:pic>
      <p:sp>
        <p:nvSpPr>
          <p:cNvPr id="2664" name="Google Shape;2664;g1d4b5e66761_2_2996"/>
          <p:cNvSpPr txBox="1"/>
          <p:nvPr/>
        </p:nvSpPr>
        <p:spPr>
          <a:xfrm>
            <a:off x="340775" y="1979000"/>
            <a:ext cx="2247000" cy="1133700"/>
          </a:xfrm>
          <a:prstGeom prst="rect">
            <a:avLst/>
          </a:prstGeom>
          <a:solidFill>
            <a:schemeClr val="lt1"/>
          </a:solidFill>
          <a:ln>
            <a:noFill/>
          </a:ln>
        </p:spPr>
        <p:txBody>
          <a:bodyPr anchorCtr="0" anchor="ctr" bIns="45700" lIns="91425" spcFirstLastPara="1" rIns="91425" wrap="square" tIns="45700">
            <a:normAutofit fontScale="32500" lnSpcReduction="200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665" name="Google Shape;2665;g1d4b5e66761_2_2996"/>
          <p:cNvSpPr txBox="1"/>
          <p:nvPr/>
        </p:nvSpPr>
        <p:spPr>
          <a:xfrm>
            <a:off x="2429175" y="5118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Whorled Milkweed is a shorter milkweed that spreads underground. It has white flowers that are popular with pollinators. Monarchs love it.</a:t>
            </a:r>
            <a:endParaRPr i="0" sz="800" u="none" cap="none" strike="noStrike">
              <a:solidFill>
                <a:schemeClr val="dk1"/>
              </a:solidFill>
            </a:endParaRPr>
          </a:p>
        </p:txBody>
      </p:sp>
      <p:sp>
        <p:nvSpPr>
          <p:cNvPr id="2666" name="Google Shape;2666;g1d4b5e66761_2_2996"/>
          <p:cNvSpPr txBox="1"/>
          <p:nvPr/>
        </p:nvSpPr>
        <p:spPr>
          <a:xfrm>
            <a:off x="2777875" y="123142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Rattlesnake Master has unique yucca-like leaves. The flowers are spiky orbs that bees love. A very cool plant for mi-tall gardens.</a:t>
            </a:r>
            <a:endParaRPr i="0" sz="800" u="none" cap="none" strike="noStrike">
              <a:solidFill>
                <a:schemeClr val="dk1"/>
              </a:solidFill>
            </a:endParaRPr>
          </a:p>
        </p:txBody>
      </p:sp>
      <p:sp>
        <p:nvSpPr>
          <p:cNvPr id="2667" name="Google Shape;2667;g1d4b5e66761_2_2996"/>
          <p:cNvSpPr txBox="1"/>
          <p:nvPr/>
        </p:nvSpPr>
        <p:spPr>
          <a:xfrm>
            <a:off x="2992900" y="2232425"/>
            <a:ext cx="27837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Joe Pye weed is a really huge wet-meadow plant. It’s notorious for spreading everywhere by seed, so be careful!</a:t>
            </a:r>
            <a:endParaRPr i="0" sz="800" u="none" cap="none" strike="noStrike">
              <a:solidFill>
                <a:schemeClr val="dk1"/>
              </a:solidFill>
            </a:endParaRPr>
          </a:p>
        </p:txBody>
      </p:sp>
      <p:sp>
        <p:nvSpPr>
          <p:cNvPr id="2668" name="Google Shape;2668;g1d4b5e66761_2_2996"/>
          <p:cNvSpPr txBox="1"/>
          <p:nvPr/>
        </p:nvSpPr>
        <p:spPr>
          <a:xfrm>
            <a:off x="3093238" y="316412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Ironweed is a tough wet-meadow plant with tufts of purple flowers. Great for large-scale rain gardens, but maybe not small gardens.</a:t>
            </a:r>
            <a:endParaRPr i="0" sz="800" u="none" cap="none" strike="noStrike">
              <a:solidFill>
                <a:schemeClr val="dk1"/>
              </a:solidFill>
            </a:endParaRPr>
          </a:p>
        </p:txBody>
      </p:sp>
      <p:sp>
        <p:nvSpPr>
          <p:cNvPr id="2669" name="Google Shape;2669;g1d4b5e66761_2_2996"/>
          <p:cNvSpPr txBox="1"/>
          <p:nvPr/>
        </p:nvSpPr>
        <p:spPr>
          <a:xfrm>
            <a:off x="2992888" y="412558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Blazing Star has beautiful spikes of dense pink flowers. </a:t>
            </a:r>
            <a:r>
              <a:rPr lang="en-US" sz="800">
                <a:latin typeface="Calibri"/>
                <a:ea typeface="Calibri"/>
                <a:cs typeface="Calibri"/>
                <a:sym typeface="Calibri"/>
              </a:rPr>
              <a:t>Pollinators</a:t>
            </a:r>
            <a:r>
              <a:rPr lang="en-US" sz="800">
                <a:latin typeface="Calibri"/>
                <a:ea typeface="Calibri"/>
                <a:cs typeface="Calibri"/>
                <a:sym typeface="Calibri"/>
              </a:rPr>
              <a:t> love it (but monarchs prefer Meadow Blazing Star).</a:t>
            </a:r>
            <a:endParaRPr i="0" sz="800" u="none" cap="none" strike="noStrike">
              <a:solidFill>
                <a:schemeClr val="dk1"/>
              </a:solidFill>
            </a:endParaRPr>
          </a:p>
        </p:txBody>
      </p:sp>
      <p:sp>
        <p:nvSpPr>
          <p:cNvPr id="2670" name="Google Shape;2670;g1d4b5e66761_2_2996"/>
          <p:cNvSpPr txBox="1"/>
          <p:nvPr/>
        </p:nvSpPr>
        <p:spPr>
          <a:xfrm>
            <a:off x="3074175" y="492878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Orange Coneflower is one of our favorites–it blooms in late summer and has dense clumps of yellow flowers. Great with Blazing Stars.</a:t>
            </a:r>
            <a:endParaRPr i="0" sz="800" u="none" cap="none" strike="noStrike">
              <a:solidFill>
                <a:schemeClr val="dk1"/>
              </a:solidFill>
            </a:endParaRPr>
          </a:p>
        </p:txBody>
      </p:sp>
      <p:sp>
        <p:nvSpPr>
          <p:cNvPr id="2671" name="Google Shape;2671;g1d4b5e66761_2_2996"/>
          <p:cNvSpPr txBox="1"/>
          <p:nvPr/>
        </p:nvSpPr>
        <p:spPr>
          <a:xfrm>
            <a:off x="3226950" y="54315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Dotted Blazing Star prefers dry conditions. It is short and has pretty flower stems. A </a:t>
            </a:r>
            <a:r>
              <a:rPr lang="en-US" sz="800">
                <a:latin typeface="Calibri"/>
                <a:ea typeface="Calibri"/>
                <a:cs typeface="Calibri"/>
                <a:sym typeface="Calibri"/>
              </a:rPr>
              <a:t>neat little flowers for sandy, dry gardens.</a:t>
            </a:r>
            <a:endParaRPr i="0" sz="800" u="none" cap="none" strike="noStrike">
              <a:solidFill>
                <a:schemeClr val="dk1"/>
              </a:solidFill>
            </a:endParaRPr>
          </a:p>
        </p:txBody>
      </p:sp>
      <p:sp>
        <p:nvSpPr>
          <p:cNvPr id="2672" name="Google Shape;2672;g1d4b5e66761_2_2996"/>
          <p:cNvSpPr txBox="1"/>
          <p:nvPr/>
        </p:nvSpPr>
        <p:spPr>
          <a:xfrm>
            <a:off x="3278600" y="57757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Nodding Onion is a short flower with nodding clumps of spherical flowers. It spreads by seed and is a good </a:t>
            </a:r>
            <a:r>
              <a:rPr lang="en-US" sz="800">
                <a:latin typeface="Calibri"/>
                <a:ea typeface="Calibri"/>
                <a:cs typeface="Calibri"/>
                <a:sym typeface="Calibri"/>
              </a:rPr>
              <a:t>understory</a:t>
            </a:r>
            <a:r>
              <a:rPr lang="en-US" sz="800">
                <a:latin typeface="Calibri"/>
                <a:ea typeface="Calibri"/>
                <a:cs typeface="Calibri"/>
                <a:sym typeface="Calibri"/>
              </a:rPr>
              <a:t> plant.</a:t>
            </a:r>
            <a:endParaRPr i="0" sz="800" u="none" cap="none" strike="noStrike">
              <a:solidFill>
                <a:schemeClr val="dk1"/>
              </a:solidFill>
            </a:endParaRPr>
          </a:p>
        </p:txBody>
      </p:sp>
      <p:sp>
        <p:nvSpPr>
          <p:cNvPr id="2673" name="Google Shape;2673;g1d4b5e66761_2_2996"/>
          <p:cNvSpPr txBox="1"/>
          <p:nvPr/>
        </p:nvSpPr>
        <p:spPr>
          <a:xfrm>
            <a:off x="3315000" y="62354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Prairie </a:t>
            </a:r>
            <a:r>
              <a:rPr lang="en-US" sz="800">
                <a:solidFill>
                  <a:schemeClr val="dk1"/>
                </a:solidFill>
                <a:latin typeface="Calibri"/>
                <a:ea typeface="Calibri"/>
                <a:cs typeface="Calibri"/>
                <a:sym typeface="Calibri"/>
              </a:rPr>
              <a:t>Onion is a short flower with nodding clumps of spherical flowers. It spreads by seed and is a good understory plant.</a:t>
            </a:r>
            <a:endParaRPr i="0" sz="800" u="none" cap="none" strike="noStrike">
              <a:solidFill>
                <a:schemeClr val="dk1"/>
              </a:solidFill>
            </a:endParaRPr>
          </a:p>
        </p:txBody>
      </p:sp>
      <p:grpSp>
        <p:nvGrpSpPr>
          <p:cNvPr id="2674" name="Google Shape;2674;g1d4b5e66761_2_2996"/>
          <p:cNvGrpSpPr/>
          <p:nvPr/>
        </p:nvGrpSpPr>
        <p:grpSpPr>
          <a:xfrm>
            <a:off x="5319225" y="517863"/>
            <a:ext cx="408000" cy="307950"/>
            <a:chOff x="9537475" y="927000"/>
            <a:chExt cx="408000" cy="307950"/>
          </a:xfrm>
        </p:grpSpPr>
        <p:cxnSp>
          <p:nvCxnSpPr>
            <p:cNvPr id="2675" name="Google Shape;2675;g1d4b5e66761_2_2996"/>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676" name="Google Shape;2676;g1d4b5e66761_2_2996"/>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677" name="Google Shape;2677;g1d4b5e66761_2_2996"/>
            <p:cNvCxnSpPr>
              <a:stCxn id="2676"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678" name="Google Shape;2678;g1d4b5e66761_2_2996"/>
            <p:cNvCxnSpPr>
              <a:stCxn id="2676"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679" name="Google Shape;2679;g1d4b5e66761_2_2996"/>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680" name="Google Shape;2680;g1d4b5e66761_2_2996"/>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2681" name="Google Shape;2681;g1d4b5e66761_2_2996"/>
          <p:cNvGrpSpPr/>
          <p:nvPr/>
        </p:nvGrpSpPr>
        <p:grpSpPr>
          <a:xfrm>
            <a:off x="5791825" y="4146819"/>
            <a:ext cx="337800" cy="1135985"/>
            <a:chOff x="8491175" y="737794"/>
            <a:chExt cx="337800" cy="1135985"/>
          </a:xfrm>
        </p:grpSpPr>
        <p:cxnSp>
          <p:nvCxnSpPr>
            <p:cNvPr id="2682" name="Google Shape;2682;g1d4b5e66761_2_2996"/>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683" name="Google Shape;2683;g1d4b5e66761_2_2996"/>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684" name="Google Shape;2684;g1d4b5e66761_2_2996"/>
            <p:cNvCxnSpPr>
              <a:stCxn id="2683"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685" name="Google Shape;2685;g1d4b5e66761_2_2996"/>
            <p:cNvCxnSpPr>
              <a:stCxn id="2683"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686" name="Google Shape;2686;g1d4b5e66761_2_2996"/>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687" name="Google Shape;2687;g1d4b5e66761_2_2996"/>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688" name="Google Shape;2688;g1d4b5e66761_2_2996"/>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689" name="Google Shape;2689;g1d4b5e66761_2_2996">
            <a:hlinkClick action="ppaction://hlinksldjump" r:id="rId11"/>
          </p:cNvPr>
          <p:cNvPicPr preferRelativeResize="0"/>
          <p:nvPr/>
        </p:nvPicPr>
        <p:blipFill>
          <a:blip r:embed="rId12">
            <a:alphaModFix/>
          </a:blip>
          <a:stretch>
            <a:fillRect/>
          </a:stretch>
        </p:blipFill>
        <p:spPr>
          <a:xfrm>
            <a:off x="8422462" y="-1323"/>
            <a:ext cx="708950" cy="189323"/>
          </a:xfrm>
          <a:prstGeom prst="rect">
            <a:avLst/>
          </a:prstGeom>
          <a:noFill/>
          <a:ln>
            <a:noFill/>
          </a:ln>
        </p:spPr>
      </p:pic>
      <p:sp>
        <p:nvSpPr>
          <p:cNvPr id="2690" name="Google Shape;2690;g1d4b5e66761_2_2996"/>
          <p:cNvSpPr txBox="1"/>
          <p:nvPr/>
        </p:nvSpPr>
        <p:spPr>
          <a:xfrm>
            <a:off x="340772" y="3092575"/>
            <a:ext cx="2322000" cy="337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6+ hours sunlight per day</a:t>
            </a:r>
            <a:endParaRPr/>
          </a:p>
        </p:txBody>
      </p:sp>
      <p:pic>
        <p:nvPicPr>
          <p:cNvPr id="2691" name="Google Shape;2691;g1d4b5e66761_2_2996"/>
          <p:cNvPicPr preferRelativeResize="0"/>
          <p:nvPr/>
        </p:nvPicPr>
        <p:blipFill>
          <a:blip r:embed="rId13">
            <a:alphaModFix/>
          </a:blip>
          <a:stretch>
            <a:fillRect/>
          </a:stretch>
        </p:blipFill>
        <p:spPr>
          <a:xfrm>
            <a:off x="1240938" y="1551514"/>
            <a:ext cx="521675" cy="52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d8534cb461_3_1843"/>
          <p:cNvSpPr txBox="1"/>
          <p:nvPr>
            <p:ph idx="1" type="subTitle"/>
          </p:nvPr>
        </p:nvSpPr>
        <p:spPr>
          <a:xfrm>
            <a:off x="131625" y="870475"/>
            <a:ext cx="8886000" cy="5683800"/>
          </a:xfrm>
          <a:prstGeom prst="rect">
            <a:avLst/>
          </a:prstGeom>
        </p:spPr>
        <p:txBody>
          <a:bodyPr anchorCtr="0" anchor="t" bIns="45700" lIns="91425" spcFirstLastPara="1" rIns="91425" wrap="square" tIns="45700">
            <a:normAutofit/>
          </a:bodyPr>
          <a:lstStyle/>
          <a:p>
            <a:pPr indent="0" lvl="0" marL="0" rtl="0" algn="l">
              <a:lnSpc>
                <a:spcPct val="115000"/>
              </a:lnSpc>
              <a:spcBef>
                <a:spcPts val="640"/>
              </a:spcBef>
              <a:spcAft>
                <a:spcPts val="0"/>
              </a:spcAft>
              <a:buNone/>
            </a:pPr>
            <a:r>
              <a:rPr b="1" lang="en-US" sz="1750">
                <a:solidFill>
                  <a:schemeClr val="dk1"/>
                </a:solidFill>
              </a:rPr>
              <a:t>Slides for Making a Garden Design:</a:t>
            </a:r>
            <a:endParaRPr b="1" sz="1750">
              <a:solidFill>
                <a:schemeClr val="dk1"/>
              </a:solidFill>
            </a:endParaRPr>
          </a:p>
          <a:p>
            <a:pPr indent="-352425" lvl="1" marL="914400" rtl="0" algn="l">
              <a:lnSpc>
                <a:spcPct val="115000"/>
              </a:lnSpc>
              <a:spcBef>
                <a:spcPts val="560"/>
              </a:spcBef>
              <a:spcAft>
                <a:spcPts val="0"/>
              </a:spcAft>
              <a:buClr>
                <a:schemeClr val="dk1"/>
              </a:buClr>
              <a:buSzPts val="1950"/>
              <a:buChar char="○"/>
            </a:pPr>
            <a:r>
              <a:rPr b="1" lang="en-US" sz="1950" u="sng">
                <a:solidFill>
                  <a:schemeClr val="hlink"/>
                </a:solidFill>
                <a:hlinkClick action="ppaction://hlinksldjump" r:id="rId3"/>
              </a:rPr>
              <a:t>S</a:t>
            </a:r>
            <a:r>
              <a:rPr b="1" lang="en-US" sz="1950" u="sng">
                <a:solidFill>
                  <a:schemeClr val="hlink"/>
                </a:solidFill>
                <a:hlinkClick action="ppaction://hlinksldjump" r:id="rId4"/>
              </a:rPr>
              <a:t>lide 4: Design Your Garden Here! </a:t>
            </a:r>
            <a:endParaRPr sz="19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5"/>
              </a:rPr>
              <a:t>Slide 5: Add garden shapes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6"/>
              </a:rPr>
              <a:t>Slide 6: Add landscape elements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7"/>
              </a:rPr>
              <a:t>Slide 7: Create-a-Plant</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8"/>
              </a:rPr>
              <a:t>Slide 8: Helpful computer tips</a:t>
            </a:r>
            <a:endParaRPr sz="1750">
              <a:solidFill>
                <a:schemeClr val="dk1"/>
              </a:solidFill>
            </a:endParaRPr>
          </a:p>
          <a:p>
            <a:pPr indent="0" lvl="0" marL="0" rtl="0" algn="l">
              <a:lnSpc>
                <a:spcPct val="115000"/>
              </a:lnSpc>
              <a:spcBef>
                <a:spcPts val="0"/>
              </a:spcBef>
              <a:spcAft>
                <a:spcPts val="0"/>
              </a:spcAft>
              <a:buNone/>
            </a:pPr>
            <a:r>
              <a:t/>
            </a:r>
            <a:endParaRPr sz="1750">
              <a:solidFill>
                <a:schemeClr val="dk1"/>
              </a:solidFill>
            </a:endParaRPr>
          </a:p>
          <a:p>
            <a:pPr indent="0" lvl="0" marL="0" rtl="0" algn="l">
              <a:lnSpc>
                <a:spcPct val="115000"/>
              </a:lnSpc>
              <a:spcBef>
                <a:spcPts val="0"/>
              </a:spcBef>
              <a:spcAft>
                <a:spcPts val="0"/>
              </a:spcAft>
              <a:buNone/>
            </a:pPr>
            <a:r>
              <a:rPr b="1" lang="en-US" sz="1750">
                <a:solidFill>
                  <a:schemeClr val="dk1"/>
                </a:solidFill>
              </a:rPr>
              <a:t>Resource and Learning Slides:</a:t>
            </a:r>
            <a:endParaRPr b="1"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9"/>
              </a:rPr>
              <a:t>Slide 9: Garden design basics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0"/>
              </a:rPr>
              <a:t>Slides 10 - 12: Garden design examples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1"/>
              </a:rPr>
              <a:t>Slides 13 - 14: Sun and Shade plants with scientific names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2"/>
              </a:rPr>
              <a:t>Slides 15 - 16: Dry or Wet plants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3"/>
              </a:rPr>
              <a:t>Slides 17 - 18: How much do plants spread in gardens?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4"/>
              </a:rPr>
              <a:t>Slide 19: Plants for clay soil</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5"/>
              </a:rPr>
              <a:t>Slides 20 - 23: Companion Plants; Plants that go well together.</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6"/>
              </a:rPr>
              <a:t>Slides 24 - 34: Blooms charts! </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7"/>
              </a:rPr>
              <a:t>Slide 35: Site Preparation and planting instructions</a:t>
            </a:r>
            <a:endParaRPr sz="1750">
              <a:solidFill>
                <a:schemeClr val="dk1"/>
              </a:solidFill>
            </a:endParaRPr>
          </a:p>
          <a:p>
            <a:pPr indent="-339725" lvl="1" marL="914400" rtl="0" algn="l">
              <a:lnSpc>
                <a:spcPct val="115000"/>
              </a:lnSpc>
              <a:spcBef>
                <a:spcPts val="0"/>
              </a:spcBef>
              <a:spcAft>
                <a:spcPts val="0"/>
              </a:spcAft>
              <a:buClr>
                <a:schemeClr val="dk1"/>
              </a:buClr>
              <a:buSzPts val="1750"/>
              <a:buChar char="○"/>
            </a:pPr>
            <a:r>
              <a:rPr lang="en-US" sz="1750" u="sng">
                <a:solidFill>
                  <a:schemeClr val="hlink"/>
                </a:solidFill>
                <a:hlinkClick action="ppaction://hlinksldjump" r:id="rId18"/>
              </a:rPr>
              <a:t>Slides 36+: More garden design examples</a:t>
            </a:r>
            <a:endParaRPr sz="1750">
              <a:solidFill>
                <a:schemeClr val="dk1"/>
              </a:solidFill>
            </a:endParaRPr>
          </a:p>
        </p:txBody>
      </p:sp>
      <p:pic>
        <p:nvPicPr>
          <p:cNvPr id="160" name="Google Shape;160;g1d8534cb461_3_1843"/>
          <p:cNvPicPr preferRelativeResize="0"/>
          <p:nvPr/>
        </p:nvPicPr>
        <p:blipFill>
          <a:blip r:embed="rId19">
            <a:alphaModFix/>
          </a:blip>
          <a:stretch>
            <a:fillRect/>
          </a:stretch>
        </p:blipFill>
        <p:spPr>
          <a:xfrm>
            <a:off x="5065413" y="590550"/>
            <a:ext cx="3787678" cy="2466725"/>
          </a:xfrm>
          <a:prstGeom prst="rect">
            <a:avLst/>
          </a:prstGeom>
          <a:noFill/>
          <a:ln>
            <a:noFill/>
          </a:ln>
        </p:spPr>
      </p:pic>
      <p:sp>
        <p:nvSpPr>
          <p:cNvPr id="161" name="Google Shape;161;g1d8534cb461_3_1843"/>
          <p:cNvSpPr txBox="1"/>
          <p:nvPr/>
        </p:nvSpPr>
        <p:spPr>
          <a:xfrm>
            <a:off x="698825" y="106275"/>
            <a:ext cx="3982800" cy="798600"/>
          </a:xfrm>
          <a:prstGeom prst="rect">
            <a:avLst/>
          </a:prstGeom>
          <a:noFill/>
          <a:ln>
            <a:noFill/>
          </a:ln>
        </p:spPr>
        <p:txBody>
          <a:bodyPr anchorCtr="0" anchor="t" bIns="91425" lIns="91425" spcFirstLastPara="1" rIns="91425" wrap="square" tIns="91425">
            <a:spAutoFit/>
          </a:bodyPr>
          <a:lstStyle/>
          <a:p>
            <a:pPr indent="0" lvl="0" marL="0" rtl="0" algn="ctr">
              <a:spcBef>
                <a:spcPts val="640"/>
              </a:spcBef>
              <a:spcAft>
                <a:spcPts val="0"/>
              </a:spcAft>
              <a:buNone/>
            </a:pPr>
            <a:r>
              <a:rPr b="1" lang="en-US" sz="3988">
                <a:solidFill>
                  <a:schemeClr val="dk1"/>
                </a:solidFill>
                <a:latin typeface="Calibri"/>
                <a:ea typeface="Calibri"/>
                <a:cs typeface="Calibri"/>
                <a:sym typeface="Calibri"/>
              </a:rPr>
              <a:t>Table of Contents</a:t>
            </a:r>
            <a:endParaRPr sz="2100"/>
          </a:p>
        </p:txBody>
      </p:sp>
      <p:sp>
        <p:nvSpPr>
          <p:cNvPr id="162" name="Google Shape;162;g1d8534cb461_3_1843"/>
          <p:cNvSpPr txBox="1"/>
          <p:nvPr/>
        </p:nvSpPr>
        <p:spPr>
          <a:xfrm>
            <a:off x="6682150" y="6160325"/>
            <a:ext cx="24768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Th</a:t>
            </a:r>
            <a:r>
              <a:rPr lang="en-US" sz="1000">
                <a:solidFill>
                  <a:schemeClr val="dk1"/>
                </a:solidFill>
                <a:latin typeface="Calibri"/>
                <a:ea typeface="Calibri"/>
                <a:cs typeface="Calibri"/>
                <a:sym typeface="Calibri"/>
              </a:rPr>
              <a:t>is resource was created</a:t>
            </a:r>
            <a:r>
              <a:rPr b="0" i="0" lang="en-US" sz="1000" u="none" cap="none" strike="noStrike">
                <a:solidFill>
                  <a:schemeClr val="dk1"/>
                </a:solidFill>
                <a:latin typeface="Calibri"/>
                <a:ea typeface="Calibri"/>
                <a:cs typeface="Calibri"/>
                <a:sym typeface="Calibri"/>
              </a:rPr>
              <a:t> by:</a:t>
            </a:r>
            <a:br>
              <a:rPr b="0" i="0" lang="en-US" sz="1000" u="none" cap="none" strike="noStrike">
                <a:solidFill>
                  <a:schemeClr val="dk1"/>
                </a:solidFill>
                <a:latin typeface="Calibri"/>
                <a:ea typeface="Calibri"/>
                <a:cs typeface="Calibri"/>
                <a:sym typeface="Calibri"/>
              </a:rPr>
            </a:br>
            <a:r>
              <a:rPr b="1" i="0" lang="en-US" sz="1000" u="sng" cap="none" strike="noStrike">
                <a:solidFill>
                  <a:schemeClr val="hlink"/>
                </a:solidFill>
                <a:latin typeface="Calibri"/>
                <a:ea typeface="Calibri"/>
                <a:cs typeface="Calibri"/>
                <a:sym typeface="Calibri"/>
                <a:hlinkClick r:id="rId20"/>
              </a:rPr>
              <a:t>www.blazingstargardens.com</a:t>
            </a:r>
            <a:endParaRPr/>
          </a:p>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Please visit our online </a:t>
            </a:r>
            <a:r>
              <a:rPr b="1" lang="en-US" sz="1000">
                <a:solidFill>
                  <a:schemeClr val="dk1"/>
                </a:solidFill>
                <a:latin typeface="Calibri"/>
                <a:ea typeface="Calibri"/>
                <a:cs typeface="Calibri"/>
                <a:sym typeface="Calibri"/>
              </a:rPr>
              <a:t>native </a:t>
            </a:r>
            <a:r>
              <a:rPr b="1" i="0" lang="en-US" sz="1000" u="none" cap="none" strike="noStrike">
                <a:solidFill>
                  <a:schemeClr val="dk1"/>
                </a:solidFill>
                <a:latin typeface="Calibri"/>
                <a:ea typeface="Calibri"/>
                <a:cs typeface="Calibri"/>
                <a:sym typeface="Calibri"/>
              </a:rPr>
              <a:t>plant store!</a:t>
            </a:r>
            <a:endParaRPr b="1" i="0" sz="10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cxnSp>
        <p:nvCxnSpPr>
          <p:cNvPr id="2696" name="Google Shape;2696;g1d4b5e66761_2_3260"/>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97" name="Google Shape;2697;g1d4b5e66761_2_3260"/>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98" name="Google Shape;2698;g1d4b5e66761_2_3260"/>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699" name="Google Shape;2699;g1d4b5e66761_2_3260"/>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700" name="Google Shape;2700;g1d4b5e66761_2_3260"/>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701" name="Google Shape;2701;g1d4b5e66761_2_3260"/>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702" name="Google Shape;2702;g1d4b5e66761_2_3260"/>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703" name="Google Shape;2703;g1d4b5e66761_2_3260"/>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704" name="Google Shape;2704;g1d4b5e66761_2_3260"/>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705" name="Google Shape;2705;g1d4b5e66761_2_3260"/>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706" name="Google Shape;2706;g1d4b5e66761_2_3260"/>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Solidago nemoralis Transparent" id="2707" name="Google Shape;2707;g1d4b5e66761_2_3260"/>
          <p:cNvPicPr preferRelativeResize="0"/>
          <p:nvPr/>
        </p:nvPicPr>
        <p:blipFill rotWithShape="1">
          <a:blip r:embed="rId3">
            <a:alphaModFix/>
          </a:blip>
          <a:srcRect b="0" l="0" r="0" t="0"/>
          <a:stretch/>
        </p:blipFill>
        <p:spPr>
          <a:xfrm>
            <a:off x="6897505" y="2195476"/>
            <a:ext cx="451734" cy="599486"/>
          </a:xfrm>
          <a:prstGeom prst="rect">
            <a:avLst/>
          </a:prstGeom>
          <a:noFill/>
          <a:ln>
            <a:noFill/>
          </a:ln>
        </p:spPr>
      </p:pic>
      <p:sp>
        <p:nvSpPr>
          <p:cNvPr id="2708" name="Google Shape;2708;g1d4b5e66761_2_3260"/>
          <p:cNvSpPr txBox="1"/>
          <p:nvPr/>
        </p:nvSpPr>
        <p:spPr>
          <a:xfrm>
            <a:off x="6116925" y="2344037"/>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Grey Goldenrod</a:t>
            </a:r>
            <a:endParaRPr b="0" i="0" sz="1800" u="none" cap="none" strike="noStrike">
              <a:solidFill>
                <a:schemeClr val="dk1"/>
              </a:solidFill>
              <a:latin typeface="Arial"/>
              <a:ea typeface="Arial"/>
              <a:cs typeface="Arial"/>
              <a:sym typeface="Arial"/>
            </a:endParaRPr>
          </a:p>
        </p:txBody>
      </p:sp>
      <p:pic>
        <p:nvPicPr>
          <p:cNvPr id="2709" name="Google Shape;2709;g1d4b5e66761_2_3260"/>
          <p:cNvPicPr preferRelativeResize="0"/>
          <p:nvPr/>
        </p:nvPicPr>
        <p:blipFill>
          <a:blip r:embed="rId4">
            <a:alphaModFix/>
          </a:blip>
          <a:stretch>
            <a:fillRect/>
          </a:stretch>
        </p:blipFill>
        <p:spPr>
          <a:xfrm>
            <a:off x="7166125" y="2802810"/>
            <a:ext cx="351802" cy="502575"/>
          </a:xfrm>
          <a:prstGeom prst="rect">
            <a:avLst/>
          </a:prstGeom>
          <a:noFill/>
          <a:ln>
            <a:noFill/>
          </a:ln>
        </p:spPr>
      </p:pic>
      <p:pic>
        <p:nvPicPr>
          <p:cNvPr id="2710" name="Google Shape;2710;g1d4b5e66761_2_3260"/>
          <p:cNvPicPr preferRelativeResize="0"/>
          <p:nvPr/>
        </p:nvPicPr>
        <p:blipFill>
          <a:blip r:embed="rId5">
            <a:alphaModFix/>
          </a:blip>
          <a:stretch>
            <a:fillRect/>
          </a:stretch>
        </p:blipFill>
        <p:spPr>
          <a:xfrm>
            <a:off x="7184213" y="3285921"/>
            <a:ext cx="369400" cy="527714"/>
          </a:xfrm>
          <a:prstGeom prst="rect">
            <a:avLst/>
          </a:prstGeom>
          <a:noFill/>
          <a:ln>
            <a:noFill/>
          </a:ln>
        </p:spPr>
      </p:pic>
      <p:pic>
        <p:nvPicPr>
          <p:cNvPr id="2711" name="Google Shape;2711;g1d4b5e66761_2_3260"/>
          <p:cNvPicPr preferRelativeResize="0"/>
          <p:nvPr/>
        </p:nvPicPr>
        <p:blipFill>
          <a:blip r:embed="rId6">
            <a:alphaModFix/>
          </a:blip>
          <a:stretch>
            <a:fillRect/>
          </a:stretch>
        </p:blipFill>
        <p:spPr>
          <a:xfrm>
            <a:off x="7229138" y="3795575"/>
            <a:ext cx="295010" cy="421450"/>
          </a:xfrm>
          <a:prstGeom prst="rect">
            <a:avLst/>
          </a:prstGeom>
          <a:noFill/>
          <a:ln>
            <a:noFill/>
          </a:ln>
        </p:spPr>
      </p:pic>
      <p:pic>
        <p:nvPicPr>
          <p:cNvPr id="2712" name="Google Shape;2712;g1d4b5e66761_2_3260"/>
          <p:cNvPicPr preferRelativeResize="0"/>
          <p:nvPr/>
        </p:nvPicPr>
        <p:blipFill>
          <a:blip r:embed="rId7">
            <a:alphaModFix/>
          </a:blip>
          <a:stretch>
            <a:fillRect/>
          </a:stretch>
        </p:blipFill>
        <p:spPr>
          <a:xfrm>
            <a:off x="6769013" y="1323902"/>
            <a:ext cx="517150" cy="871573"/>
          </a:xfrm>
          <a:prstGeom prst="rect">
            <a:avLst/>
          </a:prstGeom>
          <a:noFill/>
          <a:ln>
            <a:noFill/>
          </a:ln>
        </p:spPr>
      </p:pic>
      <p:sp>
        <p:nvSpPr>
          <p:cNvPr id="2713" name="Google Shape;2713;g1d4b5e66761_2_3260"/>
          <p:cNvSpPr txBox="1"/>
          <p:nvPr/>
        </p:nvSpPr>
        <p:spPr>
          <a:xfrm>
            <a:off x="6508188" y="3830788"/>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Stiff Gentian</a:t>
            </a:r>
            <a:endParaRPr b="0" i="0" sz="1800" u="none" cap="none" strike="noStrike">
              <a:solidFill>
                <a:schemeClr val="dk1"/>
              </a:solidFill>
              <a:latin typeface="Arial"/>
              <a:ea typeface="Arial"/>
              <a:cs typeface="Arial"/>
              <a:sym typeface="Arial"/>
            </a:endParaRPr>
          </a:p>
        </p:txBody>
      </p:sp>
      <p:sp>
        <p:nvSpPr>
          <p:cNvPr id="2714" name="Google Shape;2714;g1d4b5e66761_2_3260"/>
          <p:cNvSpPr txBox="1"/>
          <p:nvPr/>
        </p:nvSpPr>
        <p:spPr>
          <a:xfrm>
            <a:off x="8411363" y="160855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Rough Blazing Star</a:t>
            </a:r>
            <a:endParaRPr b="0" i="0" sz="1800" u="none" cap="none" strike="noStrike">
              <a:solidFill>
                <a:schemeClr val="dk1"/>
              </a:solidFill>
              <a:latin typeface="Arial"/>
              <a:ea typeface="Arial"/>
              <a:cs typeface="Arial"/>
              <a:sym typeface="Arial"/>
            </a:endParaRPr>
          </a:p>
        </p:txBody>
      </p:sp>
      <p:sp>
        <p:nvSpPr>
          <p:cNvPr id="2715" name="Google Shape;2715;g1d4b5e66761_2_3260"/>
          <p:cNvSpPr txBox="1"/>
          <p:nvPr/>
        </p:nvSpPr>
        <p:spPr>
          <a:xfrm>
            <a:off x="6461939" y="3413163"/>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Cream Gentian</a:t>
            </a:r>
            <a:endParaRPr b="0" i="0" sz="1800" u="none" cap="none" strike="noStrike">
              <a:solidFill>
                <a:schemeClr val="dk1"/>
              </a:solidFill>
              <a:latin typeface="Arial"/>
              <a:ea typeface="Arial"/>
              <a:cs typeface="Arial"/>
              <a:sym typeface="Arial"/>
            </a:endParaRPr>
          </a:p>
        </p:txBody>
      </p:sp>
      <p:sp>
        <p:nvSpPr>
          <p:cNvPr id="2716" name="Google Shape;2716;g1d4b5e66761_2_3260"/>
          <p:cNvSpPr txBox="1"/>
          <p:nvPr/>
        </p:nvSpPr>
        <p:spPr>
          <a:xfrm>
            <a:off x="6281214" y="2878588"/>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Bottle Gentian</a:t>
            </a:r>
            <a:endParaRPr b="0" i="0" sz="1800" u="none" cap="none" strike="noStrike">
              <a:solidFill>
                <a:schemeClr val="dk1"/>
              </a:solidFill>
              <a:latin typeface="Arial"/>
              <a:ea typeface="Arial"/>
              <a:cs typeface="Arial"/>
              <a:sym typeface="Arial"/>
            </a:endParaRPr>
          </a:p>
        </p:txBody>
      </p:sp>
      <p:pic>
        <p:nvPicPr>
          <p:cNvPr id="2717" name="Google Shape;2717;g1d4b5e66761_2_3260"/>
          <p:cNvPicPr preferRelativeResize="0"/>
          <p:nvPr/>
        </p:nvPicPr>
        <p:blipFill>
          <a:blip r:embed="rId7">
            <a:alphaModFix/>
          </a:blip>
          <a:stretch>
            <a:fillRect/>
          </a:stretch>
        </p:blipFill>
        <p:spPr>
          <a:xfrm>
            <a:off x="7156850" y="1323902"/>
            <a:ext cx="517150" cy="871573"/>
          </a:xfrm>
          <a:prstGeom prst="rect">
            <a:avLst/>
          </a:prstGeom>
          <a:noFill/>
          <a:ln>
            <a:noFill/>
          </a:ln>
        </p:spPr>
      </p:pic>
      <p:pic>
        <p:nvPicPr>
          <p:cNvPr id="2718" name="Google Shape;2718;g1d4b5e66761_2_3260"/>
          <p:cNvPicPr preferRelativeResize="0"/>
          <p:nvPr/>
        </p:nvPicPr>
        <p:blipFill>
          <a:blip r:embed="rId7">
            <a:alphaModFix/>
          </a:blip>
          <a:stretch>
            <a:fillRect/>
          </a:stretch>
        </p:blipFill>
        <p:spPr>
          <a:xfrm>
            <a:off x="7528288" y="1310190"/>
            <a:ext cx="517150" cy="871573"/>
          </a:xfrm>
          <a:prstGeom prst="rect">
            <a:avLst/>
          </a:prstGeom>
          <a:noFill/>
          <a:ln>
            <a:noFill/>
          </a:ln>
        </p:spPr>
      </p:pic>
      <p:pic>
        <p:nvPicPr>
          <p:cNvPr id="2719" name="Google Shape;2719;g1d4b5e66761_2_3260"/>
          <p:cNvPicPr preferRelativeResize="0"/>
          <p:nvPr/>
        </p:nvPicPr>
        <p:blipFill>
          <a:blip r:embed="rId7">
            <a:alphaModFix/>
          </a:blip>
          <a:stretch>
            <a:fillRect/>
          </a:stretch>
        </p:blipFill>
        <p:spPr>
          <a:xfrm>
            <a:off x="7855913" y="1310177"/>
            <a:ext cx="517150" cy="871573"/>
          </a:xfrm>
          <a:prstGeom prst="rect">
            <a:avLst/>
          </a:prstGeom>
          <a:noFill/>
          <a:ln>
            <a:noFill/>
          </a:ln>
        </p:spPr>
      </p:pic>
      <p:pic>
        <p:nvPicPr>
          <p:cNvPr descr="Solidago nemoralis Transparent" id="2720" name="Google Shape;2720;g1d4b5e66761_2_3260"/>
          <p:cNvPicPr preferRelativeResize="0"/>
          <p:nvPr/>
        </p:nvPicPr>
        <p:blipFill rotWithShape="1">
          <a:blip r:embed="rId3">
            <a:alphaModFix/>
          </a:blip>
          <a:srcRect b="0" l="0" r="0" t="0"/>
          <a:stretch/>
        </p:blipFill>
        <p:spPr>
          <a:xfrm>
            <a:off x="7337780" y="2195476"/>
            <a:ext cx="451734" cy="599486"/>
          </a:xfrm>
          <a:prstGeom prst="rect">
            <a:avLst/>
          </a:prstGeom>
          <a:noFill/>
          <a:ln>
            <a:noFill/>
          </a:ln>
        </p:spPr>
      </p:pic>
      <p:pic>
        <p:nvPicPr>
          <p:cNvPr descr="Solidago nemoralis Transparent" id="2721" name="Google Shape;2721;g1d4b5e66761_2_3260"/>
          <p:cNvPicPr preferRelativeResize="0"/>
          <p:nvPr/>
        </p:nvPicPr>
        <p:blipFill rotWithShape="1">
          <a:blip r:embed="rId3">
            <a:alphaModFix/>
          </a:blip>
          <a:srcRect b="0" l="0" r="0" t="0"/>
          <a:stretch/>
        </p:blipFill>
        <p:spPr>
          <a:xfrm>
            <a:off x="7772217" y="2195476"/>
            <a:ext cx="451734" cy="599486"/>
          </a:xfrm>
          <a:prstGeom prst="rect">
            <a:avLst/>
          </a:prstGeom>
          <a:noFill/>
          <a:ln>
            <a:noFill/>
          </a:ln>
        </p:spPr>
      </p:pic>
      <p:pic>
        <p:nvPicPr>
          <p:cNvPr descr="Solidago nemoralis Transparent" id="2722" name="Google Shape;2722;g1d4b5e66761_2_3260"/>
          <p:cNvPicPr preferRelativeResize="0"/>
          <p:nvPr/>
        </p:nvPicPr>
        <p:blipFill rotWithShape="1">
          <a:blip r:embed="rId3">
            <a:alphaModFix/>
          </a:blip>
          <a:srcRect b="0" l="0" r="0" t="0"/>
          <a:stretch/>
        </p:blipFill>
        <p:spPr>
          <a:xfrm>
            <a:off x="8254830" y="2195476"/>
            <a:ext cx="451734" cy="599486"/>
          </a:xfrm>
          <a:prstGeom prst="rect">
            <a:avLst/>
          </a:prstGeom>
          <a:noFill/>
          <a:ln>
            <a:noFill/>
          </a:ln>
        </p:spPr>
      </p:pic>
      <p:pic>
        <p:nvPicPr>
          <p:cNvPr id="2723" name="Google Shape;2723;g1d4b5e66761_2_3260"/>
          <p:cNvPicPr preferRelativeResize="0"/>
          <p:nvPr/>
        </p:nvPicPr>
        <p:blipFill>
          <a:blip r:embed="rId4">
            <a:alphaModFix/>
          </a:blip>
          <a:stretch>
            <a:fillRect/>
          </a:stretch>
        </p:blipFill>
        <p:spPr>
          <a:xfrm>
            <a:off x="7604850" y="2808660"/>
            <a:ext cx="351802" cy="502575"/>
          </a:xfrm>
          <a:prstGeom prst="rect">
            <a:avLst/>
          </a:prstGeom>
          <a:noFill/>
          <a:ln>
            <a:noFill/>
          </a:ln>
        </p:spPr>
      </p:pic>
      <p:pic>
        <p:nvPicPr>
          <p:cNvPr id="2724" name="Google Shape;2724;g1d4b5e66761_2_3260"/>
          <p:cNvPicPr preferRelativeResize="0"/>
          <p:nvPr/>
        </p:nvPicPr>
        <p:blipFill>
          <a:blip r:embed="rId4">
            <a:alphaModFix/>
          </a:blip>
          <a:stretch>
            <a:fillRect/>
          </a:stretch>
        </p:blipFill>
        <p:spPr>
          <a:xfrm>
            <a:off x="8010225" y="2808660"/>
            <a:ext cx="351802" cy="502575"/>
          </a:xfrm>
          <a:prstGeom prst="rect">
            <a:avLst/>
          </a:prstGeom>
          <a:noFill/>
          <a:ln>
            <a:noFill/>
          </a:ln>
        </p:spPr>
      </p:pic>
      <p:pic>
        <p:nvPicPr>
          <p:cNvPr id="2725" name="Google Shape;2725;g1d4b5e66761_2_3260"/>
          <p:cNvPicPr preferRelativeResize="0"/>
          <p:nvPr/>
        </p:nvPicPr>
        <p:blipFill>
          <a:blip r:embed="rId4">
            <a:alphaModFix/>
          </a:blip>
          <a:stretch>
            <a:fillRect/>
          </a:stretch>
        </p:blipFill>
        <p:spPr>
          <a:xfrm>
            <a:off x="8465175" y="2802810"/>
            <a:ext cx="351802" cy="502575"/>
          </a:xfrm>
          <a:prstGeom prst="rect">
            <a:avLst/>
          </a:prstGeom>
          <a:noFill/>
          <a:ln>
            <a:noFill/>
          </a:ln>
        </p:spPr>
      </p:pic>
      <p:pic>
        <p:nvPicPr>
          <p:cNvPr id="2726" name="Google Shape;2726;g1d4b5e66761_2_3260"/>
          <p:cNvPicPr preferRelativeResize="0"/>
          <p:nvPr/>
        </p:nvPicPr>
        <p:blipFill>
          <a:blip r:embed="rId5">
            <a:alphaModFix/>
          </a:blip>
          <a:stretch>
            <a:fillRect/>
          </a:stretch>
        </p:blipFill>
        <p:spPr>
          <a:xfrm>
            <a:off x="7597213" y="3285921"/>
            <a:ext cx="369400" cy="527714"/>
          </a:xfrm>
          <a:prstGeom prst="rect">
            <a:avLst/>
          </a:prstGeom>
          <a:noFill/>
          <a:ln>
            <a:noFill/>
          </a:ln>
        </p:spPr>
      </p:pic>
      <p:pic>
        <p:nvPicPr>
          <p:cNvPr id="2727" name="Google Shape;2727;g1d4b5e66761_2_3260"/>
          <p:cNvPicPr preferRelativeResize="0"/>
          <p:nvPr/>
        </p:nvPicPr>
        <p:blipFill>
          <a:blip r:embed="rId5">
            <a:alphaModFix/>
          </a:blip>
          <a:stretch>
            <a:fillRect/>
          </a:stretch>
        </p:blipFill>
        <p:spPr>
          <a:xfrm>
            <a:off x="8043588" y="3285921"/>
            <a:ext cx="369400" cy="527714"/>
          </a:xfrm>
          <a:prstGeom prst="rect">
            <a:avLst/>
          </a:prstGeom>
          <a:noFill/>
          <a:ln>
            <a:noFill/>
          </a:ln>
        </p:spPr>
      </p:pic>
      <p:pic>
        <p:nvPicPr>
          <p:cNvPr id="2728" name="Google Shape;2728;g1d4b5e66761_2_3260"/>
          <p:cNvPicPr preferRelativeResize="0"/>
          <p:nvPr/>
        </p:nvPicPr>
        <p:blipFill>
          <a:blip r:embed="rId5">
            <a:alphaModFix/>
          </a:blip>
          <a:stretch>
            <a:fillRect/>
          </a:stretch>
        </p:blipFill>
        <p:spPr>
          <a:xfrm>
            <a:off x="8489963" y="3285921"/>
            <a:ext cx="369400" cy="527714"/>
          </a:xfrm>
          <a:prstGeom prst="rect">
            <a:avLst/>
          </a:prstGeom>
          <a:noFill/>
          <a:ln>
            <a:noFill/>
          </a:ln>
        </p:spPr>
      </p:pic>
      <p:pic>
        <p:nvPicPr>
          <p:cNvPr id="2729" name="Google Shape;2729;g1d4b5e66761_2_3260"/>
          <p:cNvPicPr preferRelativeResize="0"/>
          <p:nvPr/>
        </p:nvPicPr>
        <p:blipFill>
          <a:blip r:embed="rId6">
            <a:alphaModFix/>
          </a:blip>
          <a:stretch>
            <a:fillRect/>
          </a:stretch>
        </p:blipFill>
        <p:spPr>
          <a:xfrm>
            <a:off x="7636363" y="3795575"/>
            <a:ext cx="295010" cy="421450"/>
          </a:xfrm>
          <a:prstGeom prst="rect">
            <a:avLst/>
          </a:prstGeom>
          <a:noFill/>
          <a:ln>
            <a:noFill/>
          </a:ln>
        </p:spPr>
      </p:pic>
      <p:pic>
        <p:nvPicPr>
          <p:cNvPr id="2730" name="Google Shape;2730;g1d4b5e66761_2_3260"/>
          <p:cNvPicPr preferRelativeResize="0"/>
          <p:nvPr/>
        </p:nvPicPr>
        <p:blipFill>
          <a:blip r:embed="rId6">
            <a:alphaModFix/>
          </a:blip>
          <a:stretch>
            <a:fillRect/>
          </a:stretch>
        </p:blipFill>
        <p:spPr>
          <a:xfrm>
            <a:off x="8082600" y="3807725"/>
            <a:ext cx="295010" cy="421450"/>
          </a:xfrm>
          <a:prstGeom prst="rect">
            <a:avLst/>
          </a:prstGeom>
          <a:noFill/>
          <a:ln>
            <a:noFill/>
          </a:ln>
        </p:spPr>
      </p:pic>
      <p:pic>
        <p:nvPicPr>
          <p:cNvPr id="2731" name="Google Shape;2731;g1d4b5e66761_2_3260"/>
          <p:cNvPicPr preferRelativeResize="0"/>
          <p:nvPr/>
        </p:nvPicPr>
        <p:blipFill>
          <a:blip r:embed="rId6">
            <a:alphaModFix/>
          </a:blip>
          <a:stretch>
            <a:fillRect/>
          </a:stretch>
        </p:blipFill>
        <p:spPr>
          <a:xfrm>
            <a:off x="8493575" y="3795575"/>
            <a:ext cx="295010" cy="421450"/>
          </a:xfrm>
          <a:prstGeom prst="rect">
            <a:avLst/>
          </a:prstGeom>
          <a:noFill/>
          <a:ln>
            <a:noFill/>
          </a:ln>
        </p:spPr>
      </p:pic>
      <p:sp>
        <p:nvSpPr>
          <p:cNvPr id="2732" name="Google Shape;2732;g1d4b5e66761_2_3260"/>
          <p:cNvSpPr txBox="1"/>
          <p:nvPr/>
        </p:nvSpPr>
        <p:spPr>
          <a:xfrm>
            <a:off x="6542538" y="5881605"/>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Aromatic Aster</a:t>
            </a:r>
            <a:endParaRPr b="0" i="0" sz="1800" u="none" cap="none" strike="noStrike">
              <a:solidFill>
                <a:schemeClr val="dk1"/>
              </a:solidFill>
              <a:latin typeface="Arial"/>
              <a:ea typeface="Arial"/>
              <a:cs typeface="Arial"/>
              <a:sym typeface="Arial"/>
            </a:endParaRPr>
          </a:p>
        </p:txBody>
      </p:sp>
      <p:pic>
        <p:nvPicPr>
          <p:cNvPr descr="Aster oblongifolius 2 Transparent" id="2733" name="Google Shape;2733;g1d4b5e66761_2_3260"/>
          <p:cNvPicPr preferRelativeResize="0"/>
          <p:nvPr/>
        </p:nvPicPr>
        <p:blipFill rotWithShape="1">
          <a:blip r:embed="rId8">
            <a:alphaModFix/>
          </a:blip>
          <a:srcRect b="0" l="0" r="0" t="0"/>
          <a:stretch/>
        </p:blipFill>
        <p:spPr>
          <a:xfrm>
            <a:off x="7247555" y="5760726"/>
            <a:ext cx="632184" cy="502598"/>
          </a:xfrm>
          <a:prstGeom prst="rect">
            <a:avLst/>
          </a:prstGeom>
          <a:noFill/>
          <a:ln>
            <a:noFill/>
          </a:ln>
        </p:spPr>
      </p:pic>
      <p:pic>
        <p:nvPicPr>
          <p:cNvPr descr="Aster novae angliae Transparent" id="2734" name="Google Shape;2734;g1d4b5e66761_2_3260"/>
          <p:cNvPicPr preferRelativeResize="0"/>
          <p:nvPr/>
        </p:nvPicPr>
        <p:blipFill rotWithShape="1">
          <a:blip r:embed="rId9">
            <a:alphaModFix/>
          </a:blip>
          <a:srcRect b="0" l="0" r="0" t="0"/>
          <a:stretch/>
        </p:blipFill>
        <p:spPr>
          <a:xfrm>
            <a:off x="7115932" y="4760841"/>
            <a:ext cx="675782" cy="933710"/>
          </a:xfrm>
          <a:prstGeom prst="rect">
            <a:avLst/>
          </a:prstGeom>
          <a:noFill/>
          <a:ln>
            <a:noFill/>
          </a:ln>
        </p:spPr>
      </p:pic>
      <p:sp>
        <p:nvSpPr>
          <p:cNvPr id="2735" name="Google Shape;2735;g1d4b5e66761_2_3260"/>
          <p:cNvSpPr txBox="1"/>
          <p:nvPr/>
        </p:nvSpPr>
        <p:spPr>
          <a:xfrm>
            <a:off x="6303177" y="5134277"/>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New England Aster</a:t>
            </a:r>
            <a:endParaRPr b="0" i="0" sz="1800" u="none" cap="none" strike="noStrike">
              <a:solidFill>
                <a:schemeClr val="dk1"/>
              </a:solidFill>
              <a:latin typeface="Arial"/>
              <a:ea typeface="Arial"/>
              <a:cs typeface="Arial"/>
              <a:sym typeface="Arial"/>
            </a:endParaRPr>
          </a:p>
        </p:txBody>
      </p:sp>
      <p:pic>
        <p:nvPicPr>
          <p:cNvPr id="2736" name="Google Shape;2736;g1d4b5e66761_2_3260"/>
          <p:cNvPicPr preferRelativeResize="0"/>
          <p:nvPr/>
        </p:nvPicPr>
        <p:blipFill>
          <a:blip r:embed="rId10">
            <a:alphaModFix/>
          </a:blip>
          <a:stretch>
            <a:fillRect/>
          </a:stretch>
        </p:blipFill>
        <p:spPr>
          <a:xfrm>
            <a:off x="7151538" y="4149570"/>
            <a:ext cx="475950" cy="667204"/>
          </a:xfrm>
          <a:prstGeom prst="rect">
            <a:avLst/>
          </a:prstGeom>
          <a:noFill/>
          <a:ln>
            <a:noFill/>
          </a:ln>
        </p:spPr>
      </p:pic>
      <p:sp>
        <p:nvSpPr>
          <p:cNvPr id="2737" name="Google Shape;2737;g1d4b5e66761_2_3260"/>
          <p:cNvSpPr txBox="1"/>
          <p:nvPr/>
        </p:nvSpPr>
        <p:spPr>
          <a:xfrm>
            <a:off x="6561213" y="4341775"/>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Sky Blue Aster</a:t>
            </a:r>
            <a:endParaRPr b="0" i="0" sz="1800" u="none" cap="none" strike="noStrike">
              <a:solidFill>
                <a:schemeClr val="dk1"/>
              </a:solidFill>
              <a:latin typeface="Arial"/>
              <a:ea typeface="Arial"/>
              <a:cs typeface="Arial"/>
              <a:sym typeface="Arial"/>
            </a:endParaRPr>
          </a:p>
        </p:txBody>
      </p:sp>
      <p:pic>
        <p:nvPicPr>
          <p:cNvPr descr="Aster oblongifolius 2 Transparent" id="2738" name="Google Shape;2738;g1d4b5e66761_2_3260"/>
          <p:cNvPicPr preferRelativeResize="0"/>
          <p:nvPr/>
        </p:nvPicPr>
        <p:blipFill rotWithShape="1">
          <a:blip r:embed="rId8">
            <a:alphaModFix/>
          </a:blip>
          <a:srcRect b="0" l="0" r="0" t="0"/>
          <a:stretch/>
        </p:blipFill>
        <p:spPr>
          <a:xfrm>
            <a:off x="7894042" y="5755776"/>
            <a:ext cx="632184" cy="502598"/>
          </a:xfrm>
          <a:prstGeom prst="rect">
            <a:avLst/>
          </a:prstGeom>
          <a:noFill/>
          <a:ln>
            <a:noFill/>
          </a:ln>
        </p:spPr>
      </p:pic>
      <p:pic>
        <p:nvPicPr>
          <p:cNvPr descr="Aster novae angliae Transparent" id="2739" name="Google Shape;2739;g1d4b5e66761_2_3260"/>
          <p:cNvPicPr preferRelativeResize="0"/>
          <p:nvPr/>
        </p:nvPicPr>
        <p:blipFill rotWithShape="1">
          <a:blip r:embed="rId9">
            <a:alphaModFix/>
          </a:blip>
          <a:srcRect b="0" l="0" r="0" t="0"/>
          <a:stretch/>
        </p:blipFill>
        <p:spPr>
          <a:xfrm>
            <a:off x="7719844" y="4761291"/>
            <a:ext cx="675782" cy="933710"/>
          </a:xfrm>
          <a:prstGeom prst="rect">
            <a:avLst/>
          </a:prstGeom>
          <a:noFill/>
          <a:ln>
            <a:noFill/>
          </a:ln>
        </p:spPr>
      </p:pic>
      <p:pic>
        <p:nvPicPr>
          <p:cNvPr id="2740" name="Google Shape;2740;g1d4b5e66761_2_3260"/>
          <p:cNvPicPr preferRelativeResize="0"/>
          <p:nvPr/>
        </p:nvPicPr>
        <p:blipFill>
          <a:blip r:embed="rId10">
            <a:alphaModFix/>
          </a:blip>
          <a:stretch>
            <a:fillRect/>
          </a:stretch>
        </p:blipFill>
        <p:spPr>
          <a:xfrm>
            <a:off x="7780513" y="4150020"/>
            <a:ext cx="475950" cy="667204"/>
          </a:xfrm>
          <a:prstGeom prst="rect">
            <a:avLst/>
          </a:prstGeom>
          <a:noFill/>
          <a:ln>
            <a:noFill/>
          </a:ln>
        </p:spPr>
      </p:pic>
      <p:pic>
        <p:nvPicPr>
          <p:cNvPr descr="Aster oblongifolius 2 Transparent" id="2741" name="Google Shape;2741;g1d4b5e66761_2_3260"/>
          <p:cNvPicPr preferRelativeResize="0"/>
          <p:nvPr/>
        </p:nvPicPr>
        <p:blipFill rotWithShape="1">
          <a:blip r:embed="rId8">
            <a:alphaModFix/>
          </a:blip>
          <a:srcRect b="0" l="0" r="0" t="0"/>
          <a:stretch/>
        </p:blipFill>
        <p:spPr>
          <a:xfrm>
            <a:off x="8526217" y="5755326"/>
            <a:ext cx="632184" cy="502598"/>
          </a:xfrm>
          <a:prstGeom prst="rect">
            <a:avLst/>
          </a:prstGeom>
          <a:noFill/>
          <a:ln>
            <a:noFill/>
          </a:ln>
        </p:spPr>
      </p:pic>
      <p:pic>
        <p:nvPicPr>
          <p:cNvPr descr="Aster novae angliae Transparent" id="2742" name="Google Shape;2742;g1d4b5e66761_2_3260"/>
          <p:cNvPicPr preferRelativeResize="0"/>
          <p:nvPr/>
        </p:nvPicPr>
        <p:blipFill rotWithShape="1">
          <a:blip r:embed="rId9">
            <a:alphaModFix/>
          </a:blip>
          <a:srcRect b="0" l="0" r="0" t="0"/>
          <a:stretch/>
        </p:blipFill>
        <p:spPr>
          <a:xfrm>
            <a:off x="8409507" y="4761291"/>
            <a:ext cx="675782" cy="933710"/>
          </a:xfrm>
          <a:prstGeom prst="rect">
            <a:avLst/>
          </a:prstGeom>
          <a:noFill/>
          <a:ln>
            <a:noFill/>
          </a:ln>
        </p:spPr>
      </p:pic>
      <p:pic>
        <p:nvPicPr>
          <p:cNvPr id="2743" name="Google Shape;2743;g1d4b5e66761_2_3260"/>
          <p:cNvPicPr preferRelativeResize="0"/>
          <p:nvPr/>
        </p:nvPicPr>
        <p:blipFill>
          <a:blip r:embed="rId10">
            <a:alphaModFix/>
          </a:blip>
          <a:stretch>
            <a:fillRect/>
          </a:stretch>
        </p:blipFill>
        <p:spPr>
          <a:xfrm>
            <a:off x="8445113" y="4150020"/>
            <a:ext cx="475950" cy="667204"/>
          </a:xfrm>
          <a:prstGeom prst="rect">
            <a:avLst/>
          </a:prstGeom>
          <a:noFill/>
          <a:ln>
            <a:noFill/>
          </a:ln>
        </p:spPr>
      </p:pic>
      <p:sp>
        <p:nvSpPr>
          <p:cNvPr id="2744" name="Google Shape;2744;g1d4b5e66761_2_3260"/>
          <p:cNvSpPr txBox="1"/>
          <p:nvPr/>
        </p:nvSpPr>
        <p:spPr>
          <a:xfrm>
            <a:off x="8431627" y="70086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Meadow Blazing Star</a:t>
            </a:r>
            <a:endParaRPr b="0" i="0" sz="1800" u="none" cap="none" strike="noStrike">
              <a:solidFill>
                <a:schemeClr val="dk1"/>
              </a:solidFill>
              <a:latin typeface="Arial"/>
              <a:ea typeface="Arial"/>
              <a:cs typeface="Arial"/>
              <a:sym typeface="Arial"/>
            </a:endParaRPr>
          </a:p>
        </p:txBody>
      </p:sp>
      <p:pic>
        <p:nvPicPr>
          <p:cNvPr descr="Liatris ligulistylis Transparent" id="2745" name="Google Shape;2745;g1d4b5e66761_2_3260"/>
          <p:cNvPicPr preferRelativeResize="0"/>
          <p:nvPr/>
        </p:nvPicPr>
        <p:blipFill rotWithShape="1">
          <a:blip r:embed="rId11">
            <a:alphaModFix/>
          </a:blip>
          <a:srcRect b="0" l="0" r="0" t="0"/>
          <a:stretch/>
        </p:blipFill>
        <p:spPr>
          <a:xfrm>
            <a:off x="6584724" y="347083"/>
            <a:ext cx="448803" cy="991745"/>
          </a:xfrm>
          <a:prstGeom prst="rect">
            <a:avLst/>
          </a:prstGeom>
          <a:noFill/>
          <a:ln>
            <a:noFill/>
          </a:ln>
        </p:spPr>
      </p:pic>
      <p:pic>
        <p:nvPicPr>
          <p:cNvPr descr="Liatris ligulistylis Transparent" id="2746" name="Google Shape;2746;g1d4b5e66761_2_3260"/>
          <p:cNvPicPr preferRelativeResize="0"/>
          <p:nvPr/>
        </p:nvPicPr>
        <p:blipFill rotWithShape="1">
          <a:blip r:embed="rId11">
            <a:alphaModFix/>
          </a:blip>
          <a:srcRect b="0" l="0" r="0" t="0"/>
          <a:stretch/>
        </p:blipFill>
        <p:spPr>
          <a:xfrm>
            <a:off x="7008174" y="347083"/>
            <a:ext cx="448803" cy="991745"/>
          </a:xfrm>
          <a:prstGeom prst="rect">
            <a:avLst/>
          </a:prstGeom>
          <a:noFill/>
          <a:ln>
            <a:noFill/>
          </a:ln>
        </p:spPr>
      </p:pic>
      <p:pic>
        <p:nvPicPr>
          <p:cNvPr descr="Liatris ligulistylis Transparent" id="2747" name="Google Shape;2747;g1d4b5e66761_2_3260"/>
          <p:cNvPicPr preferRelativeResize="0"/>
          <p:nvPr/>
        </p:nvPicPr>
        <p:blipFill rotWithShape="1">
          <a:blip r:embed="rId11">
            <a:alphaModFix/>
          </a:blip>
          <a:srcRect b="0" l="0" r="0" t="0"/>
          <a:stretch/>
        </p:blipFill>
        <p:spPr>
          <a:xfrm>
            <a:off x="7449949" y="347083"/>
            <a:ext cx="448803" cy="991745"/>
          </a:xfrm>
          <a:prstGeom prst="rect">
            <a:avLst/>
          </a:prstGeom>
          <a:noFill/>
          <a:ln>
            <a:noFill/>
          </a:ln>
        </p:spPr>
      </p:pic>
      <p:pic>
        <p:nvPicPr>
          <p:cNvPr descr="Liatris ligulistylis Transparent" id="2748" name="Google Shape;2748;g1d4b5e66761_2_3260"/>
          <p:cNvPicPr preferRelativeResize="0"/>
          <p:nvPr/>
        </p:nvPicPr>
        <p:blipFill rotWithShape="1">
          <a:blip r:embed="rId11">
            <a:alphaModFix/>
          </a:blip>
          <a:srcRect b="0" l="0" r="0" t="0"/>
          <a:stretch/>
        </p:blipFill>
        <p:spPr>
          <a:xfrm>
            <a:off x="7901774" y="347083"/>
            <a:ext cx="448803" cy="991745"/>
          </a:xfrm>
          <a:prstGeom prst="rect">
            <a:avLst/>
          </a:prstGeom>
          <a:noFill/>
          <a:ln>
            <a:noFill/>
          </a:ln>
        </p:spPr>
      </p:pic>
      <p:sp>
        <p:nvSpPr>
          <p:cNvPr id="2749" name="Google Shape;2749;g1d4b5e66761_2_3260"/>
          <p:cNvSpPr txBox="1"/>
          <p:nvPr/>
        </p:nvSpPr>
        <p:spPr>
          <a:xfrm>
            <a:off x="295700" y="2069775"/>
            <a:ext cx="2440800" cy="1275600"/>
          </a:xfrm>
          <a:prstGeom prst="rect">
            <a:avLst/>
          </a:prstGeom>
          <a:solidFill>
            <a:schemeClr val="lt1"/>
          </a:solidFill>
          <a:ln>
            <a:noFill/>
          </a:ln>
        </p:spPr>
        <p:txBody>
          <a:bodyPr anchorCtr="0" anchor="ctr" bIns="45700" lIns="91425" spcFirstLastPara="1" rIns="91425" wrap="square" tIns="45700">
            <a:normAutofit fontScale="32500"/>
          </a:bodyPr>
          <a:lstStyle/>
          <a:p>
            <a:pPr indent="0" lvl="0" marL="0" marR="0" rtl="0" algn="ctr">
              <a:lnSpc>
                <a:spcPct val="100000"/>
              </a:lnSpc>
              <a:spcBef>
                <a:spcPts val="0"/>
              </a:spcBef>
              <a:spcAft>
                <a:spcPts val="0"/>
              </a:spcAft>
              <a:buClr>
                <a:schemeClr val="dk1"/>
              </a:buClr>
              <a:buSzPct val="38661"/>
              <a:buFont typeface="Calibri"/>
              <a:buNone/>
            </a:pPr>
            <a:r>
              <a:rPr b="1" lang="en-US" sz="8276">
                <a:solidFill>
                  <a:schemeClr val="dk1"/>
                </a:solidFill>
                <a:latin typeface="Calibri"/>
                <a:ea typeface="Calibri"/>
                <a:cs typeface="Calibri"/>
                <a:sym typeface="Calibri"/>
              </a:rPr>
              <a:t>Sunny Plant Bloom Chart</a:t>
            </a:r>
            <a:endParaRPr b="1" sz="8276">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750" name="Google Shape;2750;g1d4b5e66761_2_3260"/>
          <p:cNvSpPr txBox="1"/>
          <p:nvPr/>
        </p:nvSpPr>
        <p:spPr>
          <a:xfrm>
            <a:off x="3436600" y="71632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Meadow Blazing Star is the BEST flower for attracting monarchs. Monarch butterflies love the </a:t>
            </a:r>
            <a:r>
              <a:rPr lang="en-US" sz="800">
                <a:latin typeface="Calibri"/>
                <a:ea typeface="Calibri"/>
                <a:cs typeface="Calibri"/>
                <a:sym typeface="Calibri"/>
              </a:rPr>
              <a:t>nectar–they swarm to it. Just try it!</a:t>
            </a:r>
            <a:endParaRPr i="0" sz="800" u="none" cap="none" strike="noStrike">
              <a:solidFill>
                <a:schemeClr val="dk1"/>
              </a:solidFill>
            </a:endParaRPr>
          </a:p>
        </p:txBody>
      </p:sp>
      <p:sp>
        <p:nvSpPr>
          <p:cNvPr id="2751" name="Google Shape;2751;g1d4b5e66761_2_3260"/>
          <p:cNvSpPr txBox="1"/>
          <p:nvPr/>
        </p:nvSpPr>
        <p:spPr>
          <a:xfrm>
            <a:off x="3644350" y="16240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Rough Blazing Star is another great blazing star for gardens. It can handle very dry conditions. It blooms a bit later than the others. </a:t>
            </a:r>
            <a:endParaRPr i="0" sz="800" u="none" cap="none" strike="noStrike">
              <a:solidFill>
                <a:schemeClr val="dk1"/>
              </a:solidFill>
            </a:endParaRPr>
          </a:p>
        </p:txBody>
      </p:sp>
      <p:sp>
        <p:nvSpPr>
          <p:cNvPr id="2752" name="Google Shape;2752;g1d4b5e66761_2_3260"/>
          <p:cNvSpPr txBox="1"/>
          <p:nvPr/>
        </p:nvSpPr>
        <p:spPr>
          <a:xfrm>
            <a:off x="3231050" y="235948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Grey Goldenrod is our favorite goldenrod because it doesn’t spread much and is shorter. Pollinators love the late-summer blooms.</a:t>
            </a:r>
            <a:endParaRPr i="0" sz="800" u="none" cap="none" strike="noStrike">
              <a:solidFill>
                <a:schemeClr val="dk1"/>
              </a:solidFill>
            </a:endParaRPr>
          </a:p>
        </p:txBody>
      </p:sp>
      <p:sp>
        <p:nvSpPr>
          <p:cNvPr id="2753" name="Google Shape;2753;g1d4b5e66761_2_3260"/>
          <p:cNvSpPr txBox="1"/>
          <p:nvPr/>
        </p:nvSpPr>
        <p:spPr>
          <a:xfrm>
            <a:off x="3334100" y="28940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Bottle Gentian is a </a:t>
            </a:r>
            <a:r>
              <a:rPr lang="en-US" sz="800">
                <a:latin typeface="Calibri"/>
                <a:ea typeface="Calibri"/>
                <a:cs typeface="Calibri"/>
                <a:sym typeface="Calibri"/>
              </a:rPr>
              <a:t>unique</a:t>
            </a:r>
            <a:r>
              <a:rPr lang="en-US" sz="800">
                <a:latin typeface="Calibri"/>
                <a:ea typeface="Calibri"/>
                <a:cs typeface="Calibri"/>
                <a:sym typeface="Calibri"/>
              </a:rPr>
              <a:t> plant with closed flower that </a:t>
            </a:r>
            <a:r>
              <a:rPr lang="en-US" sz="800">
                <a:latin typeface="Calibri"/>
                <a:ea typeface="Calibri"/>
                <a:cs typeface="Calibri"/>
                <a:sym typeface="Calibri"/>
              </a:rPr>
              <a:t>bumblebee</a:t>
            </a:r>
            <a:r>
              <a:rPr lang="en-US" sz="800">
                <a:latin typeface="Calibri"/>
                <a:ea typeface="Calibri"/>
                <a:cs typeface="Calibri"/>
                <a:sym typeface="Calibri"/>
              </a:rPr>
              <a:t> have to force open to get inside to find the nectar. A great flower. </a:t>
            </a:r>
            <a:endParaRPr i="0" sz="800" u="none" cap="none" strike="noStrike">
              <a:solidFill>
                <a:schemeClr val="dk1"/>
              </a:solidFill>
            </a:endParaRPr>
          </a:p>
        </p:txBody>
      </p:sp>
      <p:sp>
        <p:nvSpPr>
          <p:cNvPr id="2754" name="Google Shape;2754;g1d4b5e66761_2_3260"/>
          <p:cNvSpPr txBox="1"/>
          <p:nvPr/>
        </p:nvSpPr>
        <p:spPr>
          <a:xfrm>
            <a:off x="3394875" y="342858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Cream Gentian is like Bottle Gentian but with almost white flowers. Another great flower for gardens. Doesn’t spread much. </a:t>
            </a:r>
            <a:endParaRPr i="0" sz="800" u="none" cap="none" strike="noStrike">
              <a:solidFill>
                <a:schemeClr val="dk1"/>
              </a:solidFill>
            </a:endParaRPr>
          </a:p>
        </p:txBody>
      </p:sp>
      <p:sp>
        <p:nvSpPr>
          <p:cNvPr id="2755" name="Google Shape;2755;g1d4b5e66761_2_3260"/>
          <p:cNvSpPr txBox="1"/>
          <p:nvPr/>
        </p:nvSpPr>
        <p:spPr>
          <a:xfrm>
            <a:off x="3474050" y="38462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Stiff Gentian has incredible </a:t>
            </a:r>
            <a:r>
              <a:rPr lang="en-US" sz="800">
                <a:latin typeface="Calibri"/>
                <a:ea typeface="Calibri"/>
                <a:cs typeface="Calibri"/>
                <a:sym typeface="Calibri"/>
              </a:rPr>
              <a:t>bunches</a:t>
            </a:r>
            <a:r>
              <a:rPr lang="en-US" sz="800">
                <a:latin typeface="Calibri"/>
                <a:ea typeface="Calibri"/>
                <a:cs typeface="Calibri"/>
                <a:sym typeface="Calibri"/>
              </a:rPr>
              <a:t> of purplish blue flowers in fall. It’s a short biennial–it completes its life cycle in two </a:t>
            </a:r>
            <a:r>
              <a:rPr lang="en-US" sz="800">
                <a:latin typeface="Calibri"/>
                <a:ea typeface="Calibri"/>
                <a:cs typeface="Calibri"/>
                <a:sym typeface="Calibri"/>
              </a:rPr>
              <a:t>years</a:t>
            </a:r>
            <a:r>
              <a:rPr lang="en-US" sz="800">
                <a:latin typeface="Calibri"/>
                <a:ea typeface="Calibri"/>
                <a:cs typeface="Calibri"/>
                <a:sym typeface="Calibri"/>
              </a:rPr>
              <a:t> and re-seeds.  </a:t>
            </a:r>
            <a:endParaRPr i="0" sz="800" u="none" cap="none" strike="noStrike">
              <a:solidFill>
                <a:schemeClr val="dk1"/>
              </a:solidFill>
            </a:endParaRPr>
          </a:p>
        </p:txBody>
      </p:sp>
      <p:sp>
        <p:nvSpPr>
          <p:cNvPr id="2756" name="Google Shape;2756;g1d4b5e66761_2_3260"/>
          <p:cNvSpPr txBox="1"/>
          <p:nvPr/>
        </p:nvSpPr>
        <p:spPr>
          <a:xfrm>
            <a:off x="3677375" y="4357225"/>
            <a:ext cx="29154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Sky Blue Aster has taller stems of light blue flowers in late fall. It likes drier soil and spreads by seed, like most asters. </a:t>
            </a:r>
            <a:endParaRPr i="0" sz="800" u="none" cap="none" strike="noStrike">
              <a:solidFill>
                <a:schemeClr val="dk1"/>
              </a:solidFill>
            </a:endParaRPr>
          </a:p>
        </p:txBody>
      </p:sp>
      <p:sp>
        <p:nvSpPr>
          <p:cNvPr id="2757" name="Google Shape;2757;g1d4b5e66761_2_3260"/>
          <p:cNvSpPr txBox="1"/>
          <p:nvPr/>
        </p:nvSpPr>
        <p:spPr>
          <a:xfrm>
            <a:off x="3158150" y="5149725"/>
            <a:ext cx="3174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New England Aster is a wet-meadow plant. It is tall–almost 5ft–and spreads by seed a lot. Recommended for tall, wild gardens and restorations.</a:t>
            </a:r>
            <a:endParaRPr i="0" sz="800" u="none" cap="none" strike="noStrike">
              <a:solidFill>
                <a:schemeClr val="dk1"/>
              </a:solidFill>
            </a:endParaRPr>
          </a:p>
        </p:txBody>
      </p:sp>
      <p:sp>
        <p:nvSpPr>
          <p:cNvPr id="2758" name="Google Shape;2758;g1d4b5e66761_2_3260"/>
          <p:cNvSpPr txBox="1"/>
          <p:nvPr/>
        </p:nvSpPr>
        <p:spPr>
          <a:xfrm>
            <a:off x="3602275" y="58970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Aromatic Aster is our favorite aster. It grows to less than 2ft tall and spreads underground, but isn’t hard to control. Blooms very late fall.</a:t>
            </a:r>
            <a:endParaRPr i="0" sz="800" u="none" cap="none" strike="noStrike">
              <a:solidFill>
                <a:schemeClr val="dk1"/>
              </a:solidFill>
            </a:endParaRPr>
          </a:p>
        </p:txBody>
      </p:sp>
      <p:grpSp>
        <p:nvGrpSpPr>
          <p:cNvPr id="2759" name="Google Shape;2759;g1d4b5e66761_2_3260"/>
          <p:cNvGrpSpPr/>
          <p:nvPr/>
        </p:nvGrpSpPr>
        <p:grpSpPr>
          <a:xfrm>
            <a:off x="6229838" y="987800"/>
            <a:ext cx="408000" cy="307950"/>
            <a:chOff x="9537475" y="927000"/>
            <a:chExt cx="408000" cy="307950"/>
          </a:xfrm>
        </p:grpSpPr>
        <p:cxnSp>
          <p:nvCxnSpPr>
            <p:cNvPr id="2760" name="Google Shape;2760;g1d4b5e66761_2_3260"/>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761" name="Google Shape;2761;g1d4b5e66761_2_3260"/>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762" name="Google Shape;2762;g1d4b5e66761_2_3260"/>
            <p:cNvCxnSpPr>
              <a:stCxn id="2761"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763" name="Google Shape;2763;g1d4b5e66761_2_3260"/>
            <p:cNvCxnSpPr>
              <a:stCxn id="2761"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764" name="Google Shape;2764;g1d4b5e66761_2_3260"/>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765" name="Google Shape;2765;g1d4b5e66761_2_3260"/>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2766" name="Google Shape;2766;g1d4b5e66761_2_3260"/>
          <p:cNvGrpSpPr/>
          <p:nvPr/>
        </p:nvGrpSpPr>
        <p:grpSpPr>
          <a:xfrm>
            <a:off x="6874888" y="4559019"/>
            <a:ext cx="337800" cy="1135985"/>
            <a:chOff x="8491175" y="737794"/>
            <a:chExt cx="337800" cy="1135985"/>
          </a:xfrm>
        </p:grpSpPr>
        <p:cxnSp>
          <p:nvCxnSpPr>
            <p:cNvPr id="2767" name="Google Shape;2767;g1d4b5e66761_2_3260"/>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768" name="Google Shape;2768;g1d4b5e66761_2_3260"/>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769" name="Google Shape;2769;g1d4b5e66761_2_3260"/>
            <p:cNvCxnSpPr>
              <a:stCxn id="276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770" name="Google Shape;2770;g1d4b5e66761_2_3260"/>
            <p:cNvCxnSpPr>
              <a:stCxn id="276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771" name="Google Shape;2771;g1d4b5e66761_2_3260"/>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772" name="Google Shape;2772;g1d4b5e66761_2_3260"/>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773" name="Google Shape;2773;g1d4b5e66761_2_3260"/>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774" name="Google Shape;2774;g1d4b5e66761_2_3260">
            <a:hlinkClick action="ppaction://hlinksldjump" r:id="rId12"/>
          </p:cNvPr>
          <p:cNvPicPr preferRelativeResize="0"/>
          <p:nvPr/>
        </p:nvPicPr>
        <p:blipFill>
          <a:blip r:embed="rId13">
            <a:alphaModFix/>
          </a:blip>
          <a:stretch>
            <a:fillRect/>
          </a:stretch>
        </p:blipFill>
        <p:spPr>
          <a:xfrm>
            <a:off x="8422462" y="-1323"/>
            <a:ext cx="708950" cy="189323"/>
          </a:xfrm>
          <a:prstGeom prst="rect">
            <a:avLst/>
          </a:prstGeom>
          <a:noFill/>
          <a:ln>
            <a:noFill/>
          </a:ln>
        </p:spPr>
      </p:pic>
      <p:sp>
        <p:nvSpPr>
          <p:cNvPr id="2775" name="Google Shape;2775;g1d4b5e66761_2_3260"/>
          <p:cNvSpPr txBox="1"/>
          <p:nvPr/>
        </p:nvSpPr>
        <p:spPr>
          <a:xfrm>
            <a:off x="355097" y="3293975"/>
            <a:ext cx="2322000" cy="337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6+ hours sunlight per day</a:t>
            </a:r>
            <a:endParaRPr/>
          </a:p>
        </p:txBody>
      </p:sp>
      <p:pic>
        <p:nvPicPr>
          <p:cNvPr id="2776" name="Google Shape;2776;g1d4b5e66761_2_3260"/>
          <p:cNvPicPr preferRelativeResize="0"/>
          <p:nvPr/>
        </p:nvPicPr>
        <p:blipFill>
          <a:blip r:embed="rId14">
            <a:alphaModFix/>
          </a:blip>
          <a:stretch>
            <a:fillRect/>
          </a:stretch>
        </p:blipFill>
        <p:spPr>
          <a:xfrm>
            <a:off x="1240925" y="1592601"/>
            <a:ext cx="521675" cy="521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0" name="Shape 2780"/>
        <p:cNvGrpSpPr/>
        <p:nvPr/>
      </p:nvGrpSpPr>
      <p:grpSpPr>
        <a:xfrm>
          <a:off x="0" y="0"/>
          <a:ext cx="0" cy="0"/>
          <a:chOff x="0" y="0"/>
          <a:chExt cx="0" cy="0"/>
        </a:xfrm>
      </p:grpSpPr>
      <p:cxnSp>
        <p:nvCxnSpPr>
          <p:cNvPr id="2781" name="Google Shape;2781;g1d4b5e66761_2_4054"/>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782" name="Google Shape;2782;g1d4b5e66761_2_4054"/>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783" name="Google Shape;2783;g1d4b5e66761_2_4054"/>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784" name="Google Shape;2784;g1d4b5e66761_2_4054"/>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785" name="Google Shape;2785;g1d4b5e66761_2_4054"/>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786" name="Google Shape;2786;g1d4b5e66761_2_4054"/>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787" name="Google Shape;2787;g1d4b5e66761_2_4054"/>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788" name="Google Shape;2788;g1d4b5e66761_2_4054"/>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789" name="Google Shape;2789;g1d4b5e66761_2_4054"/>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790" name="Google Shape;2790;g1d4b5e66761_2_4054"/>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791" name="Google Shape;2791;g1d4b5e66761_2_4054"/>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Polemonium reptans Transparent" id="2792" name="Google Shape;2792;g1d4b5e66761_2_4054"/>
          <p:cNvPicPr preferRelativeResize="0"/>
          <p:nvPr/>
        </p:nvPicPr>
        <p:blipFill rotWithShape="1">
          <a:blip r:embed="rId3">
            <a:alphaModFix/>
          </a:blip>
          <a:srcRect b="0" l="0" r="0" t="0"/>
          <a:stretch/>
        </p:blipFill>
        <p:spPr>
          <a:xfrm>
            <a:off x="1552816" y="452691"/>
            <a:ext cx="342529" cy="289138"/>
          </a:xfrm>
          <a:prstGeom prst="rect">
            <a:avLst/>
          </a:prstGeom>
          <a:noFill/>
          <a:ln>
            <a:noFill/>
          </a:ln>
        </p:spPr>
      </p:pic>
      <p:sp>
        <p:nvSpPr>
          <p:cNvPr id="2793" name="Google Shape;2793;g1d4b5e66761_2_4054"/>
          <p:cNvSpPr txBox="1"/>
          <p:nvPr/>
        </p:nvSpPr>
        <p:spPr>
          <a:xfrm>
            <a:off x="3063109" y="419488"/>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Jacob’s Ladder</a:t>
            </a:r>
            <a:endParaRPr/>
          </a:p>
        </p:txBody>
      </p:sp>
      <p:pic>
        <p:nvPicPr>
          <p:cNvPr descr="Phlox divaricata Transparent" id="2794" name="Google Shape;2794;g1d4b5e66761_2_4054"/>
          <p:cNvPicPr preferRelativeResize="0"/>
          <p:nvPr/>
        </p:nvPicPr>
        <p:blipFill rotWithShape="1">
          <a:blip r:embed="rId4">
            <a:alphaModFix/>
          </a:blip>
          <a:srcRect b="0" l="0" r="0" t="0"/>
          <a:stretch/>
        </p:blipFill>
        <p:spPr>
          <a:xfrm>
            <a:off x="1946363" y="1346825"/>
            <a:ext cx="315487" cy="378446"/>
          </a:xfrm>
          <a:prstGeom prst="rect">
            <a:avLst/>
          </a:prstGeom>
          <a:noFill/>
          <a:ln>
            <a:noFill/>
          </a:ln>
        </p:spPr>
      </p:pic>
      <p:sp>
        <p:nvSpPr>
          <p:cNvPr id="2795" name="Google Shape;2795;g1d4b5e66761_2_4054"/>
          <p:cNvSpPr txBox="1"/>
          <p:nvPr/>
        </p:nvSpPr>
        <p:spPr>
          <a:xfrm>
            <a:off x="3299836" y="1358275"/>
            <a:ext cx="576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Wild Blue Phlox</a:t>
            </a:r>
            <a:endParaRPr/>
          </a:p>
        </p:txBody>
      </p:sp>
      <p:pic>
        <p:nvPicPr>
          <p:cNvPr descr="Lobelia cardinalis Transparent" id="2796" name="Google Shape;2796;g1d4b5e66761_2_4054"/>
          <p:cNvPicPr preferRelativeResize="0"/>
          <p:nvPr/>
        </p:nvPicPr>
        <p:blipFill rotWithShape="1">
          <a:blip r:embed="rId5">
            <a:alphaModFix/>
          </a:blip>
          <a:srcRect b="0" l="0" r="0" t="0"/>
          <a:stretch/>
        </p:blipFill>
        <p:spPr>
          <a:xfrm>
            <a:off x="5276894" y="6007989"/>
            <a:ext cx="498484" cy="829219"/>
          </a:xfrm>
          <a:prstGeom prst="rect">
            <a:avLst/>
          </a:prstGeom>
          <a:noFill/>
          <a:ln>
            <a:noFill/>
          </a:ln>
        </p:spPr>
      </p:pic>
      <p:sp>
        <p:nvSpPr>
          <p:cNvPr id="2797" name="Google Shape;2797;g1d4b5e66761_2_4054"/>
          <p:cNvSpPr txBox="1"/>
          <p:nvPr/>
        </p:nvSpPr>
        <p:spPr>
          <a:xfrm>
            <a:off x="8256495" y="620855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Cardinal Flower</a:t>
            </a:r>
            <a:endParaRPr/>
          </a:p>
        </p:txBody>
      </p:sp>
      <p:pic>
        <p:nvPicPr>
          <p:cNvPr descr="Geranium maculatum Transparent" id="2798" name="Google Shape;2798;g1d4b5e66761_2_4054"/>
          <p:cNvPicPr preferRelativeResize="0"/>
          <p:nvPr/>
        </p:nvPicPr>
        <p:blipFill rotWithShape="1">
          <a:blip r:embed="rId6">
            <a:alphaModFix/>
          </a:blip>
          <a:srcRect b="0" l="0" r="0" t="0"/>
          <a:stretch/>
        </p:blipFill>
        <p:spPr>
          <a:xfrm>
            <a:off x="2039063" y="2252252"/>
            <a:ext cx="647930" cy="427723"/>
          </a:xfrm>
          <a:prstGeom prst="rect">
            <a:avLst/>
          </a:prstGeom>
          <a:noFill/>
          <a:ln>
            <a:noFill/>
          </a:ln>
        </p:spPr>
      </p:pic>
      <p:sp>
        <p:nvSpPr>
          <p:cNvPr id="2799" name="Google Shape;2799;g1d4b5e66761_2_4054"/>
          <p:cNvSpPr txBox="1"/>
          <p:nvPr/>
        </p:nvSpPr>
        <p:spPr>
          <a:xfrm>
            <a:off x="3621988" y="2273105"/>
            <a:ext cx="6543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Wild Geranium</a:t>
            </a:r>
            <a:endParaRPr b="0" i="0" sz="1800" u="none" cap="none" strike="noStrike">
              <a:solidFill>
                <a:schemeClr val="dk1"/>
              </a:solidFill>
              <a:latin typeface="Arial"/>
              <a:ea typeface="Arial"/>
              <a:cs typeface="Arial"/>
              <a:sym typeface="Arial"/>
            </a:endParaRPr>
          </a:p>
        </p:txBody>
      </p:sp>
      <p:pic>
        <p:nvPicPr>
          <p:cNvPr descr="Aquilegia canadensis Transparent" id="2800" name="Google Shape;2800;g1d4b5e66761_2_4054"/>
          <p:cNvPicPr preferRelativeResize="0"/>
          <p:nvPr/>
        </p:nvPicPr>
        <p:blipFill rotWithShape="1">
          <a:blip r:embed="rId7">
            <a:alphaModFix/>
          </a:blip>
          <a:srcRect b="0" l="0" r="0" t="0"/>
          <a:stretch/>
        </p:blipFill>
        <p:spPr>
          <a:xfrm>
            <a:off x="2297016" y="2798223"/>
            <a:ext cx="563153" cy="646565"/>
          </a:xfrm>
          <a:prstGeom prst="rect">
            <a:avLst/>
          </a:prstGeom>
          <a:noFill/>
          <a:ln>
            <a:noFill/>
          </a:ln>
        </p:spPr>
      </p:pic>
      <p:sp>
        <p:nvSpPr>
          <p:cNvPr id="2801" name="Google Shape;2801;g1d4b5e66761_2_4054"/>
          <p:cNvSpPr txBox="1"/>
          <p:nvPr/>
        </p:nvSpPr>
        <p:spPr>
          <a:xfrm>
            <a:off x="4384400" y="3002797"/>
            <a:ext cx="654000" cy="2124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Columbine</a:t>
            </a:r>
            <a:endParaRPr b="0" i="0" sz="1800" u="none" cap="none" strike="noStrike">
              <a:solidFill>
                <a:schemeClr val="dk1"/>
              </a:solidFill>
              <a:latin typeface="Arial"/>
              <a:ea typeface="Arial"/>
              <a:cs typeface="Arial"/>
              <a:sym typeface="Arial"/>
            </a:endParaRPr>
          </a:p>
        </p:txBody>
      </p:sp>
      <p:pic>
        <p:nvPicPr>
          <p:cNvPr descr="Asclepias exaltata Transparent" id="2802" name="Google Shape;2802;g1d4b5e66761_2_4054"/>
          <p:cNvPicPr preferRelativeResize="0"/>
          <p:nvPr/>
        </p:nvPicPr>
        <p:blipFill rotWithShape="1">
          <a:blip r:embed="rId8">
            <a:alphaModFix/>
          </a:blip>
          <a:srcRect b="0" l="0" r="0" t="0"/>
          <a:stretch/>
        </p:blipFill>
        <p:spPr>
          <a:xfrm>
            <a:off x="4052875" y="4484327"/>
            <a:ext cx="687147" cy="870437"/>
          </a:xfrm>
          <a:prstGeom prst="rect">
            <a:avLst/>
          </a:prstGeom>
          <a:noFill/>
          <a:ln>
            <a:noFill/>
          </a:ln>
        </p:spPr>
      </p:pic>
      <p:sp>
        <p:nvSpPr>
          <p:cNvPr id="2803" name="Google Shape;2803;g1d4b5e66761_2_4054"/>
          <p:cNvSpPr txBox="1"/>
          <p:nvPr/>
        </p:nvSpPr>
        <p:spPr>
          <a:xfrm>
            <a:off x="5940669" y="4705997"/>
            <a:ext cx="6552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Poke Milkweed</a:t>
            </a:r>
            <a:endParaRPr b="0" i="0" sz="1800" u="none" cap="none" strike="noStrike">
              <a:solidFill>
                <a:schemeClr val="dk1"/>
              </a:solidFill>
              <a:latin typeface="Arial"/>
              <a:ea typeface="Arial"/>
              <a:cs typeface="Arial"/>
              <a:sym typeface="Arial"/>
            </a:endParaRPr>
          </a:p>
        </p:txBody>
      </p:sp>
      <p:pic>
        <p:nvPicPr>
          <p:cNvPr descr="Lilium michiganense Transparent" id="2804" name="Google Shape;2804;g1d4b5e66761_2_4054"/>
          <p:cNvPicPr preferRelativeResize="0"/>
          <p:nvPr/>
        </p:nvPicPr>
        <p:blipFill rotWithShape="1">
          <a:blip r:embed="rId9">
            <a:alphaModFix/>
          </a:blip>
          <a:srcRect b="0" l="0" r="0" t="0"/>
          <a:stretch/>
        </p:blipFill>
        <p:spPr>
          <a:xfrm>
            <a:off x="4587869" y="5265414"/>
            <a:ext cx="392390" cy="674573"/>
          </a:xfrm>
          <a:prstGeom prst="rect">
            <a:avLst/>
          </a:prstGeom>
          <a:noFill/>
          <a:ln>
            <a:noFill/>
          </a:ln>
        </p:spPr>
      </p:pic>
      <p:sp>
        <p:nvSpPr>
          <p:cNvPr id="2805" name="Google Shape;2805;g1d4b5e66761_2_4054"/>
          <p:cNvSpPr txBox="1"/>
          <p:nvPr/>
        </p:nvSpPr>
        <p:spPr>
          <a:xfrm>
            <a:off x="6199900" y="5427200"/>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Michigan Lily</a:t>
            </a:r>
            <a:endParaRPr b="0" i="0" sz="1800" u="none" cap="none" strike="noStrike">
              <a:solidFill>
                <a:schemeClr val="dk1"/>
              </a:solidFill>
              <a:latin typeface="Arial"/>
              <a:ea typeface="Arial"/>
              <a:cs typeface="Arial"/>
              <a:sym typeface="Arial"/>
            </a:endParaRPr>
          </a:p>
        </p:txBody>
      </p:sp>
      <p:sp>
        <p:nvSpPr>
          <p:cNvPr id="2806" name="Google Shape;2806;g1d4b5e66761_2_4054"/>
          <p:cNvSpPr txBox="1"/>
          <p:nvPr/>
        </p:nvSpPr>
        <p:spPr>
          <a:xfrm>
            <a:off x="4450092" y="3553909"/>
            <a:ext cx="7476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Bradbury’s Monarda</a:t>
            </a:r>
            <a:endParaRPr b="0" i="0" sz="1800" u="none" cap="none" strike="noStrike">
              <a:solidFill>
                <a:schemeClr val="dk1"/>
              </a:solidFill>
              <a:latin typeface="Arial"/>
              <a:ea typeface="Arial"/>
              <a:cs typeface="Arial"/>
              <a:sym typeface="Arial"/>
            </a:endParaRPr>
          </a:p>
        </p:txBody>
      </p:sp>
      <p:pic>
        <p:nvPicPr>
          <p:cNvPr descr="Campanula rotundifolia Transparent" id="2807" name="Google Shape;2807;g1d4b5e66761_2_4054"/>
          <p:cNvPicPr preferRelativeResize="0"/>
          <p:nvPr/>
        </p:nvPicPr>
        <p:blipFill rotWithShape="1">
          <a:blip r:embed="rId10">
            <a:alphaModFix/>
          </a:blip>
          <a:srcRect b="0" l="0" r="0" t="0"/>
          <a:stretch/>
        </p:blipFill>
        <p:spPr>
          <a:xfrm>
            <a:off x="3465681" y="4040466"/>
            <a:ext cx="244639" cy="297926"/>
          </a:xfrm>
          <a:prstGeom prst="rect">
            <a:avLst/>
          </a:prstGeom>
          <a:noFill/>
          <a:ln>
            <a:noFill/>
          </a:ln>
        </p:spPr>
      </p:pic>
      <p:pic>
        <p:nvPicPr>
          <p:cNvPr descr="Pedicularis canadensis Transparent" id="2808" name="Google Shape;2808;g1d4b5e66761_2_4054"/>
          <p:cNvPicPr preferRelativeResize="0"/>
          <p:nvPr/>
        </p:nvPicPr>
        <p:blipFill rotWithShape="1">
          <a:blip r:embed="rId11">
            <a:alphaModFix/>
          </a:blip>
          <a:srcRect b="0" l="0" r="0" t="0"/>
          <a:stretch/>
        </p:blipFill>
        <p:spPr>
          <a:xfrm>
            <a:off x="2039075" y="1806802"/>
            <a:ext cx="270072" cy="287027"/>
          </a:xfrm>
          <a:prstGeom prst="rect">
            <a:avLst/>
          </a:prstGeom>
          <a:noFill/>
          <a:ln>
            <a:noFill/>
          </a:ln>
        </p:spPr>
      </p:pic>
      <p:sp>
        <p:nvSpPr>
          <p:cNvPr id="2809" name="Google Shape;2809;g1d4b5e66761_2_4054"/>
          <p:cNvSpPr txBox="1"/>
          <p:nvPr/>
        </p:nvSpPr>
        <p:spPr>
          <a:xfrm>
            <a:off x="3450384" y="1806791"/>
            <a:ext cx="6540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Wood Betony</a:t>
            </a:r>
            <a:endParaRPr/>
          </a:p>
        </p:txBody>
      </p:sp>
      <p:pic>
        <p:nvPicPr>
          <p:cNvPr id="2810" name="Google Shape;2810;g1d4b5e66761_2_4054"/>
          <p:cNvPicPr preferRelativeResize="0"/>
          <p:nvPr/>
        </p:nvPicPr>
        <p:blipFill>
          <a:blip r:embed="rId12">
            <a:alphaModFix/>
          </a:blip>
          <a:stretch>
            <a:fillRect/>
          </a:stretch>
        </p:blipFill>
        <p:spPr>
          <a:xfrm>
            <a:off x="1539384" y="819096"/>
            <a:ext cx="369400" cy="527740"/>
          </a:xfrm>
          <a:prstGeom prst="rect">
            <a:avLst/>
          </a:prstGeom>
          <a:noFill/>
          <a:ln>
            <a:noFill/>
          </a:ln>
        </p:spPr>
      </p:pic>
      <p:sp>
        <p:nvSpPr>
          <p:cNvPr id="2811" name="Google Shape;2811;g1d4b5e66761_2_4054"/>
          <p:cNvSpPr txBox="1"/>
          <p:nvPr/>
        </p:nvSpPr>
        <p:spPr>
          <a:xfrm>
            <a:off x="3063100" y="889750"/>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Marsh</a:t>
            </a:r>
            <a:endParaRPr b="1" sz="9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Marigold</a:t>
            </a:r>
            <a:endParaRPr b="1" sz="900">
              <a:latin typeface="Calibri"/>
              <a:ea typeface="Calibri"/>
              <a:cs typeface="Calibri"/>
              <a:sym typeface="Calibri"/>
            </a:endParaRPr>
          </a:p>
        </p:txBody>
      </p:sp>
      <p:grpSp>
        <p:nvGrpSpPr>
          <p:cNvPr id="2812" name="Google Shape;2812;g1d4b5e66761_2_4054"/>
          <p:cNvGrpSpPr/>
          <p:nvPr/>
        </p:nvGrpSpPr>
        <p:grpSpPr>
          <a:xfrm>
            <a:off x="1122350" y="452725"/>
            <a:ext cx="408000" cy="307950"/>
            <a:chOff x="9537475" y="927000"/>
            <a:chExt cx="408000" cy="307950"/>
          </a:xfrm>
        </p:grpSpPr>
        <p:cxnSp>
          <p:nvCxnSpPr>
            <p:cNvPr id="2813" name="Google Shape;2813;g1d4b5e66761_2_4054"/>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814" name="Google Shape;2814;g1d4b5e66761_2_4054"/>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815" name="Google Shape;2815;g1d4b5e66761_2_4054"/>
            <p:cNvCxnSpPr>
              <a:stCxn id="2814"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816" name="Google Shape;2816;g1d4b5e66761_2_4054"/>
            <p:cNvCxnSpPr>
              <a:stCxn id="2814"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817" name="Google Shape;2817;g1d4b5e66761_2_4054"/>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818" name="Google Shape;2818;g1d4b5e66761_2_4054"/>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descr="Monarda bradburiana Transparent" id="2819" name="Google Shape;2819;g1d4b5e66761_2_4054"/>
          <p:cNvPicPr preferRelativeResize="0"/>
          <p:nvPr/>
        </p:nvPicPr>
        <p:blipFill rotWithShape="1">
          <a:blip r:embed="rId13">
            <a:alphaModFix/>
          </a:blip>
          <a:srcRect b="0" l="0" r="0" t="0"/>
          <a:stretch/>
        </p:blipFill>
        <p:spPr>
          <a:xfrm>
            <a:off x="3843035" y="3534566"/>
            <a:ext cx="541354" cy="420246"/>
          </a:xfrm>
          <a:prstGeom prst="rect">
            <a:avLst/>
          </a:prstGeom>
          <a:noFill/>
          <a:ln>
            <a:noFill/>
          </a:ln>
        </p:spPr>
      </p:pic>
      <p:pic>
        <p:nvPicPr>
          <p:cNvPr descr="Monarda bradburiana Transparent" id="2820" name="Google Shape;2820;g1d4b5e66761_2_4054"/>
          <p:cNvPicPr preferRelativeResize="0"/>
          <p:nvPr/>
        </p:nvPicPr>
        <p:blipFill rotWithShape="1">
          <a:blip r:embed="rId13">
            <a:alphaModFix/>
          </a:blip>
          <a:srcRect b="0" l="0" r="0" t="0"/>
          <a:stretch/>
        </p:blipFill>
        <p:spPr>
          <a:xfrm>
            <a:off x="2587985" y="3563016"/>
            <a:ext cx="541354" cy="420246"/>
          </a:xfrm>
          <a:prstGeom prst="rect">
            <a:avLst/>
          </a:prstGeom>
          <a:noFill/>
          <a:ln>
            <a:noFill/>
          </a:ln>
        </p:spPr>
      </p:pic>
      <p:pic>
        <p:nvPicPr>
          <p:cNvPr descr="Monarda bradburiana Transparent" id="2821" name="Google Shape;2821;g1d4b5e66761_2_4054"/>
          <p:cNvPicPr preferRelativeResize="0"/>
          <p:nvPr/>
        </p:nvPicPr>
        <p:blipFill rotWithShape="1">
          <a:blip r:embed="rId13">
            <a:alphaModFix/>
          </a:blip>
          <a:srcRect b="0" l="0" r="0" t="0"/>
          <a:stretch/>
        </p:blipFill>
        <p:spPr>
          <a:xfrm>
            <a:off x="3215510" y="3563016"/>
            <a:ext cx="541354" cy="420246"/>
          </a:xfrm>
          <a:prstGeom prst="rect">
            <a:avLst/>
          </a:prstGeom>
          <a:noFill/>
          <a:ln>
            <a:noFill/>
          </a:ln>
        </p:spPr>
      </p:pic>
      <p:pic>
        <p:nvPicPr>
          <p:cNvPr descr="Lilium michiganense Transparent" id="2822" name="Google Shape;2822;g1d4b5e66761_2_4054"/>
          <p:cNvPicPr preferRelativeResize="0"/>
          <p:nvPr/>
        </p:nvPicPr>
        <p:blipFill rotWithShape="1">
          <a:blip r:embed="rId9">
            <a:alphaModFix/>
          </a:blip>
          <a:srcRect b="0" l="0" r="0" t="0"/>
          <a:stretch/>
        </p:blipFill>
        <p:spPr>
          <a:xfrm>
            <a:off x="5197694" y="5265414"/>
            <a:ext cx="392390" cy="674573"/>
          </a:xfrm>
          <a:prstGeom prst="rect">
            <a:avLst/>
          </a:prstGeom>
          <a:noFill/>
          <a:ln>
            <a:noFill/>
          </a:ln>
        </p:spPr>
      </p:pic>
      <p:pic>
        <p:nvPicPr>
          <p:cNvPr descr="Lilium michiganense Transparent" id="2823" name="Google Shape;2823;g1d4b5e66761_2_4054"/>
          <p:cNvPicPr preferRelativeResize="0"/>
          <p:nvPr/>
        </p:nvPicPr>
        <p:blipFill rotWithShape="1">
          <a:blip r:embed="rId9">
            <a:alphaModFix/>
          </a:blip>
          <a:srcRect b="0" l="0" r="0" t="0"/>
          <a:stretch/>
        </p:blipFill>
        <p:spPr>
          <a:xfrm>
            <a:off x="5757594" y="5265414"/>
            <a:ext cx="392390" cy="674573"/>
          </a:xfrm>
          <a:prstGeom prst="rect">
            <a:avLst/>
          </a:prstGeom>
          <a:noFill/>
          <a:ln>
            <a:noFill/>
          </a:ln>
        </p:spPr>
      </p:pic>
      <p:pic>
        <p:nvPicPr>
          <p:cNvPr descr="Lobelia cardinalis Transparent" id="2824" name="Google Shape;2824;g1d4b5e66761_2_4054"/>
          <p:cNvPicPr preferRelativeResize="0"/>
          <p:nvPr/>
        </p:nvPicPr>
        <p:blipFill rotWithShape="1">
          <a:blip r:embed="rId5">
            <a:alphaModFix/>
          </a:blip>
          <a:srcRect b="0" l="0" r="0" t="0"/>
          <a:stretch/>
        </p:blipFill>
        <p:spPr>
          <a:xfrm>
            <a:off x="5918919" y="6007989"/>
            <a:ext cx="498484" cy="829219"/>
          </a:xfrm>
          <a:prstGeom prst="rect">
            <a:avLst/>
          </a:prstGeom>
          <a:noFill/>
          <a:ln>
            <a:noFill/>
          </a:ln>
        </p:spPr>
      </p:pic>
      <p:pic>
        <p:nvPicPr>
          <p:cNvPr descr="Lobelia cardinalis Transparent" id="2825" name="Google Shape;2825;g1d4b5e66761_2_4054"/>
          <p:cNvPicPr preferRelativeResize="0"/>
          <p:nvPr/>
        </p:nvPicPr>
        <p:blipFill rotWithShape="1">
          <a:blip r:embed="rId5">
            <a:alphaModFix/>
          </a:blip>
          <a:srcRect b="0" l="0" r="0" t="0"/>
          <a:stretch/>
        </p:blipFill>
        <p:spPr>
          <a:xfrm>
            <a:off x="6535819" y="5969439"/>
            <a:ext cx="498484" cy="829219"/>
          </a:xfrm>
          <a:prstGeom prst="rect">
            <a:avLst/>
          </a:prstGeom>
          <a:noFill/>
          <a:ln>
            <a:noFill/>
          </a:ln>
        </p:spPr>
      </p:pic>
      <p:pic>
        <p:nvPicPr>
          <p:cNvPr descr="Lobelia cardinalis Transparent" id="2826" name="Google Shape;2826;g1d4b5e66761_2_4054"/>
          <p:cNvPicPr preferRelativeResize="0"/>
          <p:nvPr/>
        </p:nvPicPr>
        <p:blipFill rotWithShape="1">
          <a:blip r:embed="rId5">
            <a:alphaModFix/>
          </a:blip>
          <a:srcRect b="0" l="0" r="0" t="0"/>
          <a:stretch/>
        </p:blipFill>
        <p:spPr>
          <a:xfrm>
            <a:off x="7172119" y="5969439"/>
            <a:ext cx="498484" cy="829219"/>
          </a:xfrm>
          <a:prstGeom prst="rect">
            <a:avLst/>
          </a:prstGeom>
          <a:noFill/>
          <a:ln>
            <a:noFill/>
          </a:ln>
        </p:spPr>
      </p:pic>
      <p:pic>
        <p:nvPicPr>
          <p:cNvPr descr="Lobelia cardinalis Transparent" id="2827" name="Google Shape;2827;g1d4b5e66761_2_4054"/>
          <p:cNvPicPr preferRelativeResize="0"/>
          <p:nvPr/>
        </p:nvPicPr>
        <p:blipFill rotWithShape="1">
          <a:blip r:embed="rId5">
            <a:alphaModFix/>
          </a:blip>
          <a:srcRect b="0" l="0" r="0" t="0"/>
          <a:stretch/>
        </p:blipFill>
        <p:spPr>
          <a:xfrm>
            <a:off x="7794744" y="5969439"/>
            <a:ext cx="498484" cy="829219"/>
          </a:xfrm>
          <a:prstGeom prst="rect">
            <a:avLst/>
          </a:prstGeom>
          <a:noFill/>
          <a:ln>
            <a:noFill/>
          </a:ln>
        </p:spPr>
      </p:pic>
      <p:pic>
        <p:nvPicPr>
          <p:cNvPr descr="Aquilegia canadensis Transparent" id="2828" name="Google Shape;2828;g1d4b5e66761_2_4054"/>
          <p:cNvPicPr preferRelativeResize="0"/>
          <p:nvPr/>
        </p:nvPicPr>
        <p:blipFill rotWithShape="1">
          <a:blip r:embed="rId7">
            <a:alphaModFix/>
          </a:blip>
          <a:srcRect b="0" l="0" r="0" t="0"/>
          <a:stretch/>
        </p:blipFill>
        <p:spPr>
          <a:xfrm>
            <a:off x="2997641" y="2798223"/>
            <a:ext cx="563153" cy="646565"/>
          </a:xfrm>
          <a:prstGeom prst="rect">
            <a:avLst/>
          </a:prstGeom>
          <a:noFill/>
          <a:ln>
            <a:noFill/>
          </a:ln>
        </p:spPr>
      </p:pic>
      <p:pic>
        <p:nvPicPr>
          <p:cNvPr descr="Aquilegia canadensis Transparent" id="2829" name="Google Shape;2829;g1d4b5e66761_2_4054"/>
          <p:cNvPicPr preferRelativeResize="0"/>
          <p:nvPr/>
        </p:nvPicPr>
        <p:blipFill rotWithShape="1">
          <a:blip r:embed="rId7">
            <a:alphaModFix/>
          </a:blip>
          <a:srcRect b="0" l="0" r="0" t="0"/>
          <a:stretch/>
        </p:blipFill>
        <p:spPr>
          <a:xfrm>
            <a:off x="3655416" y="2798223"/>
            <a:ext cx="563153" cy="646565"/>
          </a:xfrm>
          <a:prstGeom prst="rect">
            <a:avLst/>
          </a:prstGeom>
          <a:noFill/>
          <a:ln>
            <a:noFill/>
          </a:ln>
        </p:spPr>
      </p:pic>
      <p:pic>
        <p:nvPicPr>
          <p:cNvPr descr="Polemonium reptans Transparent" id="2830" name="Google Shape;2830;g1d4b5e66761_2_4054"/>
          <p:cNvPicPr preferRelativeResize="0"/>
          <p:nvPr/>
        </p:nvPicPr>
        <p:blipFill rotWithShape="1">
          <a:blip r:embed="rId3">
            <a:alphaModFix/>
          </a:blip>
          <a:srcRect b="0" l="0" r="0" t="0"/>
          <a:stretch/>
        </p:blipFill>
        <p:spPr>
          <a:xfrm>
            <a:off x="2039066" y="452691"/>
            <a:ext cx="342529" cy="289138"/>
          </a:xfrm>
          <a:prstGeom prst="rect">
            <a:avLst/>
          </a:prstGeom>
          <a:noFill/>
          <a:ln>
            <a:noFill/>
          </a:ln>
        </p:spPr>
      </p:pic>
      <p:pic>
        <p:nvPicPr>
          <p:cNvPr descr="Polemonium reptans Transparent" id="2831" name="Google Shape;2831;g1d4b5e66761_2_4054"/>
          <p:cNvPicPr preferRelativeResize="0"/>
          <p:nvPr/>
        </p:nvPicPr>
        <p:blipFill rotWithShape="1">
          <a:blip r:embed="rId3">
            <a:alphaModFix/>
          </a:blip>
          <a:srcRect b="0" l="0" r="0" t="0"/>
          <a:stretch/>
        </p:blipFill>
        <p:spPr>
          <a:xfrm>
            <a:off x="2537178" y="462141"/>
            <a:ext cx="342529" cy="289138"/>
          </a:xfrm>
          <a:prstGeom prst="rect">
            <a:avLst/>
          </a:prstGeom>
          <a:noFill/>
          <a:ln>
            <a:noFill/>
          </a:ln>
        </p:spPr>
      </p:pic>
      <p:pic>
        <p:nvPicPr>
          <p:cNvPr id="2832" name="Google Shape;2832;g1d4b5e66761_2_4054"/>
          <p:cNvPicPr preferRelativeResize="0"/>
          <p:nvPr/>
        </p:nvPicPr>
        <p:blipFill>
          <a:blip r:embed="rId12">
            <a:alphaModFix/>
          </a:blip>
          <a:stretch>
            <a:fillRect/>
          </a:stretch>
        </p:blipFill>
        <p:spPr>
          <a:xfrm>
            <a:off x="2022584" y="819096"/>
            <a:ext cx="369400" cy="527740"/>
          </a:xfrm>
          <a:prstGeom prst="rect">
            <a:avLst/>
          </a:prstGeom>
          <a:noFill/>
          <a:ln>
            <a:noFill/>
          </a:ln>
        </p:spPr>
      </p:pic>
      <p:pic>
        <p:nvPicPr>
          <p:cNvPr id="2833" name="Google Shape;2833;g1d4b5e66761_2_4054"/>
          <p:cNvPicPr preferRelativeResize="0"/>
          <p:nvPr/>
        </p:nvPicPr>
        <p:blipFill>
          <a:blip r:embed="rId12">
            <a:alphaModFix/>
          </a:blip>
          <a:stretch>
            <a:fillRect/>
          </a:stretch>
        </p:blipFill>
        <p:spPr>
          <a:xfrm>
            <a:off x="2505784" y="800521"/>
            <a:ext cx="369400" cy="527740"/>
          </a:xfrm>
          <a:prstGeom prst="rect">
            <a:avLst/>
          </a:prstGeom>
          <a:noFill/>
          <a:ln>
            <a:noFill/>
          </a:ln>
        </p:spPr>
      </p:pic>
      <p:pic>
        <p:nvPicPr>
          <p:cNvPr descr="Phlox divaricata Transparent" id="2834" name="Google Shape;2834;g1d4b5e66761_2_4054"/>
          <p:cNvPicPr preferRelativeResize="0"/>
          <p:nvPr/>
        </p:nvPicPr>
        <p:blipFill rotWithShape="1">
          <a:blip r:embed="rId4">
            <a:alphaModFix/>
          </a:blip>
          <a:srcRect b="0" l="0" r="0" t="0"/>
          <a:stretch/>
        </p:blipFill>
        <p:spPr>
          <a:xfrm>
            <a:off x="2353363" y="1346825"/>
            <a:ext cx="315487" cy="378446"/>
          </a:xfrm>
          <a:prstGeom prst="rect">
            <a:avLst/>
          </a:prstGeom>
          <a:noFill/>
          <a:ln>
            <a:noFill/>
          </a:ln>
        </p:spPr>
      </p:pic>
      <p:pic>
        <p:nvPicPr>
          <p:cNvPr descr="Phlox divaricata Transparent" id="2835" name="Google Shape;2835;g1d4b5e66761_2_4054"/>
          <p:cNvPicPr preferRelativeResize="0"/>
          <p:nvPr/>
        </p:nvPicPr>
        <p:blipFill rotWithShape="1">
          <a:blip r:embed="rId4">
            <a:alphaModFix/>
          </a:blip>
          <a:srcRect b="0" l="0" r="0" t="0"/>
          <a:stretch/>
        </p:blipFill>
        <p:spPr>
          <a:xfrm>
            <a:off x="2814875" y="1346825"/>
            <a:ext cx="315487" cy="378446"/>
          </a:xfrm>
          <a:prstGeom prst="rect">
            <a:avLst/>
          </a:prstGeom>
          <a:noFill/>
          <a:ln>
            <a:noFill/>
          </a:ln>
        </p:spPr>
      </p:pic>
      <p:pic>
        <p:nvPicPr>
          <p:cNvPr descr="Pedicularis canadensis Transparent" id="2836" name="Google Shape;2836;g1d4b5e66761_2_4054"/>
          <p:cNvPicPr preferRelativeResize="0"/>
          <p:nvPr/>
        </p:nvPicPr>
        <p:blipFill rotWithShape="1">
          <a:blip r:embed="rId11">
            <a:alphaModFix/>
          </a:blip>
          <a:srcRect b="0" l="0" r="0" t="0"/>
          <a:stretch/>
        </p:blipFill>
        <p:spPr>
          <a:xfrm>
            <a:off x="2403038" y="1806802"/>
            <a:ext cx="270072" cy="287027"/>
          </a:xfrm>
          <a:prstGeom prst="rect">
            <a:avLst/>
          </a:prstGeom>
          <a:noFill/>
          <a:ln>
            <a:noFill/>
          </a:ln>
        </p:spPr>
      </p:pic>
      <p:pic>
        <p:nvPicPr>
          <p:cNvPr descr="Pedicularis canadensis Transparent" id="2837" name="Google Shape;2837;g1d4b5e66761_2_4054"/>
          <p:cNvPicPr preferRelativeResize="0"/>
          <p:nvPr/>
        </p:nvPicPr>
        <p:blipFill rotWithShape="1">
          <a:blip r:embed="rId11">
            <a:alphaModFix/>
          </a:blip>
          <a:srcRect b="0" l="0" r="0" t="0"/>
          <a:stretch/>
        </p:blipFill>
        <p:spPr>
          <a:xfrm>
            <a:off x="2781738" y="1806802"/>
            <a:ext cx="270072" cy="287027"/>
          </a:xfrm>
          <a:prstGeom prst="rect">
            <a:avLst/>
          </a:prstGeom>
          <a:noFill/>
          <a:ln>
            <a:noFill/>
          </a:ln>
        </p:spPr>
      </p:pic>
      <p:pic>
        <p:nvPicPr>
          <p:cNvPr descr="Pedicularis canadensis Transparent" id="2838" name="Google Shape;2838;g1d4b5e66761_2_4054"/>
          <p:cNvPicPr preferRelativeResize="0"/>
          <p:nvPr/>
        </p:nvPicPr>
        <p:blipFill rotWithShape="1">
          <a:blip r:embed="rId11">
            <a:alphaModFix/>
          </a:blip>
          <a:srcRect b="0" l="0" r="0" t="0"/>
          <a:stretch/>
        </p:blipFill>
        <p:spPr>
          <a:xfrm>
            <a:off x="3125725" y="1806802"/>
            <a:ext cx="270072" cy="287027"/>
          </a:xfrm>
          <a:prstGeom prst="rect">
            <a:avLst/>
          </a:prstGeom>
          <a:noFill/>
          <a:ln>
            <a:noFill/>
          </a:ln>
        </p:spPr>
      </p:pic>
      <p:pic>
        <p:nvPicPr>
          <p:cNvPr descr="Geranium maculatum Transparent" id="2839" name="Google Shape;2839;g1d4b5e66761_2_4054"/>
          <p:cNvPicPr preferRelativeResize="0"/>
          <p:nvPr/>
        </p:nvPicPr>
        <p:blipFill rotWithShape="1">
          <a:blip r:embed="rId6">
            <a:alphaModFix/>
          </a:blip>
          <a:srcRect b="0" l="0" r="0" t="0"/>
          <a:stretch/>
        </p:blipFill>
        <p:spPr>
          <a:xfrm>
            <a:off x="2814863" y="2232164"/>
            <a:ext cx="647930" cy="427723"/>
          </a:xfrm>
          <a:prstGeom prst="rect">
            <a:avLst/>
          </a:prstGeom>
          <a:noFill/>
          <a:ln>
            <a:noFill/>
          </a:ln>
        </p:spPr>
      </p:pic>
      <p:pic>
        <p:nvPicPr>
          <p:cNvPr descr="Campanula rotundifolia Transparent" id="2840" name="Google Shape;2840;g1d4b5e66761_2_4054"/>
          <p:cNvPicPr preferRelativeResize="0"/>
          <p:nvPr/>
        </p:nvPicPr>
        <p:blipFill rotWithShape="1">
          <a:blip r:embed="rId10">
            <a:alphaModFix/>
          </a:blip>
          <a:srcRect b="0" l="0" r="0" t="0"/>
          <a:stretch/>
        </p:blipFill>
        <p:spPr>
          <a:xfrm>
            <a:off x="3811711" y="4040463"/>
            <a:ext cx="244639" cy="297926"/>
          </a:xfrm>
          <a:prstGeom prst="rect">
            <a:avLst/>
          </a:prstGeom>
          <a:noFill/>
          <a:ln>
            <a:noFill/>
          </a:ln>
        </p:spPr>
      </p:pic>
      <p:sp>
        <p:nvSpPr>
          <p:cNvPr id="2841" name="Google Shape;2841;g1d4b5e66761_2_4054"/>
          <p:cNvSpPr txBox="1"/>
          <p:nvPr/>
        </p:nvSpPr>
        <p:spPr>
          <a:xfrm>
            <a:off x="8226563" y="4088725"/>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Harebell</a:t>
            </a:r>
            <a:endParaRPr/>
          </a:p>
        </p:txBody>
      </p:sp>
      <p:pic>
        <p:nvPicPr>
          <p:cNvPr descr="Campanula rotundifolia Transparent" id="2842" name="Google Shape;2842;g1d4b5e66761_2_4054"/>
          <p:cNvPicPr preferRelativeResize="0"/>
          <p:nvPr/>
        </p:nvPicPr>
        <p:blipFill rotWithShape="1">
          <a:blip r:embed="rId10">
            <a:alphaModFix/>
          </a:blip>
          <a:srcRect b="0" l="0" r="0" t="0"/>
          <a:stretch/>
        </p:blipFill>
        <p:spPr>
          <a:xfrm>
            <a:off x="4157736" y="4045625"/>
            <a:ext cx="244639" cy="297926"/>
          </a:xfrm>
          <a:prstGeom prst="rect">
            <a:avLst/>
          </a:prstGeom>
          <a:noFill/>
          <a:ln>
            <a:noFill/>
          </a:ln>
        </p:spPr>
      </p:pic>
      <p:pic>
        <p:nvPicPr>
          <p:cNvPr descr="Campanula rotundifolia Transparent" id="2843" name="Google Shape;2843;g1d4b5e66761_2_4054"/>
          <p:cNvPicPr preferRelativeResize="0"/>
          <p:nvPr/>
        </p:nvPicPr>
        <p:blipFill rotWithShape="1">
          <a:blip r:embed="rId10">
            <a:alphaModFix/>
          </a:blip>
          <a:srcRect b="0" l="0" r="0" t="0"/>
          <a:stretch/>
        </p:blipFill>
        <p:spPr>
          <a:xfrm>
            <a:off x="4552023" y="4045638"/>
            <a:ext cx="244639" cy="297926"/>
          </a:xfrm>
          <a:prstGeom prst="rect">
            <a:avLst/>
          </a:prstGeom>
          <a:noFill/>
          <a:ln>
            <a:noFill/>
          </a:ln>
        </p:spPr>
      </p:pic>
      <p:pic>
        <p:nvPicPr>
          <p:cNvPr descr="Campanula rotundifolia Transparent" id="2844" name="Google Shape;2844;g1d4b5e66761_2_4054"/>
          <p:cNvPicPr preferRelativeResize="0"/>
          <p:nvPr/>
        </p:nvPicPr>
        <p:blipFill rotWithShape="1">
          <a:blip r:embed="rId10">
            <a:alphaModFix/>
          </a:blip>
          <a:srcRect b="0" l="0" r="0" t="0"/>
          <a:stretch/>
        </p:blipFill>
        <p:spPr>
          <a:xfrm>
            <a:off x="4919773" y="4045625"/>
            <a:ext cx="244639" cy="297926"/>
          </a:xfrm>
          <a:prstGeom prst="rect">
            <a:avLst/>
          </a:prstGeom>
          <a:noFill/>
          <a:ln>
            <a:noFill/>
          </a:ln>
        </p:spPr>
      </p:pic>
      <p:pic>
        <p:nvPicPr>
          <p:cNvPr descr="Campanula rotundifolia Transparent" id="2845" name="Google Shape;2845;g1d4b5e66761_2_4054"/>
          <p:cNvPicPr preferRelativeResize="0"/>
          <p:nvPr/>
        </p:nvPicPr>
        <p:blipFill rotWithShape="1">
          <a:blip r:embed="rId10">
            <a:alphaModFix/>
          </a:blip>
          <a:srcRect b="0" l="0" r="0" t="0"/>
          <a:stretch/>
        </p:blipFill>
        <p:spPr>
          <a:xfrm>
            <a:off x="5315648" y="4041488"/>
            <a:ext cx="244639" cy="297926"/>
          </a:xfrm>
          <a:prstGeom prst="rect">
            <a:avLst/>
          </a:prstGeom>
          <a:noFill/>
          <a:ln>
            <a:noFill/>
          </a:ln>
        </p:spPr>
      </p:pic>
      <p:pic>
        <p:nvPicPr>
          <p:cNvPr descr="Campanula rotundifolia Transparent" id="2846" name="Google Shape;2846;g1d4b5e66761_2_4054"/>
          <p:cNvPicPr preferRelativeResize="0"/>
          <p:nvPr/>
        </p:nvPicPr>
        <p:blipFill rotWithShape="1">
          <a:blip r:embed="rId10">
            <a:alphaModFix/>
          </a:blip>
          <a:srcRect b="0" l="0" r="0" t="0"/>
          <a:stretch/>
        </p:blipFill>
        <p:spPr>
          <a:xfrm>
            <a:off x="5711536" y="4037875"/>
            <a:ext cx="244639" cy="297926"/>
          </a:xfrm>
          <a:prstGeom prst="rect">
            <a:avLst/>
          </a:prstGeom>
          <a:noFill/>
          <a:ln>
            <a:noFill/>
          </a:ln>
        </p:spPr>
      </p:pic>
      <p:pic>
        <p:nvPicPr>
          <p:cNvPr descr="Campanula rotundifolia Transparent" id="2847" name="Google Shape;2847;g1d4b5e66761_2_4054"/>
          <p:cNvPicPr preferRelativeResize="0"/>
          <p:nvPr/>
        </p:nvPicPr>
        <p:blipFill rotWithShape="1">
          <a:blip r:embed="rId10">
            <a:alphaModFix/>
          </a:blip>
          <a:srcRect b="0" l="0" r="0" t="0"/>
          <a:stretch/>
        </p:blipFill>
        <p:spPr>
          <a:xfrm>
            <a:off x="6057561" y="4043038"/>
            <a:ext cx="244639" cy="297926"/>
          </a:xfrm>
          <a:prstGeom prst="rect">
            <a:avLst/>
          </a:prstGeom>
          <a:noFill/>
          <a:ln>
            <a:noFill/>
          </a:ln>
        </p:spPr>
      </p:pic>
      <p:pic>
        <p:nvPicPr>
          <p:cNvPr descr="Campanula rotundifolia Transparent" id="2848" name="Google Shape;2848;g1d4b5e66761_2_4054"/>
          <p:cNvPicPr preferRelativeResize="0"/>
          <p:nvPr/>
        </p:nvPicPr>
        <p:blipFill rotWithShape="1">
          <a:blip r:embed="rId10">
            <a:alphaModFix/>
          </a:blip>
          <a:srcRect b="0" l="0" r="0" t="0"/>
          <a:stretch/>
        </p:blipFill>
        <p:spPr>
          <a:xfrm>
            <a:off x="6451848" y="4043050"/>
            <a:ext cx="244639" cy="297926"/>
          </a:xfrm>
          <a:prstGeom prst="rect">
            <a:avLst/>
          </a:prstGeom>
          <a:noFill/>
          <a:ln>
            <a:noFill/>
          </a:ln>
        </p:spPr>
      </p:pic>
      <p:pic>
        <p:nvPicPr>
          <p:cNvPr descr="Campanula rotundifolia Transparent" id="2849" name="Google Shape;2849;g1d4b5e66761_2_4054"/>
          <p:cNvPicPr preferRelativeResize="0"/>
          <p:nvPr/>
        </p:nvPicPr>
        <p:blipFill rotWithShape="1">
          <a:blip r:embed="rId10">
            <a:alphaModFix/>
          </a:blip>
          <a:srcRect b="0" l="0" r="0" t="0"/>
          <a:stretch/>
        </p:blipFill>
        <p:spPr>
          <a:xfrm>
            <a:off x="6819598" y="4043038"/>
            <a:ext cx="244639" cy="297926"/>
          </a:xfrm>
          <a:prstGeom prst="rect">
            <a:avLst/>
          </a:prstGeom>
          <a:noFill/>
          <a:ln>
            <a:noFill/>
          </a:ln>
        </p:spPr>
      </p:pic>
      <p:pic>
        <p:nvPicPr>
          <p:cNvPr descr="Campanula rotundifolia Transparent" id="2850" name="Google Shape;2850;g1d4b5e66761_2_4054"/>
          <p:cNvPicPr preferRelativeResize="0"/>
          <p:nvPr/>
        </p:nvPicPr>
        <p:blipFill rotWithShape="1">
          <a:blip r:embed="rId10">
            <a:alphaModFix/>
          </a:blip>
          <a:srcRect b="0" l="0" r="0" t="0"/>
          <a:stretch/>
        </p:blipFill>
        <p:spPr>
          <a:xfrm>
            <a:off x="7215473" y="4038900"/>
            <a:ext cx="244639" cy="297926"/>
          </a:xfrm>
          <a:prstGeom prst="rect">
            <a:avLst/>
          </a:prstGeom>
          <a:noFill/>
          <a:ln>
            <a:noFill/>
          </a:ln>
        </p:spPr>
      </p:pic>
      <p:pic>
        <p:nvPicPr>
          <p:cNvPr descr="Campanula rotundifolia Transparent" id="2851" name="Google Shape;2851;g1d4b5e66761_2_4054"/>
          <p:cNvPicPr preferRelativeResize="0"/>
          <p:nvPr/>
        </p:nvPicPr>
        <p:blipFill rotWithShape="1">
          <a:blip r:embed="rId10">
            <a:alphaModFix/>
          </a:blip>
          <a:srcRect b="0" l="0" r="0" t="0"/>
          <a:stretch/>
        </p:blipFill>
        <p:spPr>
          <a:xfrm>
            <a:off x="7558198" y="4038900"/>
            <a:ext cx="244639" cy="297926"/>
          </a:xfrm>
          <a:prstGeom prst="rect">
            <a:avLst/>
          </a:prstGeom>
          <a:noFill/>
          <a:ln>
            <a:noFill/>
          </a:ln>
        </p:spPr>
      </p:pic>
      <p:pic>
        <p:nvPicPr>
          <p:cNvPr descr="Campanula rotundifolia Transparent" id="2852" name="Google Shape;2852;g1d4b5e66761_2_4054"/>
          <p:cNvPicPr preferRelativeResize="0"/>
          <p:nvPr/>
        </p:nvPicPr>
        <p:blipFill rotWithShape="1">
          <a:blip r:embed="rId10">
            <a:alphaModFix/>
          </a:blip>
          <a:srcRect b="0" l="0" r="0" t="0"/>
          <a:stretch/>
        </p:blipFill>
        <p:spPr>
          <a:xfrm>
            <a:off x="7939211" y="4045650"/>
            <a:ext cx="244639" cy="297926"/>
          </a:xfrm>
          <a:prstGeom prst="rect">
            <a:avLst/>
          </a:prstGeom>
          <a:noFill/>
          <a:ln>
            <a:noFill/>
          </a:ln>
        </p:spPr>
      </p:pic>
      <p:pic>
        <p:nvPicPr>
          <p:cNvPr descr="Asclepias exaltata Transparent" id="2853" name="Google Shape;2853;g1d4b5e66761_2_4054"/>
          <p:cNvPicPr preferRelativeResize="0"/>
          <p:nvPr/>
        </p:nvPicPr>
        <p:blipFill rotWithShape="1">
          <a:blip r:embed="rId8">
            <a:alphaModFix/>
          </a:blip>
          <a:srcRect b="0" l="0" r="0" t="0"/>
          <a:stretch/>
        </p:blipFill>
        <p:spPr>
          <a:xfrm>
            <a:off x="4996775" y="4452177"/>
            <a:ext cx="687147" cy="870437"/>
          </a:xfrm>
          <a:prstGeom prst="rect">
            <a:avLst/>
          </a:prstGeom>
          <a:noFill/>
          <a:ln>
            <a:noFill/>
          </a:ln>
        </p:spPr>
      </p:pic>
      <p:sp>
        <p:nvSpPr>
          <p:cNvPr id="2854" name="Google Shape;2854;g1d4b5e66761_2_4054"/>
          <p:cNvSpPr txBox="1"/>
          <p:nvPr/>
        </p:nvSpPr>
        <p:spPr>
          <a:xfrm>
            <a:off x="6783775" y="490775"/>
            <a:ext cx="2208000" cy="1000800"/>
          </a:xfrm>
          <a:prstGeom prst="rect">
            <a:avLst/>
          </a:prstGeom>
          <a:solidFill>
            <a:schemeClr val="lt1"/>
          </a:solidFill>
          <a:ln>
            <a:noFill/>
          </a:ln>
        </p:spPr>
        <p:txBody>
          <a:bodyPr anchorCtr="0" anchor="ctr" bIns="45700" lIns="91425" spcFirstLastPara="1" rIns="91425" wrap="square" tIns="45700">
            <a:normAutofit fontScale="25000" lnSpcReduction="20000"/>
          </a:bodyPr>
          <a:lstStyle/>
          <a:p>
            <a:pPr indent="0" lvl="0" marL="0" marR="0" rtl="0" algn="ctr">
              <a:lnSpc>
                <a:spcPct val="100000"/>
              </a:lnSpc>
              <a:spcBef>
                <a:spcPts val="0"/>
              </a:spcBef>
              <a:spcAft>
                <a:spcPts val="0"/>
              </a:spcAft>
              <a:buClr>
                <a:schemeClr val="dk1"/>
              </a:buClr>
              <a:buSzPct val="31610"/>
              <a:buFont typeface="Calibri"/>
              <a:buNone/>
            </a:pPr>
            <a:r>
              <a:rPr b="1" lang="en-US" sz="10123">
                <a:solidFill>
                  <a:schemeClr val="dk1"/>
                </a:solidFill>
                <a:latin typeface="Calibri"/>
                <a:ea typeface="Calibri"/>
                <a:cs typeface="Calibri"/>
                <a:sym typeface="Calibri"/>
              </a:rPr>
              <a:t>Shade Plant Bloom Chart</a:t>
            </a:r>
            <a:endParaRPr b="1" sz="10123">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855" name="Google Shape;2855;g1d4b5e66761_2_4054"/>
          <p:cNvSpPr txBox="1"/>
          <p:nvPr/>
        </p:nvSpPr>
        <p:spPr>
          <a:xfrm>
            <a:off x="3687138" y="4372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Jacob’s Ladder is a must-have for any shade garden. It can handle a good amount of sun, too. Very short and good for early season bees. </a:t>
            </a:r>
            <a:endParaRPr i="0" sz="800" u="none" cap="none" strike="noStrike">
              <a:solidFill>
                <a:schemeClr val="dk1"/>
              </a:solidFill>
            </a:endParaRPr>
          </a:p>
        </p:txBody>
      </p:sp>
      <p:sp>
        <p:nvSpPr>
          <p:cNvPr id="2856" name="Google Shape;2856;g1d4b5e66761_2_4054"/>
          <p:cNvSpPr txBox="1"/>
          <p:nvPr/>
        </p:nvSpPr>
        <p:spPr>
          <a:xfrm>
            <a:off x="3687138" y="9127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Marsh Marigold likes boggy conditions and saturated black soil. It blooms in spring. Good for shady rain gardens on the wetter side.</a:t>
            </a:r>
            <a:endParaRPr i="0" sz="800" u="none" cap="none" strike="noStrike">
              <a:solidFill>
                <a:schemeClr val="dk1"/>
              </a:solidFill>
            </a:endParaRPr>
          </a:p>
        </p:txBody>
      </p:sp>
      <p:sp>
        <p:nvSpPr>
          <p:cNvPr id="2857" name="Google Shape;2857;g1d4b5e66761_2_4054"/>
          <p:cNvSpPr txBox="1"/>
          <p:nvPr/>
        </p:nvSpPr>
        <p:spPr>
          <a:xfrm>
            <a:off x="3938575" y="138830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Wild Blue Phlox is another great shade plant. It grows about a foot tall and can handle dry to medium-wet soil. Early spring blooms.</a:t>
            </a:r>
            <a:endParaRPr i="0" sz="800" u="none" cap="none" strike="noStrike">
              <a:solidFill>
                <a:schemeClr val="dk1"/>
              </a:solidFill>
            </a:endParaRPr>
          </a:p>
        </p:txBody>
      </p:sp>
      <p:sp>
        <p:nvSpPr>
          <p:cNvPr id="2858" name="Google Shape;2858;g1d4b5e66761_2_4054"/>
          <p:cNvSpPr txBox="1"/>
          <p:nvPr/>
        </p:nvSpPr>
        <p:spPr>
          <a:xfrm>
            <a:off x="4104375" y="181587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Wood Betony has whorled flowers that bumblebees enjoy. It is semi-parasitic and attaches to the roots of a host plant. </a:t>
            </a:r>
            <a:endParaRPr sz="800">
              <a:latin typeface="Calibri"/>
              <a:ea typeface="Calibri"/>
              <a:cs typeface="Calibri"/>
              <a:sym typeface="Calibri"/>
            </a:endParaRPr>
          </a:p>
        </p:txBody>
      </p:sp>
      <p:sp>
        <p:nvSpPr>
          <p:cNvPr id="2859" name="Google Shape;2859;g1d4b5e66761_2_4054"/>
          <p:cNvSpPr txBox="1"/>
          <p:nvPr/>
        </p:nvSpPr>
        <p:spPr>
          <a:xfrm>
            <a:off x="4334450" y="2288563"/>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Wild Geranium is a native geranium that grows in shade, and sometimes in sunny spots. Spreads a bit by seed. Vibrant pink flowers.</a:t>
            </a:r>
            <a:endParaRPr i="0" sz="800" u="none" cap="none" strike="noStrike">
              <a:solidFill>
                <a:schemeClr val="dk1"/>
              </a:solidFill>
            </a:endParaRPr>
          </a:p>
        </p:txBody>
      </p:sp>
      <p:sp>
        <p:nvSpPr>
          <p:cNvPr id="2860" name="Google Shape;2860;g1d4b5e66761_2_4054"/>
          <p:cNvSpPr txBox="1"/>
          <p:nvPr/>
        </p:nvSpPr>
        <p:spPr>
          <a:xfrm>
            <a:off x="5109350" y="2961450"/>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Columbine is a shade classic. It can be short-lived but it is notorious for spreading a lot by seed. Good for mid to tall shade gardens.</a:t>
            </a:r>
            <a:endParaRPr i="0" sz="800" u="none" cap="none" strike="noStrike">
              <a:solidFill>
                <a:schemeClr val="dk1"/>
              </a:solidFill>
            </a:endParaRPr>
          </a:p>
        </p:txBody>
      </p:sp>
      <p:sp>
        <p:nvSpPr>
          <p:cNvPr id="2861" name="Google Shape;2861;g1d4b5e66761_2_4054"/>
          <p:cNvSpPr txBox="1"/>
          <p:nvPr/>
        </p:nvSpPr>
        <p:spPr>
          <a:xfrm>
            <a:off x="5263400" y="3570475"/>
            <a:ext cx="32895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A favorite flower, Bradbury’s Monarda has wonderful greenish purple foliage most of the year. Spreads a little underground. Must-have for gardens.</a:t>
            </a:r>
            <a:endParaRPr sz="800">
              <a:latin typeface="Calibri"/>
              <a:ea typeface="Calibri"/>
              <a:cs typeface="Calibri"/>
              <a:sym typeface="Calibri"/>
            </a:endParaRPr>
          </a:p>
        </p:txBody>
      </p:sp>
      <p:sp>
        <p:nvSpPr>
          <p:cNvPr id="2862" name="Google Shape;2862;g1d4b5e66761_2_4054"/>
          <p:cNvSpPr txBox="1"/>
          <p:nvPr/>
        </p:nvSpPr>
        <p:spPr>
          <a:xfrm>
            <a:off x="442325" y="4034575"/>
            <a:ext cx="29220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Harebell is a short flower that send up stems topped with blue flowers. It spreads a little underground. A great understory plant.</a:t>
            </a:r>
            <a:endParaRPr sz="800">
              <a:latin typeface="Calibri"/>
              <a:ea typeface="Calibri"/>
              <a:cs typeface="Calibri"/>
              <a:sym typeface="Calibri"/>
            </a:endParaRPr>
          </a:p>
        </p:txBody>
      </p:sp>
      <p:sp>
        <p:nvSpPr>
          <p:cNvPr id="2863" name="Google Shape;2863;g1d4b5e66761_2_4054"/>
          <p:cNvSpPr txBox="1"/>
          <p:nvPr/>
        </p:nvSpPr>
        <p:spPr>
          <a:xfrm>
            <a:off x="797313" y="47214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Poke Milkweed is a native milkweed that grows in shade. It prefers soil on the moister side. It grows fairly tall and spreads </a:t>
            </a:r>
            <a:r>
              <a:rPr lang="en-US" sz="800">
                <a:latin typeface="Calibri"/>
                <a:ea typeface="Calibri"/>
                <a:cs typeface="Calibri"/>
                <a:sym typeface="Calibri"/>
              </a:rPr>
              <a:t>underground</a:t>
            </a:r>
            <a:r>
              <a:rPr lang="en-US" sz="800">
                <a:latin typeface="Calibri"/>
                <a:ea typeface="Calibri"/>
                <a:cs typeface="Calibri"/>
                <a:sym typeface="Calibri"/>
              </a:rPr>
              <a:t>.</a:t>
            </a:r>
            <a:endParaRPr i="0" sz="800" u="none" cap="none" strike="noStrike">
              <a:solidFill>
                <a:schemeClr val="dk1"/>
              </a:solidFill>
            </a:endParaRPr>
          </a:p>
        </p:txBody>
      </p:sp>
      <p:sp>
        <p:nvSpPr>
          <p:cNvPr id="2864" name="Google Shape;2864;g1d4b5e66761_2_4054"/>
          <p:cNvSpPr txBox="1"/>
          <p:nvPr/>
        </p:nvSpPr>
        <p:spPr>
          <a:xfrm>
            <a:off x="1545413" y="5435938"/>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Michigan Lily–also known as Turks Cap Lily–isn’t the same as  tiger or asiatic lilies. It is rare and valuable. Deer love it, so protect it.</a:t>
            </a:r>
            <a:endParaRPr sz="800">
              <a:latin typeface="Calibri"/>
              <a:ea typeface="Calibri"/>
              <a:cs typeface="Calibri"/>
              <a:sym typeface="Calibri"/>
            </a:endParaRPr>
          </a:p>
        </p:txBody>
      </p:sp>
      <p:sp>
        <p:nvSpPr>
          <p:cNvPr id="2865" name="Google Shape;2865;g1d4b5e66761_2_4054"/>
          <p:cNvSpPr txBox="1"/>
          <p:nvPr/>
        </p:nvSpPr>
        <p:spPr>
          <a:xfrm>
            <a:off x="2092700" y="6221075"/>
            <a:ext cx="31170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Cardinal Flower is a favorite of hummingbirds. The tall red flower spikes bloom in late summer. Handles sun and shade, wet and medium soils.</a:t>
            </a:r>
            <a:endParaRPr sz="800">
              <a:latin typeface="Calibri"/>
              <a:ea typeface="Calibri"/>
              <a:cs typeface="Calibri"/>
              <a:sym typeface="Calibri"/>
            </a:endParaRPr>
          </a:p>
        </p:txBody>
      </p:sp>
      <p:grpSp>
        <p:nvGrpSpPr>
          <p:cNvPr id="2866" name="Google Shape;2866;g1d4b5e66761_2_4054"/>
          <p:cNvGrpSpPr/>
          <p:nvPr/>
        </p:nvGrpSpPr>
        <p:grpSpPr>
          <a:xfrm>
            <a:off x="3765125" y="4186644"/>
            <a:ext cx="337800" cy="1135985"/>
            <a:chOff x="8491175" y="737794"/>
            <a:chExt cx="337800" cy="1135985"/>
          </a:xfrm>
        </p:grpSpPr>
        <p:cxnSp>
          <p:nvCxnSpPr>
            <p:cNvPr id="2867" name="Google Shape;2867;g1d4b5e66761_2_4054"/>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868" name="Google Shape;2868;g1d4b5e66761_2_4054"/>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869" name="Google Shape;2869;g1d4b5e66761_2_4054"/>
            <p:cNvCxnSpPr>
              <a:stCxn id="286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870" name="Google Shape;2870;g1d4b5e66761_2_4054"/>
            <p:cNvCxnSpPr>
              <a:stCxn id="2868"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871" name="Google Shape;2871;g1d4b5e66761_2_4054"/>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872" name="Google Shape;2872;g1d4b5e66761_2_4054"/>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873" name="Google Shape;2873;g1d4b5e66761_2_4054"/>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874" name="Google Shape;2874;g1d4b5e66761_2_4054">
            <a:hlinkClick action="ppaction://hlinksldjump" r:id="rId14"/>
          </p:cNvPr>
          <p:cNvPicPr preferRelativeResize="0"/>
          <p:nvPr/>
        </p:nvPicPr>
        <p:blipFill>
          <a:blip r:embed="rId15">
            <a:alphaModFix/>
          </a:blip>
          <a:stretch>
            <a:fillRect/>
          </a:stretch>
        </p:blipFill>
        <p:spPr>
          <a:xfrm>
            <a:off x="8422462" y="-1323"/>
            <a:ext cx="708950" cy="189323"/>
          </a:xfrm>
          <a:prstGeom prst="rect">
            <a:avLst/>
          </a:prstGeom>
          <a:noFill/>
          <a:ln>
            <a:noFill/>
          </a:ln>
        </p:spPr>
      </p:pic>
      <p:sp>
        <p:nvSpPr>
          <p:cNvPr id="2875" name="Google Shape;2875;g1d4b5e66761_2_4054"/>
          <p:cNvSpPr txBox="1"/>
          <p:nvPr/>
        </p:nvSpPr>
        <p:spPr>
          <a:xfrm>
            <a:off x="6595875" y="1405825"/>
            <a:ext cx="2547900" cy="31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Less than 4-</a:t>
            </a:r>
            <a:r>
              <a:rPr b="1" lang="en-US" sz="1043">
                <a:solidFill>
                  <a:schemeClr val="dk1"/>
                </a:solidFill>
                <a:latin typeface="Calibri"/>
                <a:ea typeface="Calibri"/>
                <a:cs typeface="Calibri"/>
                <a:sym typeface="Calibri"/>
              </a:rPr>
              <a:t>6 hours sunlight per day</a:t>
            </a:r>
            <a:endParaRPr sz="1200"/>
          </a:p>
        </p:txBody>
      </p:sp>
      <p:grpSp>
        <p:nvGrpSpPr>
          <p:cNvPr id="2876" name="Google Shape;2876;g1d4b5e66761_2_4054"/>
          <p:cNvGrpSpPr/>
          <p:nvPr/>
        </p:nvGrpSpPr>
        <p:grpSpPr>
          <a:xfrm>
            <a:off x="7633525" y="1639175"/>
            <a:ext cx="439225" cy="496801"/>
            <a:chOff x="7722200" y="425200"/>
            <a:chExt cx="439225" cy="496801"/>
          </a:xfrm>
        </p:grpSpPr>
        <p:pic>
          <p:nvPicPr>
            <p:cNvPr id="2877" name="Google Shape;2877;g1d4b5e66761_2_4054"/>
            <p:cNvPicPr preferRelativeResize="0"/>
            <p:nvPr/>
          </p:nvPicPr>
          <p:blipFill>
            <a:blip r:embed="rId16">
              <a:alphaModFix/>
            </a:blip>
            <a:stretch>
              <a:fillRect/>
            </a:stretch>
          </p:blipFill>
          <p:spPr>
            <a:xfrm>
              <a:off x="7769025" y="425200"/>
              <a:ext cx="392400" cy="392400"/>
            </a:xfrm>
            <a:prstGeom prst="rect">
              <a:avLst/>
            </a:prstGeom>
            <a:noFill/>
            <a:ln>
              <a:noFill/>
            </a:ln>
          </p:spPr>
        </p:pic>
        <p:pic>
          <p:nvPicPr>
            <p:cNvPr id="2878" name="Google Shape;2878;g1d4b5e66761_2_4054"/>
            <p:cNvPicPr preferRelativeResize="0"/>
            <p:nvPr/>
          </p:nvPicPr>
          <p:blipFill>
            <a:blip r:embed="rId17">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2" name="Shape 2882"/>
        <p:cNvGrpSpPr/>
        <p:nvPr/>
      </p:nvGrpSpPr>
      <p:grpSpPr>
        <a:xfrm>
          <a:off x="0" y="0"/>
          <a:ext cx="0" cy="0"/>
          <a:chOff x="0" y="0"/>
          <a:chExt cx="0" cy="0"/>
        </a:xfrm>
      </p:grpSpPr>
      <p:cxnSp>
        <p:nvCxnSpPr>
          <p:cNvPr id="2883" name="Google Shape;2883;g1d4b5e66761_2_4231"/>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884" name="Google Shape;2884;g1d4b5e66761_2_4231"/>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885" name="Google Shape;2885;g1d4b5e66761_2_4231"/>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886" name="Google Shape;2886;g1d4b5e66761_2_4231"/>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887" name="Google Shape;2887;g1d4b5e66761_2_4231"/>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888" name="Google Shape;2888;g1d4b5e66761_2_4231"/>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889" name="Google Shape;2889;g1d4b5e66761_2_4231"/>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890" name="Google Shape;2890;g1d4b5e66761_2_4231"/>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891" name="Google Shape;2891;g1d4b5e66761_2_4231"/>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892" name="Google Shape;2892;g1d4b5e66761_2_4231"/>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893" name="Google Shape;2893;g1d4b5e66761_2_4231"/>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Aster shortii" id="2894" name="Google Shape;2894;g1d4b5e66761_2_4231"/>
          <p:cNvPicPr preferRelativeResize="0"/>
          <p:nvPr/>
        </p:nvPicPr>
        <p:blipFill rotWithShape="1">
          <a:blip r:embed="rId3">
            <a:alphaModFix/>
          </a:blip>
          <a:srcRect b="0" l="0" r="0" t="0"/>
          <a:stretch/>
        </p:blipFill>
        <p:spPr>
          <a:xfrm flipH="1">
            <a:off x="7633526" y="3264269"/>
            <a:ext cx="627341" cy="773279"/>
          </a:xfrm>
          <a:prstGeom prst="rect">
            <a:avLst/>
          </a:prstGeom>
          <a:noFill/>
          <a:ln>
            <a:noFill/>
          </a:ln>
        </p:spPr>
      </p:pic>
      <p:sp>
        <p:nvSpPr>
          <p:cNvPr id="2895" name="Google Shape;2895;g1d4b5e66761_2_4231"/>
          <p:cNvSpPr txBox="1"/>
          <p:nvPr/>
        </p:nvSpPr>
        <p:spPr>
          <a:xfrm>
            <a:off x="6818527" y="3540648"/>
            <a:ext cx="653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Short’s Aster</a:t>
            </a:r>
            <a:endParaRPr b="0" i="0" sz="1800" u="none" cap="none" strike="noStrike">
              <a:solidFill>
                <a:schemeClr val="dk1"/>
              </a:solidFill>
              <a:latin typeface="Arial"/>
              <a:ea typeface="Arial"/>
              <a:cs typeface="Arial"/>
              <a:sym typeface="Arial"/>
            </a:endParaRPr>
          </a:p>
        </p:txBody>
      </p:sp>
      <p:pic>
        <p:nvPicPr>
          <p:cNvPr descr="Aster macrophyllus" id="2896" name="Google Shape;2896;g1d4b5e66761_2_4231"/>
          <p:cNvPicPr preferRelativeResize="0"/>
          <p:nvPr/>
        </p:nvPicPr>
        <p:blipFill rotWithShape="1">
          <a:blip r:embed="rId4">
            <a:alphaModFix/>
          </a:blip>
          <a:srcRect b="0" l="0" r="0" t="0"/>
          <a:stretch/>
        </p:blipFill>
        <p:spPr>
          <a:xfrm>
            <a:off x="5731313" y="1968509"/>
            <a:ext cx="521681" cy="642499"/>
          </a:xfrm>
          <a:prstGeom prst="rect">
            <a:avLst/>
          </a:prstGeom>
          <a:noFill/>
          <a:ln>
            <a:noFill/>
          </a:ln>
        </p:spPr>
      </p:pic>
      <p:sp>
        <p:nvSpPr>
          <p:cNvPr id="2897" name="Google Shape;2897;g1d4b5e66761_2_4231"/>
          <p:cNvSpPr txBox="1"/>
          <p:nvPr/>
        </p:nvSpPr>
        <p:spPr>
          <a:xfrm>
            <a:off x="4988510" y="2156033"/>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Big Leaf Aster</a:t>
            </a:r>
            <a:endParaRPr/>
          </a:p>
        </p:txBody>
      </p:sp>
      <p:pic>
        <p:nvPicPr>
          <p:cNvPr descr="Solidago flexicalus Transparent" id="2898" name="Google Shape;2898;g1d4b5e66761_2_4231"/>
          <p:cNvPicPr preferRelativeResize="0"/>
          <p:nvPr/>
        </p:nvPicPr>
        <p:blipFill rotWithShape="1">
          <a:blip r:embed="rId5">
            <a:alphaModFix/>
          </a:blip>
          <a:srcRect b="0" l="0" r="0" t="0"/>
          <a:stretch/>
        </p:blipFill>
        <p:spPr>
          <a:xfrm>
            <a:off x="6290985" y="2676321"/>
            <a:ext cx="697583" cy="587960"/>
          </a:xfrm>
          <a:prstGeom prst="rect">
            <a:avLst/>
          </a:prstGeom>
          <a:noFill/>
          <a:ln>
            <a:noFill/>
          </a:ln>
        </p:spPr>
      </p:pic>
      <p:sp>
        <p:nvSpPr>
          <p:cNvPr id="2899" name="Google Shape;2899;g1d4b5e66761_2_4231"/>
          <p:cNvSpPr txBox="1"/>
          <p:nvPr/>
        </p:nvSpPr>
        <p:spPr>
          <a:xfrm>
            <a:off x="4943985" y="282792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Zig Zag Goldenrod</a:t>
            </a:r>
            <a:endParaRPr b="0" i="0" sz="1800" u="none" cap="none" strike="noStrike">
              <a:solidFill>
                <a:schemeClr val="dk1"/>
              </a:solidFill>
              <a:latin typeface="Arial"/>
              <a:ea typeface="Arial"/>
              <a:cs typeface="Arial"/>
              <a:sym typeface="Arial"/>
            </a:endParaRPr>
          </a:p>
        </p:txBody>
      </p:sp>
      <p:pic>
        <p:nvPicPr>
          <p:cNvPr id="2900" name="Google Shape;2900;g1d4b5e66761_2_4231"/>
          <p:cNvPicPr preferRelativeResize="0"/>
          <p:nvPr/>
        </p:nvPicPr>
        <p:blipFill>
          <a:blip r:embed="rId6">
            <a:alphaModFix/>
          </a:blip>
          <a:stretch>
            <a:fillRect/>
          </a:stretch>
        </p:blipFill>
        <p:spPr>
          <a:xfrm>
            <a:off x="4992797" y="462157"/>
            <a:ext cx="893425" cy="1441050"/>
          </a:xfrm>
          <a:prstGeom prst="rect">
            <a:avLst/>
          </a:prstGeom>
          <a:noFill/>
          <a:ln>
            <a:noFill/>
          </a:ln>
        </p:spPr>
      </p:pic>
      <p:sp>
        <p:nvSpPr>
          <p:cNvPr id="2901" name="Google Shape;2901;g1d4b5e66761_2_4231"/>
          <p:cNvSpPr txBox="1"/>
          <p:nvPr/>
        </p:nvSpPr>
        <p:spPr>
          <a:xfrm>
            <a:off x="4265044" y="1048122"/>
            <a:ext cx="6552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Sweet Joe Pye Weed</a:t>
            </a:r>
            <a:endParaRPr b="0" i="0" sz="1800" u="none" cap="none" strike="noStrike">
              <a:solidFill>
                <a:schemeClr val="dk1"/>
              </a:solidFill>
              <a:latin typeface="Arial"/>
              <a:ea typeface="Arial"/>
              <a:cs typeface="Arial"/>
              <a:sym typeface="Arial"/>
            </a:endParaRPr>
          </a:p>
        </p:txBody>
      </p:sp>
      <p:pic>
        <p:nvPicPr>
          <p:cNvPr id="2902" name="Google Shape;2902;g1d4b5e66761_2_4231"/>
          <p:cNvPicPr preferRelativeResize="0"/>
          <p:nvPr/>
        </p:nvPicPr>
        <p:blipFill>
          <a:blip r:embed="rId6">
            <a:alphaModFix/>
          </a:blip>
          <a:stretch>
            <a:fillRect/>
          </a:stretch>
        </p:blipFill>
        <p:spPr>
          <a:xfrm>
            <a:off x="5969747" y="462157"/>
            <a:ext cx="893425" cy="1441050"/>
          </a:xfrm>
          <a:prstGeom prst="rect">
            <a:avLst/>
          </a:prstGeom>
          <a:noFill/>
          <a:ln>
            <a:noFill/>
          </a:ln>
        </p:spPr>
      </p:pic>
      <p:pic>
        <p:nvPicPr>
          <p:cNvPr id="2903" name="Google Shape;2903;g1d4b5e66761_2_4231"/>
          <p:cNvPicPr preferRelativeResize="0"/>
          <p:nvPr/>
        </p:nvPicPr>
        <p:blipFill>
          <a:blip r:embed="rId6">
            <a:alphaModFix/>
          </a:blip>
          <a:stretch>
            <a:fillRect/>
          </a:stretch>
        </p:blipFill>
        <p:spPr>
          <a:xfrm>
            <a:off x="6863172" y="462157"/>
            <a:ext cx="893425" cy="1441050"/>
          </a:xfrm>
          <a:prstGeom prst="rect">
            <a:avLst/>
          </a:prstGeom>
          <a:noFill/>
          <a:ln>
            <a:noFill/>
          </a:ln>
        </p:spPr>
      </p:pic>
      <p:pic>
        <p:nvPicPr>
          <p:cNvPr descr="Aster macrophyllus" id="2904" name="Google Shape;2904;g1d4b5e66761_2_4231"/>
          <p:cNvPicPr preferRelativeResize="0"/>
          <p:nvPr/>
        </p:nvPicPr>
        <p:blipFill rotWithShape="1">
          <a:blip r:embed="rId4">
            <a:alphaModFix/>
          </a:blip>
          <a:srcRect b="0" l="0" r="0" t="0"/>
          <a:stretch/>
        </p:blipFill>
        <p:spPr>
          <a:xfrm>
            <a:off x="6417700" y="1952446"/>
            <a:ext cx="521681" cy="642499"/>
          </a:xfrm>
          <a:prstGeom prst="rect">
            <a:avLst/>
          </a:prstGeom>
          <a:noFill/>
          <a:ln>
            <a:noFill/>
          </a:ln>
        </p:spPr>
      </p:pic>
      <p:pic>
        <p:nvPicPr>
          <p:cNvPr descr="Aster macrophyllus" id="2905" name="Google Shape;2905;g1d4b5e66761_2_4231"/>
          <p:cNvPicPr preferRelativeResize="0"/>
          <p:nvPr/>
        </p:nvPicPr>
        <p:blipFill rotWithShape="1">
          <a:blip r:embed="rId4">
            <a:alphaModFix/>
          </a:blip>
          <a:srcRect b="0" l="0" r="0" t="0"/>
          <a:stretch/>
        </p:blipFill>
        <p:spPr>
          <a:xfrm>
            <a:off x="7130900" y="1952446"/>
            <a:ext cx="521681" cy="642499"/>
          </a:xfrm>
          <a:prstGeom prst="rect">
            <a:avLst/>
          </a:prstGeom>
          <a:noFill/>
          <a:ln>
            <a:noFill/>
          </a:ln>
        </p:spPr>
      </p:pic>
      <p:pic>
        <p:nvPicPr>
          <p:cNvPr descr="Aster macrophyllus" id="2906" name="Google Shape;2906;g1d4b5e66761_2_4231"/>
          <p:cNvPicPr preferRelativeResize="0"/>
          <p:nvPr/>
        </p:nvPicPr>
        <p:blipFill rotWithShape="1">
          <a:blip r:embed="rId4">
            <a:alphaModFix/>
          </a:blip>
          <a:srcRect b="0" l="0" r="0" t="0"/>
          <a:stretch/>
        </p:blipFill>
        <p:spPr>
          <a:xfrm>
            <a:off x="7882900" y="1952446"/>
            <a:ext cx="521681" cy="642499"/>
          </a:xfrm>
          <a:prstGeom prst="rect">
            <a:avLst/>
          </a:prstGeom>
          <a:noFill/>
          <a:ln>
            <a:noFill/>
          </a:ln>
        </p:spPr>
      </p:pic>
      <p:pic>
        <p:nvPicPr>
          <p:cNvPr descr="Solidago flexicalus Transparent" id="2907" name="Google Shape;2907;g1d4b5e66761_2_4231"/>
          <p:cNvPicPr preferRelativeResize="0"/>
          <p:nvPr/>
        </p:nvPicPr>
        <p:blipFill rotWithShape="1">
          <a:blip r:embed="rId5">
            <a:alphaModFix/>
          </a:blip>
          <a:srcRect b="0" l="0" r="0" t="0"/>
          <a:stretch/>
        </p:blipFill>
        <p:spPr>
          <a:xfrm>
            <a:off x="7130910" y="2676321"/>
            <a:ext cx="697583" cy="587960"/>
          </a:xfrm>
          <a:prstGeom prst="rect">
            <a:avLst/>
          </a:prstGeom>
          <a:noFill/>
          <a:ln>
            <a:noFill/>
          </a:ln>
        </p:spPr>
      </p:pic>
      <p:pic>
        <p:nvPicPr>
          <p:cNvPr descr="Solidago flexicalus Transparent" id="2908" name="Google Shape;2908;g1d4b5e66761_2_4231"/>
          <p:cNvPicPr preferRelativeResize="0"/>
          <p:nvPr/>
        </p:nvPicPr>
        <p:blipFill rotWithShape="1">
          <a:blip r:embed="rId5">
            <a:alphaModFix/>
          </a:blip>
          <a:srcRect b="0" l="0" r="0" t="0"/>
          <a:stretch/>
        </p:blipFill>
        <p:spPr>
          <a:xfrm>
            <a:off x="7970835" y="2676321"/>
            <a:ext cx="697583" cy="587960"/>
          </a:xfrm>
          <a:prstGeom prst="rect">
            <a:avLst/>
          </a:prstGeom>
          <a:noFill/>
          <a:ln>
            <a:noFill/>
          </a:ln>
        </p:spPr>
      </p:pic>
      <p:pic>
        <p:nvPicPr>
          <p:cNvPr descr="Aster shortii" id="2909" name="Google Shape;2909;g1d4b5e66761_2_4231"/>
          <p:cNvPicPr preferRelativeResize="0"/>
          <p:nvPr/>
        </p:nvPicPr>
        <p:blipFill rotWithShape="1">
          <a:blip r:embed="rId3">
            <a:alphaModFix/>
          </a:blip>
          <a:srcRect b="0" l="0" r="0" t="0"/>
          <a:stretch/>
        </p:blipFill>
        <p:spPr>
          <a:xfrm flipH="1">
            <a:off x="8453201" y="3264269"/>
            <a:ext cx="627341" cy="773279"/>
          </a:xfrm>
          <a:prstGeom prst="rect">
            <a:avLst/>
          </a:prstGeom>
          <a:noFill/>
          <a:ln>
            <a:noFill/>
          </a:ln>
        </p:spPr>
      </p:pic>
      <p:sp>
        <p:nvSpPr>
          <p:cNvPr id="2910" name="Google Shape;2910;g1d4b5e66761_2_4231"/>
          <p:cNvSpPr txBox="1"/>
          <p:nvPr/>
        </p:nvSpPr>
        <p:spPr>
          <a:xfrm>
            <a:off x="3536525" y="4196450"/>
            <a:ext cx="2530800" cy="1191600"/>
          </a:xfrm>
          <a:prstGeom prst="rect">
            <a:avLst/>
          </a:prstGeom>
          <a:solidFill>
            <a:schemeClr val="lt1"/>
          </a:solidFill>
          <a:ln>
            <a:noFill/>
          </a:ln>
        </p:spPr>
        <p:txBody>
          <a:bodyPr anchorCtr="0" anchor="ctr" bIns="45700" lIns="91425" spcFirstLastPara="1" rIns="91425" wrap="square" tIns="45700">
            <a:normAutofit fontScale="32500" lnSpcReduction="20000"/>
          </a:bodyPr>
          <a:lstStyle/>
          <a:p>
            <a:pPr indent="0" lvl="0" marL="0" marR="0" rtl="0" algn="ctr">
              <a:lnSpc>
                <a:spcPct val="100000"/>
              </a:lnSpc>
              <a:spcBef>
                <a:spcPts val="0"/>
              </a:spcBef>
              <a:spcAft>
                <a:spcPts val="0"/>
              </a:spcAft>
              <a:buClr>
                <a:schemeClr val="dk1"/>
              </a:buClr>
              <a:buSzPct val="31610"/>
              <a:buFont typeface="Calibri"/>
              <a:buNone/>
            </a:pPr>
            <a:r>
              <a:rPr b="1" lang="en-US" sz="10123">
                <a:solidFill>
                  <a:schemeClr val="dk1"/>
                </a:solidFill>
                <a:latin typeface="Calibri"/>
                <a:ea typeface="Calibri"/>
                <a:cs typeface="Calibri"/>
                <a:sym typeface="Calibri"/>
              </a:rPr>
              <a:t>Shade Plant Bloom Chart</a:t>
            </a:r>
            <a:endParaRPr b="1" sz="10123">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rPr b="1" lang="en-US" sz="3200">
                <a:solidFill>
                  <a:schemeClr val="dk1"/>
                </a:solidFill>
                <a:latin typeface="Calibri"/>
                <a:ea typeface="Calibri"/>
                <a:cs typeface="Calibri"/>
                <a:sym typeface="Calibri"/>
              </a:rPr>
              <a:t>(based on Zone 4–warmer zones bloom 2 weeks earlier for each additional zone)</a:t>
            </a:r>
            <a:r>
              <a:rPr b="1" i="0" lang="en-US" sz="3200" u="none" cap="none" strike="noStrike">
                <a:solidFill>
                  <a:schemeClr val="dk1"/>
                </a:solidFill>
                <a:latin typeface="Calibri"/>
                <a:ea typeface="Calibri"/>
                <a:cs typeface="Calibri"/>
                <a:sym typeface="Calibri"/>
              </a:rPr>
              <a:t>:</a:t>
            </a:r>
            <a:endParaRPr b="1"/>
          </a:p>
        </p:txBody>
      </p:sp>
      <p:sp>
        <p:nvSpPr>
          <p:cNvPr id="2911" name="Google Shape;2911;g1d4b5e66761_2_4231"/>
          <p:cNvSpPr txBox="1"/>
          <p:nvPr/>
        </p:nvSpPr>
        <p:spPr>
          <a:xfrm>
            <a:off x="1517650" y="1063575"/>
            <a:ext cx="2688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Sweet Joe Pye Weed is a really tall shade plant. Similar to Joe Pye Weed, but lankier and less bushy. Spreads by seed. </a:t>
            </a:r>
            <a:endParaRPr i="0" sz="800" u="none" cap="none" strike="noStrike">
              <a:solidFill>
                <a:schemeClr val="dk1"/>
              </a:solidFill>
            </a:endParaRPr>
          </a:p>
        </p:txBody>
      </p:sp>
      <p:sp>
        <p:nvSpPr>
          <p:cNvPr id="2912" name="Google Shape;2912;g1d4b5e66761_2_4231"/>
          <p:cNvSpPr txBox="1"/>
          <p:nvPr/>
        </p:nvSpPr>
        <p:spPr>
          <a:xfrm>
            <a:off x="1876900" y="2232050"/>
            <a:ext cx="3115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Big Leaf Aster spreads quite a lot with underground rhizomes. It blankets the ground with large leaves. Plant with other spreading plants.</a:t>
            </a:r>
            <a:endParaRPr i="0" sz="800" u="none" cap="none" strike="noStrike">
              <a:solidFill>
                <a:schemeClr val="dk1"/>
              </a:solidFill>
            </a:endParaRPr>
          </a:p>
        </p:txBody>
      </p:sp>
      <p:sp>
        <p:nvSpPr>
          <p:cNvPr id="2913" name="Google Shape;2913;g1d4b5e66761_2_4231"/>
          <p:cNvSpPr txBox="1"/>
          <p:nvPr/>
        </p:nvSpPr>
        <p:spPr>
          <a:xfrm>
            <a:off x="1943875" y="2843375"/>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Zig Zag Goldenrod spreads quickly with </a:t>
            </a:r>
            <a:r>
              <a:rPr lang="en-US" sz="800">
                <a:latin typeface="Calibri"/>
                <a:ea typeface="Calibri"/>
                <a:cs typeface="Calibri"/>
                <a:sym typeface="Calibri"/>
              </a:rPr>
              <a:t>underground</a:t>
            </a:r>
            <a:r>
              <a:rPr lang="en-US" sz="800">
                <a:latin typeface="Calibri"/>
                <a:ea typeface="Calibri"/>
                <a:cs typeface="Calibri"/>
                <a:sym typeface="Calibri"/>
              </a:rPr>
              <a:t> rhizomes. It blooms in the fall with slender spikes of yellow flowers. </a:t>
            </a:r>
            <a:endParaRPr i="0" sz="800" u="none" cap="none" strike="noStrike">
              <a:solidFill>
                <a:schemeClr val="dk1"/>
              </a:solidFill>
            </a:endParaRPr>
          </a:p>
        </p:txBody>
      </p:sp>
      <p:sp>
        <p:nvSpPr>
          <p:cNvPr id="2914" name="Google Shape;2914;g1d4b5e66761_2_4231"/>
          <p:cNvSpPr txBox="1"/>
          <p:nvPr/>
        </p:nvSpPr>
        <p:spPr>
          <a:xfrm>
            <a:off x="3752425" y="3572675"/>
            <a:ext cx="3115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Short’s Aster has </a:t>
            </a:r>
            <a:r>
              <a:rPr lang="en-US" sz="800">
                <a:latin typeface="Calibri"/>
                <a:ea typeface="Calibri"/>
                <a:cs typeface="Calibri"/>
                <a:sym typeface="Calibri"/>
              </a:rPr>
              <a:t>whitish</a:t>
            </a:r>
            <a:r>
              <a:rPr lang="en-US" sz="800">
                <a:latin typeface="Calibri"/>
                <a:ea typeface="Calibri"/>
                <a:cs typeface="Calibri"/>
                <a:sym typeface="Calibri"/>
              </a:rPr>
              <a:t> blue flowers and blooms in the fall. Like most asters, it spreads a lot by seed. Plant with other taller spreading plants.</a:t>
            </a:r>
            <a:endParaRPr i="0" sz="800" u="none" cap="none" strike="noStrike">
              <a:solidFill>
                <a:schemeClr val="dk1"/>
              </a:solidFill>
            </a:endParaRPr>
          </a:p>
        </p:txBody>
      </p:sp>
      <p:grpSp>
        <p:nvGrpSpPr>
          <p:cNvPr id="2915" name="Google Shape;2915;g1d4b5e66761_2_4231"/>
          <p:cNvGrpSpPr/>
          <p:nvPr/>
        </p:nvGrpSpPr>
        <p:grpSpPr>
          <a:xfrm>
            <a:off x="5912625" y="2937863"/>
            <a:ext cx="408000" cy="307950"/>
            <a:chOff x="9537475" y="927000"/>
            <a:chExt cx="408000" cy="307950"/>
          </a:xfrm>
        </p:grpSpPr>
        <p:cxnSp>
          <p:nvCxnSpPr>
            <p:cNvPr id="2916" name="Google Shape;2916;g1d4b5e66761_2_4231"/>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917" name="Google Shape;2917;g1d4b5e66761_2_4231"/>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918" name="Google Shape;2918;g1d4b5e66761_2_4231"/>
            <p:cNvCxnSpPr>
              <a:stCxn id="2917"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919" name="Google Shape;2919;g1d4b5e66761_2_4231"/>
            <p:cNvCxnSpPr>
              <a:stCxn id="2917"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920" name="Google Shape;2920;g1d4b5e66761_2_4231"/>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921" name="Google Shape;2921;g1d4b5e66761_2_4231"/>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2922" name="Google Shape;2922;g1d4b5e66761_2_4231"/>
          <p:cNvGrpSpPr/>
          <p:nvPr/>
        </p:nvGrpSpPr>
        <p:grpSpPr>
          <a:xfrm>
            <a:off x="4888263" y="670819"/>
            <a:ext cx="337800" cy="1135985"/>
            <a:chOff x="8491175" y="737794"/>
            <a:chExt cx="337800" cy="1135985"/>
          </a:xfrm>
        </p:grpSpPr>
        <p:cxnSp>
          <p:nvCxnSpPr>
            <p:cNvPr id="2923" name="Google Shape;2923;g1d4b5e66761_2_4231"/>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2924" name="Google Shape;2924;g1d4b5e66761_2_4231"/>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925" name="Google Shape;2925;g1d4b5e66761_2_4231"/>
            <p:cNvCxnSpPr>
              <a:stCxn id="2924"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926" name="Google Shape;2926;g1d4b5e66761_2_4231"/>
            <p:cNvCxnSpPr>
              <a:stCxn id="2924"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2927" name="Google Shape;2927;g1d4b5e66761_2_4231"/>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928" name="Google Shape;2928;g1d4b5e66761_2_4231"/>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2929" name="Google Shape;2929;g1d4b5e66761_2_4231"/>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2930" name="Google Shape;2930;g1d4b5e66761_2_4231">
            <a:hlinkClick action="ppaction://hlinksldjump" r:id="rId7"/>
          </p:cNvPr>
          <p:cNvPicPr preferRelativeResize="0"/>
          <p:nvPr/>
        </p:nvPicPr>
        <p:blipFill>
          <a:blip r:embed="rId8">
            <a:alphaModFix/>
          </a:blip>
          <a:stretch>
            <a:fillRect/>
          </a:stretch>
        </p:blipFill>
        <p:spPr>
          <a:xfrm>
            <a:off x="8422462" y="-1323"/>
            <a:ext cx="708950" cy="189323"/>
          </a:xfrm>
          <a:prstGeom prst="rect">
            <a:avLst/>
          </a:prstGeom>
          <a:noFill/>
          <a:ln>
            <a:noFill/>
          </a:ln>
        </p:spPr>
      </p:pic>
      <p:sp>
        <p:nvSpPr>
          <p:cNvPr id="2931" name="Google Shape;2931;g1d4b5e66761_2_4231"/>
          <p:cNvSpPr txBox="1"/>
          <p:nvPr/>
        </p:nvSpPr>
        <p:spPr>
          <a:xfrm>
            <a:off x="3571925" y="5380525"/>
            <a:ext cx="2547900" cy="31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Less than 4-6 hours sunlight per day</a:t>
            </a:r>
            <a:endParaRPr sz="1200"/>
          </a:p>
        </p:txBody>
      </p:sp>
      <p:grpSp>
        <p:nvGrpSpPr>
          <p:cNvPr id="2932" name="Google Shape;2932;g1d4b5e66761_2_4231"/>
          <p:cNvGrpSpPr/>
          <p:nvPr/>
        </p:nvGrpSpPr>
        <p:grpSpPr>
          <a:xfrm>
            <a:off x="4568825" y="5658650"/>
            <a:ext cx="439225" cy="496801"/>
            <a:chOff x="7722200" y="425200"/>
            <a:chExt cx="439225" cy="496801"/>
          </a:xfrm>
        </p:grpSpPr>
        <p:pic>
          <p:nvPicPr>
            <p:cNvPr id="2933" name="Google Shape;2933;g1d4b5e66761_2_4231"/>
            <p:cNvPicPr preferRelativeResize="0"/>
            <p:nvPr/>
          </p:nvPicPr>
          <p:blipFill>
            <a:blip r:embed="rId9">
              <a:alphaModFix/>
            </a:blip>
            <a:stretch>
              <a:fillRect/>
            </a:stretch>
          </p:blipFill>
          <p:spPr>
            <a:xfrm>
              <a:off x="7769025" y="425200"/>
              <a:ext cx="392400" cy="392400"/>
            </a:xfrm>
            <a:prstGeom prst="rect">
              <a:avLst/>
            </a:prstGeom>
            <a:noFill/>
            <a:ln>
              <a:noFill/>
            </a:ln>
          </p:spPr>
        </p:pic>
        <p:pic>
          <p:nvPicPr>
            <p:cNvPr id="2934" name="Google Shape;2934;g1d4b5e66761_2_4231"/>
            <p:cNvPicPr preferRelativeResize="0"/>
            <p:nvPr/>
          </p:nvPicPr>
          <p:blipFill>
            <a:blip r:embed="rId10">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8" name="Shape 2938"/>
        <p:cNvGrpSpPr/>
        <p:nvPr/>
      </p:nvGrpSpPr>
      <p:grpSpPr>
        <a:xfrm>
          <a:off x="0" y="0"/>
          <a:ext cx="0" cy="0"/>
          <a:chOff x="0" y="0"/>
          <a:chExt cx="0" cy="0"/>
        </a:xfrm>
      </p:grpSpPr>
      <p:cxnSp>
        <p:nvCxnSpPr>
          <p:cNvPr id="2939" name="Google Shape;2939;g1d4b5e66761_2_4373"/>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940" name="Google Shape;2940;g1d4b5e66761_2_4373"/>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941" name="Google Shape;2941;g1d4b5e66761_2_4373"/>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942" name="Google Shape;2942;g1d4b5e66761_2_4373"/>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2943" name="Google Shape;2943;g1d4b5e66761_2_4373"/>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2944" name="Google Shape;2944;g1d4b5e66761_2_4373"/>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2945" name="Google Shape;2945;g1d4b5e66761_2_4373"/>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2946" name="Google Shape;2946;g1d4b5e66761_2_4373"/>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2947" name="Google Shape;2947;g1d4b5e66761_2_4373"/>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2948" name="Google Shape;2948;g1d4b5e66761_2_4373"/>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2949" name="Google Shape;2949;g1d4b5e66761_2_4373"/>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Sporobolus heterolepis Transparent" id="2950" name="Google Shape;2950;g1d4b5e66761_2_4373"/>
          <p:cNvPicPr preferRelativeResize="0"/>
          <p:nvPr/>
        </p:nvPicPr>
        <p:blipFill rotWithShape="1">
          <a:blip r:embed="rId3">
            <a:alphaModFix/>
          </a:blip>
          <a:srcRect b="0" l="0" r="0" t="0"/>
          <a:stretch/>
        </p:blipFill>
        <p:spPr>
          <a:xfrm>
            <a:off x="5410208" y="3051673"/>
            <a:ext cx="588586" cy="514710"/>
          </a:xfrm>
          <a:prstGeom prst="rect">
            <a:avLst/>
          </a:prstGeom>
          <a:noFill/>
          <a:ln>
            <a:noFill/>
          </a:ln>
        </p:spPr>
      </p:pic>
      <p:sp>
        <p:nvSpPr>
          <p:cNvPr id="2951" name="Google Shape;2951;g1d4b5e66761_2_4373"/>
          <p:cNvSpPr txBox="1"/>
          <p:nvPr/>
        </p:nvSpPr>
        <p:spPr>
          <a:xfrm>
            <a:off x="6638900" y="3119428"/>
            <a:ext cx="793800" cy="379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Dropseed</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Carex vulpinoidea Transparent" id="2952" name="Google Shape;2952;g1d4b5e66761_2_4373"/>
          <p:cNvPicPr preferRelativeResize="0"/>
          <p:nvPr/>
        </p:nvPicPr>
        <p:blipFill rotWithShape="1">
          <a:blip r:embed="rId4">
            <a:alphaModFix/>
          </a:blip>
          <a:srcRect b="0" l="0" r="0" t="0"/>
          <a:stretch/>
        </p:blipFill>
        <p:spPr>
          <a:xfrm>
            <a:off x="1992419" y="1763936"/>
            <a:ext cx="460211" cy="386335"/>
          </a:xfrm>
          <a:prstGeom prst="rect">
            <a:avLst/>
          </a:prstGeom>
          <a:noFill/>
          <a:ln>
            <a:noFill/>
          </a:ln>
        </p:spPr>
      </p:pic>
      <p:sp>
        <p:nvSpPr>
          <p:cNvPr id="2953" name="Google Shape;2953;g1d4b5e66761_2_4373"/>
          <p:cNvSpPr txBox="1"/>
          <p:nvPr/>
        </p:nvSpPr>
        <p:spPr>
          <a:xfrm>
            <a:off x="3094025" y="1858998"/>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Fox Sedge</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Carex radiata 2 Transparent" id="2954" name="Google Shape;2954;g1d4b5e66761_2_4373"/>
          <p:cNvPicPr preferRelativeResize="0"/>
          <p:nvPr/>
        </p:nvPicPr>
        <p:blipFill rotWithShape="1">
          <a:blip r:embed="rId5">
            <a:alphaModFix/>
          </a:blip>
          <a:srcRect b="0" l="0" r="0" t="0"/>
          <a:stretch/>
        </p:blipFill>
        <p:spPr>
          <a:xfrm>
            <a:off x="1785580" y="1379106"/>
            <a:ext cx="373013" cy="328202"/>
          </a:xfrm>
          <a:prstGeom prst="rect">
            <a:avLst/>
          </a:prstGeom>
          <a:noFill/>
          <a:ln>
            <a:noFill/>
          </a:ln>
        </p:spPr>
      </p:pic>
      <p:sp>
        <p:nvSpPr>
          <p:cNvPr id="2955" name="Google Shape;2955;g1d4b5e66761_2_4373"/>
          <p:cNvSpPr txBox="1"/>
          <p:nvPr/>
        </p:nvSpPr>
        <p:spPr>
          <a:xfrm>
            <a:off x="3114250" y="1445106"/>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Star Sedge</a:t>
            </a:r>
            <a:endParaRPr/>
          </a:p>
        </p:txBody>
      </p:sp>
      <p:pic>
        <p:nvPicPr>
          <p:cNvPr descr="Carex umbellata Transparent" id="2956" name="Google Shape;2956;g1d4b5e66761_2_4373"/>
          <p:cNvPicPr preferRelativeResize="0"/>
          <p:nvPr/>
        </p:nvPicPr>
        <p:blipFill rotWithShape="1">
          <a:blip r:embed="rId6">
            <a:alphaModFix/>
          </a:blip>
          <a:srcRect b="0" l="0" r="0" t="0"/>
          <a:stretch/>
        </p:blipFill>
        <p:spPr>
          <a:xfrm>
            <a:off x="1133925" y="560725"/>
            <a:ext cx="348793" cy="262805"/>
          </a:xfrm>
          <a:prstGeom prst="rect">
            <a:avLst/>
          </a:prstGeom>
          <a:noFill/>
          <a:ln>
            <a:noFill/>
          </a:ln>
        </p:spPr>
      </p:pic>
      <p:pic>
        <p:nvPicPr>
          <p:cNvPr descr="Schizachyrium scoparium summer Transparent" id="2957" name="Google Shape;2957;g1d4b5e66761_2_4373"/>
          <p:cNvPicPr preferRelativeResize="0"/>
          <p:nvPr/>
        </p:nvPicPr>
        <p:blipFill rotWithShape="1">
          <a:blip r:embed="rId7">
            <a:alphaModFix/>
          </a:blip>
          <a:srcRect b="0" l="0" r="0" t="0"/>
          <a:stretch/>
        </p:blipFill>
        <p:spPr>
          <a:xfrm>
            <a:off x="5855683" y="3620422"/>
            <a:ext cx="588586" cy="406923"/>
          </a:xfrm>
          <a:prstGeom prst="rect">
            <a:avLst/>
          </a:prstGeom>
          <a:noFill/>
          <a:ln>
            <a:noFill/>
          </a:ln>
        </p:spPr>
      </p:pic>
      <p:sp>
        <p:nvSpPr>
          <p:cNvPr id="2958" name="Google Shape;2958;g1d4b5e66761_2_4373"/>
          <p:cNvSpPr txBox="1"/>
          <p:nvPr/>
        </p:nvSpPr>
        <p:spPr>
          <a:xfrm>
            <a:off x="7144250" y="3566373"/>
            <a:ext cx="771600" cy="378300"/>
          </a:xfrm>
          <a:prstGeom prst="rect">
            <a:avLst/>
          </a:prstGeom>
          <a:solidFill>
            <a:schemeClr val="lt1"/>
          </a:solid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Little Bluestem</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959" name="Google Shape;2959;g1d4b5e66761_2_4373"/>
          <p:cNvSpPr txBox="1"/>
          <p:nvPr/>
        </p:nvSpPr>
        <p:spPr>
          <a:xfrm>
            <a:off x="2456950" y="532873"/>
            <a:ext cx="6573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Parasol Sedge</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Bouteloua curtipendula Transparent" id="2960" name="Google Shape;2960;g1d4b5e66761_2_4373"/>
          <p:cNvPicPr preferRelativeResize="0"/>
          <p:nvPr/>
        </p:nvPicPr>
        <p:blipFill rotWithShape="1">
          <a:blip r:embed="rId8">
            <a:alphaModFix/>
          </a:blip>
          <a:srcRect b="0" l="0" r="0" t="0"/>
          <a:stretch/>
        </p:blipFill>
        <p:spPr>
          <a:xfrm>
            <a:off x="4006841" y="2673492"/>
            <a:ext cx="414190" cy="348791"/>
          </a:xfrm>
          <a:prstGeom prst="rect">
            <a:avLst/>
          </a:prstGeom>
          <a:noFill/>
          <a:ln>
            <a:noFill/>
          </a:ln>
        </p:spPr>
      </p:pic>
      <p:sp>
        <p:nvSpPr>
          <p:cNvPr id="2961" name="Google Shape;2961;g1d4b5e66761_2_4373"/>
          <p:cNvSpPr txBox="1"/>
          <p:nvPr/>
        </p:nvSpPr>
        <p:spPr>
          <a:xfrm>
            <a:off x="5705113" y="2666391"/>
            <a:ext cx="771600" cy="363000"/>
          </a:xfrm>
          <a:prstGeom prst="rect">
            <a:avLst/>
          </a:prstGeom>
          <a:solidFill>
            <a:schemeClr val="lt1"/>
          </a:solid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Side Oats Grama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Bouteloua curtipendula Transparent" id="2962" name="Google Shape;2962;g1d4b5e66761_2_4373"/>
          <p:cNvPicPr preferRelativeResize="0"/>
          <p:nvPr/>
        </p:nvPicPr>
        <p:blipFill rotWithShape="1">
          <a:blip r:embed="rId9">
            <a:alphaModFix/>
          </a:blip>
          <a:srcRect b="0" l="0" r="0" t="0"/>
          <a:stretch/>
        </p:blipFill>
        <p:spPr>
          <a:xfrm>
            <a:off x="3550456" y="2292122"/>
            <a:ext cx="310038" cy="260383"/>
          </a:xfrm>
          <a:prstGeom prst="rect">
            <a:avLst/>
          </a:prstGeom>
          <a:noFill/>
          <a:ln>
            <a:noFill/>
          </a:ln>
        </p:spPr>
      </p:pic>
      <p:sp>
        <p:nvSpPr>
          <p:cNvPr id="2963" name="Google Shape;2963;g1d4b5e66761_2_4373"/>
          <p:cNvSpPr txBox="1"/>
          <p:nvPr/>
        </p:nvSpPr>
        <p:spPr>
          <a:xfrm>
            <a:off x="4766175" y="2189502"/>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Blue Grama Grass</a:t>
            </a:r>
            <a:endParaRPr b="0" i="0" sz="1800" u="none" cap="none" strike="noStrike">
              <a:solidFill>
                <a:schemeClr val="dk1"/>
              </a:solidFill>
              <a:latin typeface="Arial"/>
              <a:ea typeface="Arial"/>
              <a:cs typeface="Arial"/>
              <a:sym typeface="Arial"/>
            </a:endParaRPr>
          </a:p>
        </p:txBody>
      </p:sp>
      <p:grpSp>
        <p:nvGrpSpPr>
          <p:cNvPr id="2964" name="Google Shape;2964;g1d4b5e66761_2_4373"/>
          <p:cNvGrpSpPr/>
          <p:nvPr/>
        </p:nvGrpSpPr>
        <p:grpSpPr>
          <a:xfrm>
            <a:off x="6342975" y="4286188"/>
            <a:ext cx="337800" cy="805750"/>
            <a:chOff x="9128050" y="2727000"/>
            <a:chExt cx="337800" cy="805750"/>
          </a:xfrm>
        </p:grpSpPr>
        <p:cxnSp>
          <p:nvCxnSpPr>
            <p:cNvPr id="2965" name="Google Shape;2965;g1d4b5e66761_2_4373"/>
            <p:cNvCxnSpPr/>
            <p:nvPr/>
          </p:nvCxnSpPr>
          <p:spPr>
            <a:xfrm>
              <a:off x="9397850" y="2729213"/>
              <a:ext cx="0" cy="801300"/>
            </a:xfrm>
            <a:prstGeom prst="straightConnector1">
              <a:avLst/>
            </a:prstGeom>
            <a:noFill/>
            <a:ln cap="flat" cmpd="sng" w="9525">
              <a:solidFill>
                <a:schemeClr val="dk2"/>
              </a:solidFill>
              <a:prstDash val="solid"/>
              <a:round/>
              <a:headEnd len="med" w="med" type="none"/>
              <a:tailEnd len="med" w="med" type="none"/>
            </a:ln>
          </p:spPr>
        </p:cxnSp>
        <p:sp>
          <p:nvSpPr>
            <p:cNvPr id="2966" name="Google Shape;2966;g1d4b5e66761_2_4373"/>
            <p:cNvSpPr txBox="1"/>
            <p:nvPr/>
          </p:nvSpPr>
          <p:spPr>
            <a:xfrm>
              <a:off x="9128050" y="2950275"/>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2967" name="Google Shape;2967;g1d4b5e66761_2_4373"/>
            <p:cNvCxnSpPr>
              <a:stCxn id="2966" idx="0"/>
            </p:cNvCxnSpPr>
            <p:nvPr/>
          </p:nvCxnSpPr>
          <p:spPr>
            <a:xfrm>
              <a:off x="9296950" y="2950275"/>
              <a:ext cx="0" cy="0"/>
            </a:xfrm>
            <a:prstGeom prst="straightConnector1">
              <a:avLst/>
            </a:prstGeom>
            <a:noFill/>
            <a:ln cap="flat" cmpd="sng" w="9525">
              <a:solidFill>
                <a:schemeClr val="dk2"/>
              </a:solidFill>
              <a:prstDash val="solid"/>
              <a:round/>
              <a:headEnd len="med" w="med" type="none"/>
              <a:tailEnd len="med" w="med" type="none"/>
            </a:ln>
          </p:spPr>
        </p:cxnSp>
        <p:cxnSp>
          <p:nvCxnSpPr>
            <p:cNvPr id="2968" name="Google Shape;2968;g1d4b5e66761_2_4373"/>
            <p:cNvCxnSpPr>
              <a:stCxn id="2966" idx="0"/>
            </p:cNvCxnSpPr>
            <p:nvPr/>
          </p:nvCxnSpPr>
          <p:spPr>
            <a:xfrm>
              <a:off x="9296950" y="2950275"/>
              <a:ext cx="0" cy="0"/>
            </a:xfrm>
            <a:prstGeom prst="straightConnector1">
              <a:avLst/>
            </a:prstGeom>
            <a:noFill/>
            <a:ln cap="flat" cmpd="sng" w="9525">
              <a:solidFill>
                <a:schemeClr val="dk2"/>
              </a:solidFill>
              <a:prstDash val="solid"/>
              <a:round/>
              <a:headEnd len="med" w="med" type="none"/>
              <a:tailEnd len="med" w="med" type="none"/>
            </a:ln>
          </p:spPr>
        </p:cxnSp>
        <p:cxnSp>
          <p:nvCxnSpPr>
            <p:cNvPr id="2969" name="Google Shape;2969;g1d4b5e66761_2_4373"/>
            <p:cNvCxnSpPr/>
            <p:nvPr/>
          </p:nvCxnSpPr>
          <p:spPr>
            <a:xfrm rot="10800000">
              <a:off x="9362150" y="27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970" name="Google Shape;2970;g1d4b5e66761_2_4373"/>
            <p:cNvCxnSpPr/>
            <p:nvPr/>
          </p:nvCxnSpPr>
          <p:spPr>
            <a:xfrm rot="10800000">
              <a:off x="9362150" y="3532450"/>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id="2971" name="Google Shape;2971;g1d4b5e66761_2_4373"/>
          <p:cNvPicPr preferRelativeResize="0"/>
          <p:nvPr/>
        </p:nvPicPr>
        <p:blipFill rotWithShape="1">
          <a:blip r:embed="rId10">
            <a:alphaModFix/>
          </a:blip>
          <a:srcRect b="9269" l="21365" r="17258" t="18429"/>
          <a:stretch/>
        </p:blipFill>
        <p:spPr>
          <a:xfrm>
            <a:off x="6539063" y="3914200"/>
            <a:ext cx="717250" cy="1207050"/>
          </a:xfrm>
          <a:prstGeom prst="rect">
            <a:avLst/>
          </a:prstGeom>
          <a:noFill/>
          <a:ln>
            <a:noFill/>
          </a:ln>
        </p:spPr>
      </p:pic>
      <p:pic>
        <p:nvPicPr>
          <p:cNvPr id="2972" name="Google Shape;2972;g1d4b5e66761_2_4373"/>
          <p:cNvPicPr preferRelativeResize="0"/>
          <p:nvPr/>
        </p:nvPicPr>
        <p:blipFill>
          <a:blip r:embed="rId11">
            <a:alphaModFix/>
          </a:blip>
          <a:stretch>
            <a:fillRect/>
          </a:stretch>
        </p:blipFill>
        <p:spPr>
          <a:xfrm>
            <a:off x="1704676" y="911187"/>
            <a:ext cx="534825" cy="383276"/>
          </a:xfrm>
          <a:prstGeom prst="rect">
            <a:avLst/>
          </a:prstGeom>
          <a:noFill/>
          <a:ln>
            <a:noFill/>
          </a:ln>
        </p:spPr>
      </p:pic>
      <p:pic>
        <p:nvPicPr>
          <p:cNvPr id="2973" name="Google Shape;2973;g1d4b5e66761_2_4373"/>
          <p:cNvPicPr preferRelativeResize="0"/>
          <p:nvPr/>
        </p:nvPicPr>
        <p:blipFill>
          <a:blip r:embed="rId12">
            <a:alphaModFix/>
          </a:blip>
          <a:stretch>
            <a:fillRect/>
          </a:stretch>
        </p:blipFill>
        <p:spPr>
          <a:xfrm>
            <a:off x="6801250" y="5121243"/>
            <a:ext cx="663400" cy="1081618"/>
          </a:xfrm>
          <a:prstGeom prst="rect">
            <a:avLst/>
          </a:prstGeom>
          <a:noFill/>
          <a:ln>
            <a:noFill/>
          </a:ln>
        </p:spPr>
      </p:pic>
      <p:sp>
        <p:nvSpPr>
          <p:cNvPr id="2974" name="Google Shape;2974;g1d4b5e66761_2_4373"/>
          <p:cNvSpPr txBox="1"/>
          <p:nvPr/>
        </p:nvSpPr>
        <p:spPr>
          <a:xfrm>
            <a:off x="3114238" y="955306"/>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Mead’s </a:t>
            </a:r>
            <a:r>
              <a:rPr b="1" i="0" lang="en-US" sz="900" u="none" cap="none" strike="noStrike">
                <a:solidFill>
                  <a:srgbClr val="000000"/>
                </a:solidFill>
                <a:latin typeface="Calibri"/>
                <a:ea typeface="Calibri"/>
                <a:cs typeface="Calibri"/>
                <a:sym typeface="Calibri"/>
              </a:rPr>
              <a:t>Sedge</a:t>
            </a:r>
            <a:endParaRPr/>
          </a:p>
        </p:txBody>
      </p:sp>
      <p:sp>
        <p:nvSpPr>
          <p:cNvPr id="2975" name="Google Shape;2975;g1d4b5e66761_2_4373"/>
          <p:cNvSpPr txBox="1"/>
          <p:nvPr/>
        </p:nvSpPr>
        <p:spPr>
          <a:xfrm>
            <a:off x="7969114" y="4445439"/>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Big Bluestem</a:t>
            </a:r>
            <a:endParaRPr b="0" i="0" sz="1800" u="none" cap="none" strike="noStrike">
              <a:solidFill>
                <a:schemeClr val="dk1"/>
              </a:solidFill>
              <a:latin typeface="Arial"/>
              <a:ea typeface="Arial"/>
              <a:cs typeface="Arial"/>
              <a:sym typeface="Arial"/>
            </a:endParaRPr>
          </a:p>
        </p:txBody>
      </p:sp>
      <p:sp>
        <p:nvSpPr>
          <p:cNvPr id="2976" name="Google Shape;2976;g1d4b5e66761_2_4373"/>
          <p:cNvSpPr txBox="1"/>
          <p:nvPr/>
        </p:nvSpPr>
        <p:spPr>
          <a:xfrm>
            <a:off x="7969136" y="5578254"/>
            <a:ext cx="617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Indian Grass</a:t>
            </a:r>
            <a:endParaRPr b="0" i="0" sz="1800" u="none" cap="none" strike="noStrike">
              <a:solidFill>
                <a:schemeClr val="dk1"/>
              </a:solidFill>
              <a:latin typeface="Arial"/>
              <a:ea typeface="Arial"/>
              <a:cs typeface="Arial"/>
              <a:sym typeface="Arial"/>
            </a:endParaRPr>
          </a:p>
        </p:txBody>
      </p:sp>
      <p:grpSp>
        <p:nvGrpSpPr>
          <p:cNvPr id="2977" name="Google Shape;2977;g1d4b5e66761_2_4373"/>
          <p:cNvGrpSpPr/>
          <p:nvPr/>
        </p:nvGrpSpPr>
        <p:grpSpPr>
          <a:xfrm>
            <a:off x="860750" y="508038"/>
            <a:ext cx="408000" cy="307950"/>
            <a:chOff x="9537475" y="927000"/>
            <a:chExt cx="408000" cy="307950"/>
          </a:xfrm>
        </p:grpSpPr>
        <p:cxnSp>
          <p:nvCxnSpPr>
            <p:cNvPr id="2978" name="Google Shape;2978;g1d4b5e66761_2_4373"/>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2979" name="Google Shape;2979;g1d4b5e66761_2_4373"/>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2980" name="Google Shape;2980;g1d4b5e66761_2_4373"/>
            <p:cNvCxnSpPr>
              <a:stCxn id="2979"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981" name="Google Shape;2981;g1d4b5e66761_2_4373"/>
            <p:cNvCxnSpPr>
              <a:stCxn id="2979"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2982" name="Google Shape;2982;g1d4b5e66761_2_4373"/>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2983" name="Google Shape;2983;g1d4b5e66761_2_4373"/>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descr="Carex umbellata Transparent" id="2984" name="Google Shape;2984;g1d4b5e66761_2_4373"/>
          <p:cNvPicPr preferRelativeResize="0"/>
          <p:nvPr/>
        </p:nvPicPr>
        <p:blipFill rotWithShape="1">
          <a:blip r:embed="rId6">
            <a:alphaModFix/>
          </a:blip>
          <a:srcRect b="0" l="0" r="0" t="0"/>
          <a:stretch/>
        </p:blipFill>
        <p:spPr>
          <a:xfrm>
            <a:off x="1537238" y="563738"/>
            <a:ext cx="348793" cy="262805"/>
          </a:xfrm>
          <a:prstGeom prst="rect">
            <a:avLst/>
          </a:prstGeom>
          <a:noFill/>
          <a:ln>
            <a:noFill/>
          </a:ln>
        </p:spPr>
      </p:pic>
      <p:pic>
        <p:nvPicPr>
          <p:cNvPr descr="Carex umbellata Transparent" id="2985" name="Google Shape;2985;g1d4b5e66761_2_4373"/>
          <p:cNvPicPr preferRelativeResize="0"/>
          <p:nvPr/>
        </p:nvPicPr>
        <p:blipFill rotWithShape="1">
          <a:blip r:embed="rId6">
            <a:alphaModFix/>
          </a:blip>
          <a:srcRect b="0" l="0" r="0" t="0"/>
          <a:stretch/>
        </p:blipFill>
        <p:spPr>
          <a:xfrm>
            <a:off x="1921500" y="530625"/>
            <a:ext cx="348793" cy="262805"/>
          </a:xfrm>
          <a:prstGeom prst="rect">
            <a:avLst/>
          </a:prstGeom>
          <a:noFill/>
          <a:ln>
            <a:noFill/>
          </a:ln>
        </p:spPr>
      </p:pic>
      <p:pic>
        <p:nvPicPr>
          <p:cNvPr id="2986" name="Google Shape;2986;g1d4b5e66761_2_4373"/>
          <p:cNvPicPr preferRelativeResize="0"/>
          <p:nvPr/>
        </p:nvPicPr>
        <p:blipFill>
          <a:blip r:embed="rId11">
            <a:alphaModFix/>
          </a:blip>
          <a:stretch>
            <a:fillRect/>
          </a:stretch>
        </p:blipFill>
        <p:spPr>
          <a:xfrm>
            <a:off x="2328126" y="896775"/>
            <a:ext cx="534825" cy="383276"/>
          </a:xfrm>
          <a:prstGeom prst="rect">
            <a:avLst/>
          </a:prstGeom>
          <a:noFill/>
          <a:ln>
            <a:noFill/>
          </a:ln>
        </p:spPr>
      </p:pic>
      <p:pic>
        <p:nvPicPr>
          <p:cNvPr descr="Carex radiata 2 Transparent" id="2987" name="Google Shape;2987;g1d4b5e66761_2_4373"/>
          <p:cNvPicPr preferRelativeResize="0"/>
          <p:nvPr/>
        </p:nvPicPr>
        <p:blipFill rotWithShape="1">
          <a:blip r:embed="rId5">
            <a:alphaModFix/>
          </a:blip>
          <a:srcRect b="0" l="0" r="0" t="0"/>
          <a:stretch/>
        </p:blipFill>
        <p:spPr>
          <a:xfrm>
            <a:off x="2239505" y="1365106"/>
            <a:ext cx="373013" cy="328202"/>
          </a:xfrm>
          <a:prstGeom prst="rect">
            <a:avLst/>
          </a:prstGeom>
          <a:noFill/>
          <a:ln>
            <a:noFill/>
          </a:ln>
        </p:spPr>
      </p:pic>
      <p:pic>
        <p:nvPicPr>
          <p:cNvPr descr="Carex vulpinoidea Transparent" id="2988" name="Google Shape;2988;g1d4b5e66761_2_4373"/>
          <p:cNvPicPr preferRelativeResize="0"/>
          <p:nvPr/>
        </p:nvPicPr>
        <p:blipFill rotWithShape="1">
          <a:blip r:embed="rId4">
            <a:alphaModFix/>
          </a:blip>
          <a:srcRect b="0" l="0" r="0" t="0"/>
          <a:stretch/>
        </p:blipFill>
        <p:spPr>
          <a:xfrm>
            <a:off x="2513856" y="1763936"/>
            <a:ext cx="460211" cy="386335"/>
          </a:xfrm>
          <a:prstGeom prst="rect">
            <a:avLst/>
          </a:prstGeom>
          <a:noFill/>
          <a:ln>
            <a:noFill/>
          </a:ln>
        </p:spPr>
      </p:pic>
      <p:pic>
        <p:nvPicPr>
          <p:cNvPr descr="Bouteloua curtipendula Transparent" id="2989" name="Google Shape;2989;g1d4b5e66761_2_4373"/>
          <p:cNvPicPr preferRelativeResize="0"/>
          <p:nvPr/>
        </p:nvPicPr>
        <p:blipFill rotWithShape="1">
          <a:blip r:embed="rId9">
            <a:alphaModFix/>
          </a:blip>
          <a:srcRect b="0" l="0" r="0" t="0"/>
          <a:stretch/>
        </p:blipFill>
        <p:spPr>
          <a:xfrm>
            <a:off x="4006856" y="2292122"/>
            <a:ext cx="310038" cy="260383"/>
          </a:xfrm>
          <a:prstGeom prst="rect">
            <a:avLst/>
          </a:prstGeom>
          <a:noFill/>
          <a:ln>
            <a:noFill/>
          </a:ln>
        </p:spPr>
      </p:pic>
      <p:pic>
        <p:nvPicPr>
          <p:cNvPr descr="Bouteloua curtipendula Transparent" id="2990" name="Google Shape;2990;g1d4b5e66761_2_4373"/>
          <p:cNvPicPr preferRelativeResize="0"/>
          <p:nvPr/>
        </p:nvPicPr>
        <p:blipFill rotWithShape="1">
          <a:blip r:embed="rId9">
            <a:alphaModFix/>
          </a:blip>
          <a:srcRect b="0" l="0" r="0" t="0"/>
          <a:stretch/>
        </p:blipFill>
        <p:spPr>
          <a:xfrm>
            <a:off x="4437619" y="2272897"/>
            <a:ext cx="310038" cy="260383"/>
          </a:xfrm>
          <a:prstGeom prst="rect">
            <a:avLst/>
          </a:prstGeom>
          <a:noFill/>
          <a:ln>
            <a:noFill/>
          </a:ln>
        </p:spPr>
      </p:pic>
      <p:pic>
        <p:nvPicPr>
          <p:cNvPr descr="Bouteloua curtipendula Transparent" id="2991" name="Google Shape;2991;g1d4b5e66761_2_4373"/>
          <p:cNvPicPr preferRelativeResize="0"/>
          <p:nvPr/>
        </p:nvPicPr>
        <p:blipFill rotWithShape="1">
          <a:blip r:embed="rId8">
            <a:alphaModFix/>
          </a:blip>
          <a:srcRect b="0" l="0" r="0" t="0"/>
          <a:stretch/>
        </p:blipFill>
        <p:spPr>
          <a:xfrm>
            <a:off x="4554541" y="2673492"/>
            <a:ext cx="414190" cy="348791"/>
          </a:xfrm>
          <a:prstGeom prst="rect">
            <a:avLst/>
          </a:prstGeom>
          <a:noFill/>
          <a:ln>
            <a:noFill/>
          </a:ln>
        </p:spPr>
      </p:pic>
      <p:pic>
        <p:nvPicPr>
          <p:cNvPr descr="Bouteloua curtipendula Transparent" id="2992" name="Google Shape;2992;g1d4b5e66761_2_4373"/>
          <p:cNvPicPr preferRelativeResize="0"/>
          <p:nvPr/>
        </p:nvPicPr>
        <p:blipFill rotWithShape="1">
          <a:blip r:embed="rId8">
            <a:alphaModFix/>
          </a:blip>
          <a:srcRect b="0" l="0" r="0" t="0"/>
          <a:stretch/>
        </p:blipFill>
        <p:spPr>
          <a:xfrm>
            <a:off x="5036591" y="2673492"/>
            <a:ext cx="414190" cy="348791"/>
          </a:xfrm>
          <a:prstGeom prst="rect">
            <a:avLst/>
          </a:prstGeom>
          <a:noFill/>
          <a:ln>
            <a:noFill/>
          </a:ln>
        </p:spPr>
      </p:pic>
      <p:pic>
        <p:nvPicPr>
          <p:cNvPr descr="Sporobolus heterolepis Transparent" id="2993" name="Google Shape;2993;g1d4b5e66761_2_4373"/>
          <p:cNvPicPr preferRelativeResize="0"/>
          <p:nvPr/>
        </p:nvPicPr>
        <p:blipFill rotWithShape="1">
          <a:blip r:embed="rId3">
            <a:alphaModFix/>
          </a:blip>
          <a:srcRect b="0" l="0" r="0" t="0"/>
          <a:stretch/>
        </p:blipFill>
        <p:spPr>
          <a:xfrm>
            <a:off x="6092183" y="3051673"/>
            <a:ext cx="588586" cy="514710"/>
          </a:xfrm>
          <a:prstGeom prst="rect">
            <a:avLst/>
          </a:prstGeom>
          <a:noFill/>
          <a:ln>
            <a:noFill/>
          </a:ln>
        </p:spPr>
      </p:pic>
      <p:pic>
        <p:nvPicPr>
          <p:cNvPr descr="Schizachyrium scoparium summer Transparent" id="2994" name="Google Shape;2994;g1d4b5e66761_2_4373"/>
          <p:cNvPicPr preferRelativeResize="0"/>
          <p:nvPr/>
        </p:nvPicPr>
        <p:blipFill rotWithShape="1">
          <a:blip r:embed="rId7">
            <a:alphaModFix/>
          </a:blip>
          <a:srcRect b="0" l="0" r="0" t="0"/>
          <a:stretch/>
        </p:blipFill>
        <p:spPr>
          <a:xfrm>
            <a:off x="6498408" y="3620422"/>
            <a:ext cx="588586" cy="406923"/>
          </a:xfrm>
          <a:prstGeom prst="rect">
            <a:avLst/>
          </a:prstGeom>
          <a:noFill/>
          <a:ln>
            <a:noFill/>
          </a:ln>
        </p:spPr>
      </p:pic>
      <p:pic>
        <p:nvPicPr>
          <p:cNvPr id="2995" name="Google Shape;2995;g1d4b5e66761_2_4373"/>
          <p:cNvPicPr preferRelativeResize="0"/>
          <p:nvPr/>
        </p:nvPicPr>
        <p:blipFill rotWithShape="1">
          <a:blip r:embed="rId10">
            <a:alphaModFix/>
          </a:blip>
          <a:srcRect b="9269" l="21365" r="17258" t="18429"/>
          <a:stretch/>
        </p:blipFill>
        <p:spPr>
          <a:xfrm>
            <a:off x="7252300" y="3914200"/>
            <a:ext cx="717250" cy="1207050"/>
          </a:xfrm>
          <a:prstGeom prst="rect">
            <a:avLst/>
          </a:prstGeom>
          <a:noFill/>
          <a:ln>
            <a:noFill/>
          </a:ln>
        </p:spPr>
      </p:pic>
      <p:pic>
        <p:nvPicPr>
          <p:cNvPr id="2996" name="Google Shape;2996;g1d4b5e66761_2_4373"/>
          <p:cNvPicPr preferRelativeResize="0"/>
          <p:nvPr/>
        </p:nvPicPr>
        <p:blipFill>
          <a:blip r:embed="rId12">
            <a:alphaModFix/>
          </a:blip>
          <a:stretch>
            <a:fillRect/>
          </a:stretch>
        </p:blipFill>
        <p:spPr>
          <a:xfrm>
            <a:off x="7378900" y="5121243"/>
            <a:ext cx="663400" cy="1081618"/>
          </a:xfrm>
          <a:prstGeom prst="rect">
            <a:avLst/>
          </a:prstGeom>
          <a:noFill/>
          <a:ln>
            <a:noFill/>
          </a:ln>
        </p:spPr>
      </p:pic>
      <p:sp>
        <p:nvSpPr>
          <p:cNvPr id="2997" name="Google Shape;2997;g1d4b5e66761_2_4373"/>
          <p:cNvSpPr txBox="1"/>
          <p:nvPr/>
        </p:nvSpPr>
        <p:spPr>
          <a:xfrm>
            <a:off x="147175" y="4924050"/>
            <a:ext cx="2826900" cy="1163400"/>
          </a:xfrm>
          <a:prstGeom prst="rect">
            <a:avLst/>
          </a:prstGeom>
          <a:solidFill>
            <a:schemeClr val="lt1"/>
          </a:solidFill>
          <a:ln>
            <a:noFill/>
          </a:ln>
        </p:spPr>
        <p:txBody>
          <a:bodyPr anchorCtr="0" anchor="ctr" bIns="45700" lIns="91425" spcFirstLastPara="1" rIns="91425" wrap="square" tIns="45700">
            <a:normAutofit fontScale="25000" lnSpcReduction="10000"/>
          </a:bodyPr>
          <a:lstStyle/>
          <a:p>
            <a:pPr indent="0" lvl="0" marL="0" marR="0" rtl="0" algn="ctr">
              <a:lnSpc>
                <a:spcPct val="100000"/>
              </a:lnSpc>
              <a:spcBef>
                <a:spcPts val="0"/>
              </a:spcBef>
              <a:spcAft>
                <a:spcPts val="0"/>
              </a:spcAft>
              <a:buClr>
                <a:schemeClr val="dk1"/>
              </a:buClr>
              <a:buSzPct val="31610"/>
              <a:buFont typeface="Calibri"/>
              <a:buNone/>
            </a:pPr>
            <a:r>
              <a:rPr b="1" lang="en-US" sz="10123">
                <a:solidFill>
                  <a:schemeClr val="dk1"/>
                </a:solidFill>
                <a:latin typeface="Calibri"/>
                <a:ea typeface="Calibri"/>
                <a:cs typeface="Calibri"/>
                <a:sym typeface="Calibri"/>
              </a:rPr>
              <a:t>Sunny Grass and Sedge</a:t>
            </a:r>
            <a:r>
              <a:rPr b="1" lang="en-US" sz="10123">
                <a:solidFill>
                  <a:schemeClr val="dk1"/>
                </a:solidFill>
                <a:latin typeface="Calibri"/>
                <a:ea typeface="Calibri"/>
                <a:cs typeface="Calibri"/>
                <a:sym typeface="Calibri"/>
              </a:rPr>
              <a:t> Bloom Chart</a:t>
            </a:r>
            <a:endParaRPr b="1" sz="10123">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72727"/>
              <a:buFont typeface="Calibri"/>
              <a:buNone/>
            </a:pPr>
            <a:r>
              <a:rPr b="1" lang="en-US" sz="4400">
                <a:solidFill>
                  <a:schemeClr val="dk1"/>
                </a:solidFill>
                <a:latin typeface="Calibri"/>
                <a:ea typeface="Calibri"/>
                <a:cs typeface="Calibri"/>
                <a:sym typeface="Calibri"/>
              </a:rPr>
              <a:t>(based on Zone 4–warmer zones bloom 2 weeks earlier for each additional zone)</a:t>
            </a:r>
            <a:r>
              <a:rPr b="1" i="0" lang="en-US" sz="4400" u="none" cap="none" strike="noStrike">
                <a:solidFill>
                  <a:schemeClr val="dk1"/>
                </a:solidFill>
                <a:latin typeface="Calibri"/>
                <a:ea typeface="Calibri"/>
                <a:cs typeface="Calibri"/>
                <a:sym typeface="Calibri"/>
              </a:rPr>
              <a:t>:</a:t>
            </a:r>
            <a:endParaRPr b="1" sz="2600"/>
          </a:p>
        </p:txBody>
      </p:sp>
      <p:sp>
        <p:nvSpPr>
          <p:cNvPr id="2998" name="Google Shape;2998;g1d4b5e66761_2_4373"/>
          <p:cNvSpPr txBox="1"/>
          <p:nvPr/>
        </p:nvSpPr>
        <p:spPr>
          <a:xfrm>
            <a:off x="3266325" y="561975"/>
            <a:ext cx="33039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Parasol Sedge is an amazing 1ft </a:t>
            </a:r>
            <a:r>
              <a:rPr lang="en-US" sz="800">
                <a:latin typeface="Calibri"/>
                <a:ea typeface="Calibri"/>
                <a:cs typeface="Calibri"/>
                <a:sym typeface="Calibri"/>
              </a:rPr>
              <a:t>tall</a:t>
            </a:r>
            <a:r>
              <a:rPr lang="en-US" sz="800">
                <a:latin typeface="Calibri"/>
                <a:ea typeface="Calibri"/>
                <a:cs typeface="Calibri"/>
                <a:sym typeface="Calibri"/>
              </a:rPr>
              <a:t> sedge for sunny gardens. The seed heads are only a few inches tall, so unlike most sedges, it doesn’t “flop” in summer!</a:t>
            </a:r>
            <a:endParaRPr i="0" sz="800" u="none" cap="none" strike="noStrike">
              <a:solidFill>
                <a:schemeClr val="dk1"/>
              </a:solidFill>
            </a:endParaRPr>
          </a:p>
        </p:txBody>
      </p:sp>
      <p:sp>
        <p:nvSpPr>
          <p:cNvPr id="2999" name="Google Shape;2999;g1d4b5e66761_2_4373"/>
          <p:cNvSpPr txBox="1"/>
          <p:nvPr/>
        </p:nvSpPr>
        <p:spPr>
          <a:xfrm>
            <a:off x="4006850" y="893350"/>
            <a:ext cx="2890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Mead’s Sedge is a spreading sedge that grows in wet-meadows. It likes dry to medium-wet soil. Great for big sunny rain gardens. </a:t>
            </a:r>
            <a:endParaRPr i="0" sz="800" u="none" cap="none" strike="noStrike">
              <a:solidFill>
                <a:schemeClr val="dk1"/>
              </a:solidFill>
            </a:endParaRPr>
          </a:p>
        </p:txBody>
      </p:sp>
      <p:sp>
        <p:nvSpPr>
          <p:cNvPr id="3000" name="Google Shape;3000;g1d4b5e66761_2_4373"/>
          <p:cNvSpPr txBox="1"/>
          <p:nvPr/>
        </p:nvSpPr>
        <p:spPr>
          <a:xfrm>
            <a:off x="3940800" y="1417450"/>
            <a:ext cx="33444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Star Sedge is a flexible sedge that prefers shade but can handle sunny gardens. Great when planted throughout a garden with other grasses and flowers.</a:t>
            </a:r>
            <a:endParaRPr i="0" sz="800" u="none" cap="none" strike="noStrike">
              <a:solidFill>
                <a:schemeClr val="dk1"/>
              </a:solidFill>
            </a:endParaRPr>
          </a:p>
        </p:txBody>
      </p:sp>
      <p:sp>
        <p:nvSpPr>
          <p:cNvPr id="3001" name="Google Shape;3001;g1d4b5e66761_2_4373"/>
          <p:cNvSpPr txBox="1"/>
          <p:nvPr/>
        </p:nvSpPr>
        <p:spPr>
          <a:xfrm>
            <a:off x="3898838" y="1803463"/>
            <a:ext cx="299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Fox Sedge is a wetland sedge that grows well in rain gardens. It won’t survive under water, but likes </a:t>
            </a:r>
            <a:r>
              <a:rPr lang="en-US" sz="800">
                <a:latin typeface="Calibri"/>
                <a:ea typeface="Calibri"/>
                <a:cs typeface="Calibri"/>
                <a:sym typeface="Calibri"/>
              </a:rPr>
              <a:t>occasional</a:t>
            </a:r>
            <a:r>
              <a:rPr lang="en-US" sz="800">
                <a:latin typeface="Calibri"/>
                <a:ea typeface="Calibri"/>
                <a:cs typeface="Calibri"/>
                <a:sym typeface="Calibri"/>
              </a:rPr>
              <a:t> ponding. Clump-forming.</a:t>
            </a:r>
            <a:endParaRPr i="0" sz="800" u="none" cap="none" strike="noStrike">
              <a:solidFill>
                <a:schemeClr val="dk1"/>
              </a:solidFill>
            </a:endParaRPr>
          </a:p>
        </p:txBody>
      </p:sp>
      <p:sp>
        <p:nvSpPr>
          <p:cNvPr id="3002" name="Google Shape;3002;g1d4b5e66761_2_4373"/>
          <p:cNvSpPr txBox="1"/>
          <p:nvPr/>
        </p:nvSpPr>
        <p:spPr>
          <a:xfrm>
            <a:off x="5633550" y="2189500"/>
            <a:ext cx="2890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Blue Grama Grass is a perfect grass for short, sunny gardens. The pretty seed heads are about 1.5ft tall. Great throughout a garden.</a:t>
            </a:r>
            <a:endParaRPr i="0" sz="800" u="none" cap="none" strike="noStrike">
              <a:solidFill>
                <a:schemeClr val="dk1"/>
              </a:solidFill>
            </a:endParaRPr>
          </a:p>
        </p:txBody>
      </p:sp>
      <p:sp>
        <p:nvSpPr>
          <p:cNvPr id="3003" name="Google Shape;3003;g1d4b5e66761_2_4373"/>
          <p:cNvSpPr txBox="1"/>
          <p:nvPr/>
        </p:nvSpPr>
        <p:spPr>
          <a:xfrm>
            <a:off x="1658075" y="2715250"/>
            <a:ext cx="21819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Side Oats Grama can be short-lived but self-seeds </a:t>
            </a:r>
            <a:r>
              <a:rPr lang="en-US" sz="800">
                <a:latin typeface="Calibri"/>
                <a:ea typeface="Calibri"/>
                <a:cs typeface="Calibri"/>
                <a:sym typeface="Calibri"/>
              </a:rPr>
              <a:t>easily</a:t>
            </a:r>
            <a:r>
              <a:rPr lang="en-US" sz="800">
                <a:latin typeface="Calibri"/>
                <a:ea typeface="Calibri"/>
                <a:cs typeface="Calibri"/>
                <a:sym typeface="Calibri"/>
              </a:rPr>
              <a:t> in sunny gardens. Likes dry soil. </a:t>
            </a:r>
            <a:endParaRPr i="0" sz="800" u="none" cap="none" strike="noStrike">
              <a:solidFill>
                <a:schemeClr val="dk1"/>
              </a:solidFill>
            </a:endParaRPr>
          </a:p>
        </p:txBody>
      </p:sp>
      <p:sp>
        <p:nvSpPr>
          <p:cNvPr id="3004" name="Google Shape;3004;g1d4b5e66761_2_4373"/>
          <p:cNvSpPr txBox="1"/>
          <p:nvPr/>
        </p:nvSpPr>
        <p:spPr>
          <a:xfrm>
            <a:off x="1133925" y="3170750"/>
            <a:ext cx="4162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Prairie Dropseed is one of the best ornamental grasses. It grows in a tight clump with fine leaves. The clump grows slowly but big with ages. The seeds heads are airy and pleasant. A must-have.</a:t>
            </a:r>
            <a:endParaRPr i="0" sz="800" u="none" cap="none" strike="noStrike">
              <a:solidFill>
                <a:schemeClr val="dk1"/>
              </a:solidFill>
            </a:endParaRPr>
          </a:p>
        </p:txBody>
      </p:sp>
      <p:sp>
        <p:nvSpPr>
          <p:cNvPr id="3005" name="Google Shape;3005;g1d4b5e66761_2_4373"/>
          <p:cNvSpPr txBox="1"/>
          <p:nvPr/>
        </p:nvSpPr>
        <p:spPr>
          <a:xfrm>
            <a:off x="2362425" y="3626250"/>
            <a:ext cx="33984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Little Bluestem is a classic prairie grass. It is a mound of </a:t>
            </a:r>
            <a:r>
              <a:rPr lang="en-US" sz="800">
                <a:latin typeface="Calibri"/>
                <a:ea typeface="Calibri"/>
                <a:cs typeface="Calibri"/>
                <a:sym typeface="Calibri"/>
              </a:rPr>
              <a:t>silvery</a:t>
            </a:r>
            <a:r>
              <a:rPr lang="en-US" sz="800">
                <a:latin typeface="Calibri"/>
                <a:ea typeface="Calibri"/>
                <a:cs typeface="Calibri"/>
                <a:sym typeface="Calibri"/>
              </a:rPr>
              <a:t> leaves in summer and a tower of copper seed heads in fall. </a:t>
            </a:r>
            <a:r>
              <a:rPr lang="en-US" sz="800">
                <a:latin typeface="Calibri"/>
                <a:ea typeface="Calibri"/>
                <a:cs typeface="Calibri"/>
                <a:sym typeface="Calibri"/>
              </a:rPr>
              <a:t>Beautiful</a:t>
            </a:r>
            <a:r>
              <a:rPr lang="en-US" sz="800">
                <a:latin typeface="Calibri"/>
                <a:ea typeface="Calibri"/>
                <a:cs typeface="Calibri"/>
                <a:sym typeface="Calibri"/>
              </a:rPr>
              <a:t>, and spreads a lot by seed. </a:t>
            </a:r>
            <a:endParaRPr i="0" sz="800" u="none" cap="none" strike="noStrike">
              <a:solidFill>
                <a:schemeClr val="dk1"/>
              </a:solidFill>
            </a:endParaRPr>
          </a:p>
        </p:txBody>
      </p:sp>
      <p:sp>
        <p:nvSpPr>
          <p:cNvPr id="3006" name="Google Shape;3006;g1d4b5e66761_2_4373"/>
          <p:cNvSpPr txBox="1"/>
          <p:nvPr/>
        </p:nvSpPr>
        <p:spPr>
          <a:xfrm>
            <a:off x="2362425" y="4393275"/>
            <a:ext cx="40314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Seas of Big Bluestem once dominated the tall grass landscape. If you plant it in your garden, it will try to dominate that, too. Seeds a lot–maybe save it for restorations or tall, wild </a:t>
            </a:r>
            <a:r>
              <a:rPr lang="en-US" sz="800">
                <a:latin typeface="Calibri"/>
                <a:ea typeface="Calibri"/>
                <a:cs typeface="Calibri"/>
                <a:sym typeface="Calibri"/>
              </a:rPr>
              <a:t>gardens. </a:t>
            </a:r>
            <a:endParaRPr i="0" sz="800" u="none" cap="none" strike="noStrike">
              <a:solidFill>
                <a:schemeClr val="dk1"/>
              </a:solidFill>
            </a:endParaRPr>
          </a:p>
        </p:txBody>
      </p:sp>
      <p:sp>
        <p:nvSpPr>
          <p:cNvPr id="3007" name="Google Shape;3007;g1d4b5e66761_2_4373"/>
          <p:cNvSpPr txBox="1"/>
          <p:nvPr/>
        </p:nvSpPr>
        <p:spPr>
          <a:xfrm>
            <a:off x="3096525" y="5615800"/>
            <a:ext cx="37077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Indian Grass is a lot like Big Bluestem in gardens–beautiful and tall, but it will seed everywhere and try to take over.  Best for restorations and tall, wild gardens. </a:t>
            </a:r>
            <a:endParaRPr sz="800">
              <a:latin typeface="Calibri"/>
              <a:ea typeface="Calibri"/>
              <a:cs typeface="Calibri"/>
              <a:sym typeface="Calibri"/>
            </a:endParaRPr>
          </a:p>
        </p:txBody>
      </p:sp>
      <p:sp>
        <p:nvSpPr>
          <p:cNvPr id="3008" name="Google Shape;3008;g1d4b5e66761_2_4373"/>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3009" name="Google Shape;3009;g1d4b5e66761_2_4373">
            <a:hlinkClick action="ppaction://hlinksldjump" r:id="rId13"/>
          </p:cNvPr>
          <p:cNvPicPr preferRelativeResize="0"/>
          <p:nvPr/>
        </p:nvPicPr>
        <p:blipFill>
          <a:blip r:embed="rId14">
            <a:alphaModFix/>
          </a:blip>
          <a:stretch>
            <a:fillRect/>
          </a:stretch>
        </p:blipFill>
        <p:spPr>
          <a:xfrm>
            <a:off x="8422462" y="-1323"/>
            <a:ext cx="708950" cy="189323"/>
          </a:xfrm>
          <a:prstGeom prst="rect">
            <a:avLst/>
          </a:prstGeom>
          <a:noFill/>
          <a:ln>
            <a:noFill/>
          </a:ln>
        </p:spPr>
      </p:pic>
      <p:sp>
        <p:nvSpPr>
          <p:cNvPr id="3010" name="Google Shape;3010;g1d4b5e66761_2_4373"/>
          <p:cNvSpPr txBox="1"/>
          <p:nvPr/>
        </p:nvSpPr>
        <p:spPr>
          <a:xfrm>
            <a:off x="286675" y="6023500"/>
            <a:ext cx="2547900" cy="31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6+ hours </a:t>
            </a:r>
            <a:r>
              <a:rPr b="1" lang="en-US" sz="1043">
                <a:solidFill>
                  <a:schemeClr val="dk1"/>
                </a:solidFill>
                <a:latin typeface="Calibri"/>
                <a:ea typeface="Calibri"/>
                <a:cs typeface="Calibri"/>
                <a:sym typeface="Calibri"/>
              </a:rPr>
              <a:t>sunlight per day</a:t>
            </a:r>
            <a:endParaRPr sz="1200"/>
          </a:p>
        </p:txBody>
      </p:sp>
      <p:pic>
        <p:nvPicPr>
          <p:cNvPr id="3011" name="Google Shape;3011;g1d4b5e66761_2_4373"/>
          <p:cNvPicPr preferRelativeResize="0"/>
          <p:nvPr/>
        </p:nvPicPr>
        <p:blipFill>
          <a:blip r:embed="rId15">
            <a:alphaModFix/>
          </a:blip>
          <a:stretch>
            <a:fillRect/>
          </a:stretch>
        </p:blipFill>
        <p:spPr>
          <a:xfrm>
            <a:off x="1240925" y="4496339"/>
            <a:ext cx="521675" cy="521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5" name="Shape 3015"/>
        <p:cNvGrpSpPr/>
        <p:nvPr/>
      </p:nvGrpSpPr>
      <p:grpSpPr>
        <a:xfrm>
          <a:off x="0" y="0"/>
          <a:ext cx="0" cy="0"/>
          <a:chOff x="0" y="0"/>
          <a:chExt cx="0" cy="0"/>
        </a:xfrm>
      </p:grpSpPr>
      <p:cxnSp>
        <p:nvCxnSpPr>
          <p:cNvPr id="3016" name="Google Shape;3016;g1d4b5e66761_2_4483"/>
          <p:cNvCxnSpPr/>
          <p:nvPr/>
        </p:nvCxnSpPr>
        <p:spPr>
          <a:xfrm>
            <a:off x="1501775"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3017" name="Google Shape;3017;g1d4b5e66761_2_4483"/>
          <p:cNvCxnSpPr/>
          <p:nvPr/>
        </p:nvCxnSpPr>
        <p:spPr>
          <a:xfrm>
            <a:off x="3035300" y="48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3018" name="Google Shape;3018;g1d4b5e66761_2_4483"/>
          <p:cNvCxnSpPr/>
          <p:nvPr/>
        </p:nvCxnSpPr>
        <p:spPr>
          <a:xfrm>
            <a:off x="45878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3019" name="Google Shape;3019;g1d4b5e66761_2_4483"/>
          <p:cNvCxnSpPr/>
          <p:nvPr/>
        </p:nvCxnSpPr>
        <p:spPr>
          <a:xfrm>
            <a:off x="6149975" y="12700"/>
            <a:ext cx="0" cy="6848400"/>
          </a:xfrm>
          <a:prstGeom prst="straightConnector1">
            <a:avLst/>
          </a:prstGeom>
          <a:noFill/>
          <a:ln cap="flat" cmpd="sng" w="9525">
            <a:solidFill>
              <a:schemeClr val="dk1"/>
            </a:solidFill>
            <a:prstDash val="solid"/>
            <a:round/>
            <a:headEnd len="med" w="med" type="none"/>
            <a:tailEnd len="med" w="med" type="none"/>
          </a:ln>
        </p:spPr>
      </p:cxnSp>
      <p:cxnSp>
        <p:nvCxnSpPr>
          <p:cNvPr id="3020" name="Google Shape;3020;g1d4b5e66761_2_4483"/>
          <p:cNvCxnSpPr/>
          <p:nvPr/>
        </p:nvCxnSpPr>
        <p:spPr>
          <a:xfrm>
            <a:off x="7645400" y="12700"/>
            <a:ext cx="0" cy="6848400"/>
          </a:xfrm>
          <a:prstGeom prst="straightConnector1">
            <a:avLst/>
          </a:prstGeom>
          <a:noFill/>
          <a:ln cap="flat" cmpd="sng" w="9525">
            <a:solidFill>
              <a:schemeClr val="dk1"/>
            </a:solidFill>
            <a:prstDash val="solid"/>
            <a:round/>
            <a:headEnd len="med" w="med" type="none"/>
            <a:tailEnd len="med" w="med" type="none"/>
          </a:ln>
        </p:spPr>
      </p:cxnSp>
      <p:sp>
        <p:nvSpPr>
          <p:cNvPr id="3021" name="Google Shape;3021;g1d4b5e66761_2_4483"/>
          <p:cNvSpPr txBox="1"/>
          <p:nvPr/>
        </p:nvSpPr>
        <p:spPr>
          <a:xfrm>
            <a:off x="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April</a:t>
            </a:r>
            <a:endParaRPr b="1">
              <a:latin typeface="Calibri"/>
              <a:ea typeface="Calibri"/>
              <a:cs typeface="Calibri"/>
              <a:sym typeface="Calibri"/>
            </a:endParaRPr>
          </a:p>
        </p:txBody>
      </p:sp>
      <p:sp>
        <p:nvSpPr>
          <p:cNvPr id="3022" name="Google Shape;3022;g1d4b5e66761_2_4483"/>
          <p:cNvSpPr txBox="1"/>
          <p:nvPr/>
        </p:nvSpPr>
        <p:spPr>
          <a:xfrm>
            <a:off x="1517638"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May</a:t>
            </a:r>
            <a:endParaRPr b="1">
              <a:latin typeface="Calibri"/>
              <a:ea typeface="Calibri"/>
              <a:cs typeface="Calibri"/>
              <a:sym typeface="Calibri"/>
            </a:endParaRPr>
          </a:p>
        </p:txBody>
      </p:sp>
      <p:sp>
        <p:nvSpPr>
          <p:cNvPr id="3023" name="Google Shape;3023;g1d4b5e66761_2_4483"/>
          <p:cNvSpPr txBox="1"/>
          <p:nvPr/>
        </p:nvSpPr>
        <p:spPr>
          <a:xfrm>
            <a:off x="3052750"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June</a:t>
            </a:r>
            <a:endParaRPr b="1">
              <a:latin typeface="Calibri"/>
              <a:ea typeface="Calibri"/>
              <a:cs typeface="Calibri"/>
              <a:sym typeface="Calibri"/>
            </a:endParaRPr>
          </a:p>
        </p:txBody>
      </p:sp>
      <p:sp>
        <p:nvSpPr>
          <p:cNvPr id="3024" name="Google Shape;3024;g1d4b5e66761_2_4483"/>
          <p:cNvSpPr txBox="1"/>
          <p:nvPr/>
        </p:nvSpPr>
        <p:spPr>
          <a:xfrm>
            <a:off x="4618025"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July</a:t>
            </a:r>
            <a:endParaRPr b="1">
              <a:latin typeface="Calibri"/>
              <a:ea typeface="Calibri"/>
              <a:cs typeface="Calibri"/>
              <a:sym typeface="Calibri"/>
            </a:endParaRPr>
          </a:p>
        </p:txBody>
      </p:sp>
      <p:sp>
        <p:nvSpPr>
          <p:cNvPr id="3025" name="Google Shape;3025;g1d4b5e66761_2_4483"/>
          <p:cNvSpPr txBox="1"/>
          <p:nvPr/>
        </p:nvSpPr>
        <p:spPr>
          <a:xfrm>
            <a:off x="61317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August</a:t>
            </a:r>
            <a:endParaRPr b="1">
              <a:latin typeface="Calibri"/>
              <a:ea typeface="Calibri"/>
              <a:cs typeface="Calibri"/>
              <a:sym typeface="Calibri"/>
            </a:endParaRPr>
          </a:p>
        </p:txBody>
      </p:sp>
      <p:sp>
        <p:nvSpPr>
          <p:cNvPr id="3026" name="Google Shape;3026;g1d4b5e66761_2_4483"/>
          <p:cNvSpPr txBox="1"/>
          <p:nvPr/>
        </p:nvSpPr>
        <p:spPr>
          <a:xfrm>
            <a:off x="7633513" y="12700"/>
            <a:ext cx="150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September</a:t>
            </a:r>
            <a:endParaRPr b="1">
              <a:latin typeface="Calibri"/>
              <a:ea typeface="Calibri"/>
              <a:cs typeface="Calibri"/>
              <a:sym typeface="Calibri"/>
            </a:endParaRPr>
          </a:p>
        </p:txBody>
      </p:sp>
      <p:pic>
        <p:nvPicPr>
          <p:cNvPr descr="Carex eburnea seeds Transparent" id="3027" name="Google Shape;3027;g1d4b5e66761_2_4483"/>
          <p:cNvPicPr preferRelativeResize="0"/>
          <p:nvPr/>
        </p:nvPicPr>
        <p:blipFill rotWithShape="1">
          <a:blip r:embed="rId3">
            <a:alphaModFix/>
          </a:blip>
          <a:srcRect b="0" l="0" r="0" t="0"/>
          <a:stretch/>
        </p:blipFill>
        <p:spPr>
          <a:xfrm>
            <a:off x="1524195" y="576232"/>
            <a:ext cx="209517" cy="196195"/>
          </a:xfrm>
          <a:prstGeom prst="rect">
            <a:avLst/>
          </a:prstGeom>
          <a:noFill/>
          <a:ln>
            <a:noFill/>
          </a:ln>
        </p:spPr>
      </p:pic>
      <p:sp>
        <p:nvSpPr>
          <p:cNvPr id="3028" name="Google Shape;3028;g1d4b5e66761_2_4483"/>
          <p:cNvSpPr txBox="1"/>
          <p:nvPr/>
        </p:nvSpPr>
        <p:spPr>
          <a:xfrm>
            <a:off x="2503082" y="515438"/>
            <a:ext cx="422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Ivory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Sedge</a:t>
            </a:r>
            <a:endParaRPr/>
          </a:p>
        </p:txBody>
      </p:sp>
      <p:pic>
        <p:nvPicPr>
          <p:cNvPr descr="Carex radiata Transparent" id="3029" name="Google Shape;3029;g1d4b5e66761_2_4483"/>
          <p:cNvPicPr preferRelativeResize="0"/>
          <p:nvPr/>
        </p:nvPicPr>
        <p:blipFill rotWithShape="1">
          <a:blip r:embed="rId4">
            <a:alphaModFix/>
          </a:blip>
          <a:srcRect b="0" l="0" r="0" t="0"/>
          <a:stretch/>
        </p:blipFill>
        <p:spPr>
          <a:xfrm>
            <a:off x="2071697" y="1488011"/>
            <a:ext cx="337892" cy="285815"/>
          </a:xfrm>
          <a:prstGeom prst="rect">
            <a:avLst/>
          </a:prstGeom>
          <a:noFill/>
          <a:ln>
            <a:noFill/>
          </a:ln>
        </p:spPr>
      </p:pic>
      <p:sp>
        <p:nvSpPr>
          <p:cNvPr id="3030" name="Google Shape;3030;g1d4b5e66761_2_4483"/>
          <p:cNvSpPr txBox="1"/>
          <p:nvPr/>
        </p:nvSpPr>
        <p:spPr>
          <a:xfrm>
            <a:off x="3026687" y="1455413"/>
            <a:ext cx="448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Rosy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Sedge</a:t>
            </a:r>
            <a:endParaRPr/>
          </a:p>
        </p:txBody>
      </p:sp>
      <p:pic>
        <p:nvPicPr>
          <p:cNvPr descr="Carex pensylvanica Transparent" id="3031" name="Google Shape;3031;g1d4b5e66761_2_4483"/>
          <p:cNvPicPr preferRelativeResize="0"/>
          <p:nvPr/>
        </p:nvPicPr>
        <p:blipFill rotWithShape="1">
          <a:blip r:embed="rId5">
            <a:alphaModFix/>
          </a:blip>
          <a:srcRect b="0" l="0" r="0" t="0"/>
          <a:stretch/>
        </p:blipFill>
        <p:spPr>
          <a:xfrm>
            <a:off x="1733712" y="1018862"/>
            <a:ext cx="414189" cy="254327"/>
          </a:xfrm>
          <a:prstGeom prst="rect">
            <a:avLst/>
          </a:prstGeom>
          <a:noFill/>
          <a:ln>
            <a:noFill/>
          </a:ln>
        </p:spPr>
      </p:pic>
      <p:pic>
        <p:nvPicPr>
          <p:cNvPr descr="Carex muskingumensis Transparent" id="3032" name="Google Shape;3032;g1d4b5e66761_2_4483"/>
          <p:cNvPicPr preferRelativeResize="0"/>
          <p:nvPr/>
        </p:nvPicPr>
        <p:blipFill rotWithShape="1">
          <a:blip r:embed="rId6">
            <a:alphaModFix/>
          </a:blip>
          <a:srcRect b="0" l="0" r="0" t="0"/>
          <a:stretch/>
        </p:blipFill>
        <p:spPr>
          <a:xfrm>
            <a:off x="3613716" y="2432404"/>
            <a:ext cx="632184" cy="447910"/>
          </a:xfrm>
          <a:prstGeom prst="rect">
            <a:avLst/>
          </a:prstGeom>
          <a:noFill/>
          <a:ln>
            <a:noFill/>
          </a:ln>
        </p:spPr>
      </p:pic>
      <p:sp>
        <p:nvSpPr>
          <p:cNvPr id="3033" name="Google Shape;3033;g1d4b5e66761_2_4483"/>
          <p:cNvSpPr txBox="1"/>
          <p:nvPr/>
        </p:nvSpPr>
        <p:spPr>
          <a:xfrm>
            <a:off x="4988626" y="2516175"/>
            <a:ext cx="771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Palm Sedge</a:t>
            </a:r>
            <a:endParaRPr/>
          </a:p>
        </p:txBody>
      </p:sp>
      <p:sp>
        <p:nvSpPr>
          <p:cNvPr id="3034" name="Google Shape;3034;g1d4b5e66761_2_4483"/>
          <p:cNvSpPr txBox="1"/>
          <p:nvPr/>
        </p:nvSpPr>
        <p:spPr>
          <a:xfrm>
            <a:off x="2799526" y="970527"/>
            <a:ext cx="771600" cy="3510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Pennsylvania Sedge</a:t>
            </a:r>
            <a:endParaRPr b="0" i="0" sz="1800" u="none" cap="none" strike="noStrike">
              <a:solidFill>
                <a:schemeClr val="dk1"/>
              </a:solidFill>
              <a:latin typeface="Arial"/>
              <a:ea typeface="Arial"/>
              <a:cs typeface="Arial"/>
              <a:sym typeface="Arial"/>
            </a:endParaRPr>
          </a:p>
        </p:txBody>
      </p:sp>
      <p:pic>
        <p:nvPicPr>
          <p:cNvPr descr="Carex radiata 2 Transparent" id="3035" name="Google Shape;3035;g1d4b5e66761_2_4483"/>
          <p:cNvPicPr preferRelativeResize="0"/>
          <p:nvPr/>
        </p:nvPicPr>
        <p:blipFill rotWithShape="1">
          <a:blip r:embed="rId7">
            <a:alphaModFix/>
          </a:blip>
          <a:srcRect b="0" l="0" r="0" t="0"/>
          <a:stretch/>
        </p:blipFill>
        <p:spPr>
          <a:xfrm>
            <a:off x="2054148" y="1958836"/>
            <a:ext cx="373013" cy="328202"/>
          </a:xfrm>
          <a:prstGeom prst="rect">
            <a:avLst/>
          </a:prstGeom>
          <a:noFill/>
          <a:ln>
            <a:noFill/>
          </a:ln>
        </p:spPr>
      </p:pic>
      <p:sp>
        <p:nvSpPr>
          <p:cNvPr id="3036" name="Google Shape;3036;g1d4b5e66761_2_4483"/>
          <p:cNvSpPr txBox="1"/>
          <p:nvPr/>
        </p:nvSpPr>
        <p:spPr>
          <a:xfrm>
            <a:off x="3085499" y="194742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Star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Sedge</a:t>
            </a:r>
            <a:endParaRPr/>
          </a:p>
        </p:txBody>
      </p:sp>
      <p:pic>
        <p:nvPicPr>
          <p:cNvPr id="3037" name="Google Shape;3037;g1d4b5e66761_2_4483"/>
          <p:cNvPicPr preferRelativeResize="0"/>
          <p:nvPr/>
        </p:nvPicPr>
        <p:blipFill>
          <a:blip r:embed="rId8">
            <a:alphaModFix/>
          </a:blip>
          <a:stretch>
            <a:fillRect/>
          </a:stretch>
        </p:blipFill>
        <p:spPr>
          <a:xfrm>
            <a:off x="3705888" y="2991691"/>
            <a:ext cx="477325" cy="478909"/>
          </a:xfrm>
          <a:prstGeom prst="rect">
            <a:avLst/>
          </a:prstGeom>
          <a:noFill/>
          <a:ln>
            <a:noFill/>
          </a:ln>
        </p:spPr>
      </p:pic>
      <p:pic>
        <p:nvPicPr>
          <p:cNvPr id="3038" name="Google Shape;3038;g1d4b5e66761_2_4483"/>
          <p:cNvPicPr preferRelativeResize="0"/>
          <p:nvPr/>
        </p:nvPicPr>
        <p:blipFill>
          <a:blip r:embed="rId9">
            <a:alphaModFix/>
          </a:blip>
          <a:stretch>
            <a:fillRect/>
          </a:stretch>
        </p:blipFill>
        <p:spPr>
          <a:xfrm>
            <a:off x="5238450" y="3622992"/>
            <a:ext cx="351800" cy="544033"/>
          </a:xfrm>
          <a:prstGeom prst="rect">
            <a:avLst/>
          </a:prstGeom>
          <a:noFill/>
          <a:ln>
            <a:noFill/>
          </a:ln>
        </p:spPr>
      </p:pic>
      <p:sp>
        <p:nvSpPr>
          <p:cNvPr id="3039" name="Google Shape;3039;g1d4b5e66761_2_4483"/>
          <p:cNvSpPr txBox="1"/>
          <p:nvPr/>
        </p:nvSpPr>
        <p:spPr>
          <a:xfrm>
            <a:off x="5041200" y="303727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Bur </a:t>
            </a:r>
            <a:endParaRPr b="1" sz="9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Sedge</a:t>
            </a:r>
            <a:endParaRPr/>
          </a:p>
        </p:txBody>
      </p:sp>
      <p:sp>
        <p:nvSpPr>
          <p:cNvPr id="3040" name="Google Shape;3040;g1d4b5e66761_2_4483"/>
          <p:cNvSpPr txBox="1"/>
          <p:nvPr/>
        </p:nvSpPr>
        <p:spPr>
          <a:xfrm>
            <a:off x="6779838" y="3719500"/>
            <a:ext cx="702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Bottlebrush</a:t>
            </a:r>
            <a:endParaRPr b="1" sz="9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a:latin typeface="Calibri"/>
                <a:ea typeface="Calibri"/>
                <a:cs typeface="Calibri"/>
                <a:sym typeface="Calibri"/>
              </a:rPr>
              <a:t>Grass</a:t>
            </a:r>
            <a:endParaRPr b="1" sz="900">
              <a:latin typeface="Calibri"/>
              <a:ea typeface="Calibri"/>
              <a:cs typeface="Calibri"/>
              <a:sym typeface="Calibri"/>
            </a:endParaRPr>
          </a:p>
        </p:txBody>
      </p:sp>
      <p:pic>
        <p:nvPicPr>
          <p:cNvPr descr="Carex eburnea seeds Transparent" id="3041" name="Google Shape;3041;g1d4b5e66761_2_4483"/>
          <p:cNvPicPr preferRelativeResize="0"/>
          <p:nvPr/>
        </p:nvPicPr>
        <p:blipFill rotWithShape="1">
          <a:blip r:embed="rId3">
            <a:alphaModFix/>
          </a:blip>
          <a:srcRect b="0" l="0" r="0" t="0"/>
          <a:stretch/>
        </p:blipFill>
        <p:spPr>
          <a:xfrm>
            <a:off x="1836045" y="576232"/>
            <a:ext cx="209517" cy="196195"/>
          </a:xfrm>
          <a:prstGeom prst="rect">
            <a:avLst/>
          </a:prstGeom>
          <a:noFill/>
          <a:ln>
            <a:noFill/>
          </a:ln>
        </p:spPr>
      </p:pic>
      <p:pic>
        <p:nvPicPr>
          <p:cNvPr descr="Carex eburnea seeds Transparent" id="3042" name="Google Shape;3042;g1d4b5e66761_2_4483"/>
          <p:cNvPicPr preferRelativeResize="0"/>
          <p:nvPr/>
        </p:nvPicPr>
        <p:blipFill rotWithShape="1">
          <a:blip r:embed="rId3">
            <a:alphaModFix/>
          </a:blip>
          <a:srcRect b="0" l="0" r="0" t="0"/>
          <a:stretch/>
        </p:blipFill>
        <p:spPr>
          <a:xfrm>
            <a:off x="2163783" y="576232"/>
            <a:ext cx="209517" cy="196195"/>
          </a:xfrm>
          <a:prstGeom prst="rect">
            <a:avLst/>
          </a:prstGeom>
          <a:noFill/>
          <a:ln>
            <a:noFill/>
          </a:ln>
        </p:spPr>
      </p:pic>
      <p:pic>
        <p:nvPicPr>
          <p:cNvPr descr="Carex pensylvanica Transparent" id="3043" name="Google Shape;3043;g1d4b5e66761_2_4483"/>
          <p:cNvPicPr preferRelativeResize="0"/>
          <p:nvPr/>
        </p:nvPicPr>
        <p:blipFill rotWithShape="1">
          <a:blip r:embed="rId5">
            <a:alphaModFix/>
          </a:blip>
          <a:srcRect b="0" l="0" r="0" t="0"/>
          <a:stretch/>
        </p:blipFill>
        <p:spPr>
          <a:xfrm>
            <a:off x="2202912" y="1003050"/>
            <a:ext cx="414189" cy="254327"/>
          </a:xfrm>
          <a:prstGeom prst="rect">
            <a:avLst/>
          </a:prstGeom>
          <a:noFill/>
          <a:ln>
            <a:noFill/>
          </a:ln>
        </p:spPr>
      </p:pic>
      <p:pic>
        <p:nvPicPr>
          <p:cNvPr descr="Carex radiata Transparent" id="3044" name="Google Shape;3044;g1d4b5e66761_2_4483"/>
          <p:cNvPicPr preferRelativeResize="0"/>
          <p:nvPr/>
        </p:nvPicPr>
        <p:blipFill rotWithShape="1">
          <a:blip r:embed="rId4">
            <a:alphaModFix/>
          </a:blip>
          <a:srcRect b="0" l="0" r="0" t="0"/>
          <a:stretch/>
        </p:blipFill>
        <p:spPr>
          <a:xfrm>
            <a:off x="2553497" y="1465186"/>
            <a:ext cx="337892" cy="285815"/>
          </a:xfrm>
          <a:prstGeom prst="rect">
            <a:avLst/>
          </a:prstGeom>
          <a:noFill/>
          <a:ln>
            <a:noFill/>
          </a:ln>
        </p:spPr>
      </p:pic>
      <p:pic>
        <p:nvPicPr>
          <p:cNvPr descr="Carex radiata 2 Transparent" id="3045" name="Google Shape;3045;g1d4b5e66761_2_4483"/>
          <p:cNvPicPr preferRelativeResize="0"/>
          <p:nvPr/>
        </p:nvPicPr>
        <p:blipFill rotWithShape="1">
          <a:blip r:embed="rId7">
            <a:alphaModFix/>
          </a:blip>
          <a:srcRect b="0" l="0" r="0" t="0"/>
          <a:stretch/>
        </p:blipFill>
        <p:spPr>
          <a:xfrm>
            <a:off x="2564336" y="1958836"/>
            <a:ext cx="373013" cy="328202"/>
          </a:xfrm>
          <a:prstGeom prst="rect">
            <a:avLst/>
          </a:prstGeom>
          <a:noFill/>
          <a:ln>
            <a:noFill/>
          </a:ln>
        </p:spPr>
      </p:pic>
      <p:pic>
        <p:nvPicPr>
          <p:cNvPr descr="Carex muskingumensis Transparent" id="3046" name="Google Shape;3046;g1d4b5e66761_2_4483"/>
          <p:cNvPicPr preferRelativeResize="0"/>
          <p:nvPr/>
        </p:nvPicPr>
        <p:blipFill rotWithShape="1">
          <a:blip r:embed="rId6">
            <a:alphaModFix/>
          </a:blip>
          <a:srcRect b="0" l="0" r="0" t="0"/>
          <a:stretch/>
        </p:blipFill>
        <p:spPr>
          <a:xfrm>
            <a:off x="4365716" y="2432404"/>
            <a:ext cx="632184" cy="447910"/>
          </a:xfrm>
          <a:prstGeom prst="rect">
            <a:avLst/>
          </a:prstGeom>
          <a:noFill/>
          <a:ln>
            <a:noFill/>
          </a:ln>
        </p:spPr>
      </p:pic>
      <p:pic>
        <p:nvPicPr>
          <p:cNvPr id="3047" name="Google Shape;3047;g1d4b5e66761_2_4483"/>
          <p:cNvPicPr preferRelativeResize="0"/>
          <p:nvPr/>
        </p:nvPicPr>
        <p:blipFill>
          <a:blip r:embed="rId8">
            <a:alphaModFix/>
          </a:blip>
          <a:stretch>
            <a:fillRect/>
          </a:stretch>
        </p:blipFill>
        <p:spPr>
          <a:xfrm>
            <a:off x="4334913" y="2991691"/>
            <a:ext cx="477325" cy="478909"/>
          </a:xfrm>
          <a:prstGeom prst="rect">
            <a:avLst/>
          </a:prstGeom>
          <a:noFill/>
          <a:ln>
            <a:noFill/>
          </a:ln>
        </p:spPr>
      </p:pic>
      <p:pic>
        <p:nvPicPr>
          <p:cNvPr id="3048" name="Google Shape;3048;g1d4b5e66761_2_4483"/>
          <p:cNvPicPr preferRelativeResize="0"/>
          <p:nvPr/>
        </p:nvPicPr>
        <p:blipFill>
          <a:blip r:embed="rId9">
            <a:alphaModFix/>
          </a:blip>
          <a:stretch>
            <a:fillRect/>
          </a:stretch>
        </p:blipFill>
        <p:spPr>
          <a:xfrm>
            <a:off x="5738413" y="3622979"/>
            <a:ext cx="351800" cy="544033"/>
          </a:xfrm>
          <a:prstGeom prst="rect">
            <a:avLst/>
          </a:prstGeom>
          <a:noFill/>
          <a:ln>
            <a:noFill/>
          </a:ln>
        </p:spPr>
      </p:pic>
      <p:pic>
        <p:nvPicPr>
          <p:cNvPr id="3049" name="Google Shape;3049;g1d4b5e66761_2_4483"/>
          <p:cNvPicPr preferRelativeResize="0"/>
          <p:nvPr/>
        </p:nvPicPr>
        <p:blipFill>
          <a:blip r:embed="rId9">
            <a:alphaModFix/>
          </a:blip>
          <a:stretch>
            <a:fillRect/>
          </a:stretch>
        </p:blipFill>
        <p:spPr>
          <a:xfrm>
            <a:off x="6209713" y="3622979"/>
            <a:ext cx="351800" cy="544033"/>
          </a:xfrm>
          <a:prstGeom prst="rect">
            <a:avLst/>
          </a:prstGeom>
          <a:noFill/>
          <a:ln>
            <a:noFill/>
          </a:ln>
        </p:spPr>
      </p:pic>
      <p:sp>
        <p:nvSpPr>
          <p:cNvPr id="3050" name="Google Shape;3050;g1d4b5e66761_2_4483"/>
          <p:cNvSpPr txBox="1"/>
          <p:nvPr/>
        </p:nvSpPr>
        <p:spPr>
          <a:xfrm>
            <a:off x="3085500" y="4749425"/>
            <a:ext cx="2826900" cy="1163400"/>
          </a:xfrm>
          <a:prstGeom prst="rect">
            <a:avLst/>
          </a:prstGeom>
          <a:solidFill>
            <a:schemeClr val="lt1"/>
          </a:solidFill>
          <a:ln>
            <a:noFill/>
          </a:ln>
        </p:spPr>
        <p:txBody>
          <a:bodyPr anchorCtr="0" anchor="ctr" bIns="45700" lIns="91425" spcFirstLastPara="1" rIns="91425" wrap="square" tIns="45700">
            <a:normAutofit fontScale="25000" lnSpcReduction="10000"/>
          </a:bodyPr>
          <a:lstStyle/>
          <a:p>
            <a:pPr indent="0" lvl="0" marL="0" marR="0" rtl="0" algn="ctr">
              <a:lnSpc>
                <a:spcPct val="100000"/>
              </a:lnSpc>
              <a:spcBef>
                <a:spcPts val="0"/>
              </a:spcBef>
              <a:spcAft>
                <a:spcPts val="0"/>
              </a:spcAft>
              <a:buClr>
                <a:schemeClr val="dk1"/>
              </a:buClr>
              <a:buSzPct val="31610"/>
              <a:buFont typeface="Calibri"/>
              <a:buNone/>
            </a:pPr>
            <a:r>
              <a:rPr b="1" lang="en-US" sz="10123">
                <a:solidFill>
                  <a:schemeClr val="dk1"/>
                </a:solidFill>
                <a:latin typeface="Calibri"/>
                <a:ea typeface="Calibri"/>
                <a:cs typeface="Calibri"/>
                <a:sym typeface="Calibri"/>
              </a:rPr>
              <a:t>Shade </a:t>
            </a:r>
            <a:r>
              <a:rPr b="1" lang="en-US" sz="10123">
                <a:solidFill>
                  <a:schemeClr val="dk1"/>
                </a:solidFill>
                <a:latin typeface="Calibri"/>
                <a:ea typeface="Calibri"/>
                <a:cs typeface="Calibri"/>
                <a:sym typeface="Calibri"/>
              </a:rPr>
              <a:t>Grass and Sedge Bloom Chart</a:t>
            </a:r>
            <a:endParaRPr b="1" sz="10123">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72727"/>
              <a:buFont typeface="Calibri"/>
              <a:buNone/>
            </a:pPr>
            <a:r>
              <a:rPr b="1" lang="en-US" sz="4400">
                <a:solidFill>
                  <a:schemeClr val="dk1"/>
                </a:solidFill>
                <a:latin typeface="Calibri"/>
                <a:ea typeface="Calibri"/>
                <a:cs typeface="Calibri"/>
                <a:sym typeface="Calibri"/>
              </a:rPr>
              <a:t>(based on Zone 4–warmer zones bloom 2 weeks earlier for each additional zone)</a:t>
            </a:r>
            <a:r>
              <a:rPr b="1" i="0" lang="en-US" sz="4400" u="none" cap="none" strike="noStrike">
                <a:solidFill>
                  <a:schemeClr val="dk1"/>
                </a:solidFill>
                <a:latin typeface="Calibri"/>
                <a:ea typeface="Calibri"/>
                <a:cs typeface="Calibri"/>
                <a:sym typeface="Calibri"/>
              </a:rPr>
              <a:t>:</a:t>
            </a:r>
            <a:endParaRPr b="1" sz="2600"/>
          </a:p>
        </p:txBody>
      </p:sp>
      <p:sp>
        <p:nvSpPr>
          <p:cNvPr id="3051" name="Google Shape;3051;g1d4b5e66761_2_4483"/>
          <p:cNvSpPr txBox="1"/>
          <p:nvPr/>
        </p:nvSpPr>
        <p:spPr>
          <a:xfrm>
            <a:off x="3190150" y="559350"/>
            <a:ext cx="37443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Ivory Sedge is a tiny but wonderful shade sedge. It has very fine foliage that grows in little mounds. It doesn’t spread much and you need to plant a lot to cover any space.</a:t>
            </a:r>
            <a:endParaRPr i="0" sz="800" u="none" cap="none" strike="noStrike">
              <a:solidFill>
                <a:schemeClr val="dk1"/>
              </a:solidFill>
            </a:endParaRPr>
          </a:p>
        </p:txBody>
      </p:sp>
      <p:sp>
        <p:nvSpPr>
          <p:cNvPr id="3052" name="Google Shape;3052;g1d4b5e66761_2_4483"/>
          <p:cNvSpPr txBox="1"/>
          <p:nvPr/>
        </p:nvSpPr>
        <p:spPr>
          <a:xfrm>
            <a:off x="3753550" y="970175"/>
            <a:ext cx="37443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Pennsylvania Sedge spreads underground by rhizomes about 6-9in per year. It is popular for alternative lawns, but it does take a lot of plants, and you still need to weed. </a:t>
            </a:r>
            <a:endParaRPr i="0" sz="800" u="none" cap="none" strike="noStrike">
              <a:solidFill>
                <a:schemeClr val="dk1"/>
              </a:solidFill>
            </a:endParaRPr>
          </a:p>
        </p:txBody>
      </p:sp>
      <p:sp>
        <p:nvSpPr>
          <p:cNvPr id="3053" name="Google Shape;3053;g1d4b5e66761_2_4483"/>
          <p:cNvSpPr txBox="1"/>
          <p:nvPr/>
        </p:nvSpPr>
        <p:spPr>
          <a:xfrm>
            <a:off x="3661000" y="1495875"/>
            <a:ext cx="31188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Rosy Sedge is similar to Star Sedge but grows in only shade. A nice mound of green leaves in early spring and tufts of seed heads in summer.</a:t>
            </a:r>
            <a:endParaRPr i="0" sz="800" u="none" cap="none" strike="noStrike">
              <a:solidFill>
                <a:schemeClr val="dk1"/>
              </a:solidFill>
            </a:endParaRPr>
          </a:p>
        </p:txBody>
      </p:sp>
      <p:sp>
        <p:nvSpPr>
          <p:cNvPr id="3054" name="Google Shape;3054;g1d4b5e66761_2_4483"/>
          <p:cNvSpPr txBox="1"/>
          <p:nvPr/>
        </p:nvSpPr>
        <p:spPr>
          <a:xfrm>
            <a:off x="3643450" y="1964125"/>
            <a:ext cx="3547200" cy="320100"/>
          </a:xfrm>
          <a:prstGeom prst="rect">
            <a:avLst/>
          </a:prstGeom>
          <a:solidFill>
            <a:schemeClr val="lt1"/>
          </a:solidFill>
          <a:ln>
            <a:noFill/>
          </a:ln>
        </p:spPr>
        <p:txBody>
          <a:bodyPr anchorCtr="0" anchor="t" bIns="36575" lIns="36575" spcFirstLastPara="1" rIns="36575" wrap="square" tIns="36575">
            <a:spAutoFit/>
          </a:bodyPr>
          <a:lstStyle/>
          <a:p>
            <a:pPr indent="0" lvl="0" marL="0" rtl="0" algn="l">
              <a:spcBef>
                <a:spcPts val="0"/>
              </a:spcBef>
              <a:spcAft>
                <a:spcPts val="0"/>
              </a:spcAft>
              <a:buClr>
                <a:schemeClr val="dk1"/>
              </a:buClr>
              <a:buSzPts val="900"/>
              <a:buFont typeface="Calibri"/>
              <a:buNone/>
            </a:pPr>
            <a:r>
              <a:rPr lang="en-US" sz="800">
                <a:solidFill>
                  <a:schemeClr val="dk1"/>
                </a:solidFill>
                <a:latin typeface="Calibri"/>
                <a:ea typeface="Calibri"/>
                <a:cs typeface="Calibri"/>
                <a:sym typeface="Calibri"/>
              </a:rPr>
              <a:t>Star Sedge is a flexible sedge that prefers shade but can handle sunny gardens. Great when planted throughout a garden with other grasses and flowers.</a:t>
            </a:r>
            <a:endParaRPr sz="800">
              <a:latin typeface="Calibri"/>
              <a:ea typeface="Calibri"/>
              <a:cs typeface="Calibri"/>
              <a:sym typeface="Calibri"/>
            </a:endParaRPr>
          </a:p>
        </p:txBody>
      </p:sp>
      <p:sp>
        <p:nvSpPr>
          <p:cNvPr id="3055" name="Google Shape;3055;g1d4b5e66761_2_4483"/>
          <p:cNvSpPr txBox="1"/>
          <p:nvPr/>
        </p:nvSpPr>
        <p:spPr>
          <a:xfrm>
            <a:off x="5907375" y="2462325"/>
            <a:ext cx="30816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Palm Sedge is a shady sedge that can handle medium-wet soils, making it a good plant for rain gardens. It spreads by seed. </a:t>
            </a:r>
            <a:r>
              <a:rPr lang="en-US" sz="800">
                <a:latin typeface="Calibri"/>
                <a:ea typeface="Calibri"/>
                <a:cs typeface="Calibri"/>
                <a:sym typeface="Calibri"/>
              </a:rPr>
              <a:t>Interesting</a:t>
            </a:r>
            <a:r>
              <a:rPr lang="en-US" sz="800">
                <a:latin typeface="Calibri"/>
                <a:ea typeface="Calibri"/>
                <a:cs typeface="Calibri"/>
                <a:sym typeface="Calibri"/>
              </a:rPr>
              <a:t> foliage.</a:t>
            </a:r>
            <a:endParaRPr i="0" sz="800" u="none" cap="none" strike="noStrike">
              <a:solidFill>
                <a:schemeClr val="dk1"/>
              </a:solidFill>
            </a:endParaRPr>
          </a:p>
        </p:txBody>
      </p:sp>
      <p:sp>
        <p:nvSpPr>
          <p:cNvPr id="3056" name="Google Shape;3056;g1d4b5e66761_2_4483"/>
          <p:cNvSpPr txBox="1"/>
          <p:nvPr/>
        </p:nvSpPr>
        <p:spPr>
          <a:xfrm>
            <a:off x="5983575" y="3042650"/>
            <a:ext cx="24750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Bur Sedge has interesting mace-like seeds heads. It grows in mediu-wet soils and is good for rain gardens. </a:t>
            </a:r>
            <a:endParaRPr i="0" sz="800" u="none" cap="none" strike="noStrike">
              <a:solidFill>
                <a:schemeClr val="dk1"/>
              </a:solidFill>
            </a:endParaRPr>
          </a:p>
        </p:txBody>
      </p:sp>
      <p:sp>
        <p:nvSpPr>
          <p:cNvPr id="3057" name="Google Shape;3057;g1d4b5e66761_2_4483"/>
          <p:cNvSpPr txBox="1"/>
          <p:nvPr/>
        </p:nvSpPr>
        <p:spPr>
          <a:xfrm>
            <a:off x="2321975" y="3750400"/>
            <a:ext cx="2797500" cy="320100"/>
          </a:xfrm>
          <a:prstGeom prst="rect">
            <a:avLst/>
          </a:prstGeom>
          <a:solidFill>
            <a:schemeClr val="lt1"/>
          </a:solidFill>
          <a:ln>
            <a:noFill/>
          </a:ln>
        </p:spPr>
        <p:txBody>
          <a:bodyPr anchorCtr="0" anchor="t" bIns="36575" lIns="36575" spcFirstLastPara="1" rIns="36575" wrap="square" tIns="36575">
            <a:spAutoFit/>
          </a:bodyPr>
          <a:lstStyle/>
          <a:p>
            <a:pPr indent="0" lvl="0" marL="0" marR="0" rtl="0" algn="l">
              <a:lnSpc>
                <a:spcPct val="100000"/>
              </a:lnSpc>
              <a:spcBef>
                <a:spcPts val="0"/>
              </a:spcBef>
              <a:spcAft>
                <a:spcPts val="0"/>
              </a:spcAft>
              <a:buClr>
                <a:srgbClr val="000000"/>
              </a:buClr>
              <a:buSzPts val="900"/>
              <a:buFont typeface="Calibri"/>
              <a:buNone/>
            </a:pPr>
            <a:r>
              <a:rPr lang="en-US" sz="800">
                <a:latin typeface="Calibri"/>
                <a:ea typeface="Calibri"/>
                <a:cs typeface="Calibri"/>
                <a:sym typeface="Calibri"/>
              </a:rPr>
              <a:t>Bottlebrush Grass is a shade grass with clumps of leaves during summer and columns of seed-heads in fall. Spreads by seed. </a:t>
            </a:r>
            <a:endParaRPr i="0" sz="800" u="none" cap="none" strike="noStrike">
              <a:solidFill>
                <a:schemeClr val="dk1"/>
              </a:solidFill>
            </a:endParaRPr>
          </a:p>
        </p:txBody>
      </p:sp>
      <p:grpSp>
        <p:nvGrpSpPr>
          <p:cNvPr id="3058" name="Google Shape;3058;g1d4b5e66761_2_4483"/>
          <p:cNvGrpSpPr/>
          <p:nvPr/>
        </p:nvGrpSpPr>
        <p:grpSpPr>
          <a:xfrm>
            <a:off x="1122350" y="464475"/>
            <a:ext cx="408000" cy="307950"/>
            <a:chOff x="9537475" y="927000"/>
            <a:chExt cx="408000" cy="307950"/>
          </a:xfrm>
        </p:grpSpPr>
        <p:cxnSp>
          <p:nvCxnSpPr>
            <p:cNvPr id="3059" name="Google Shape;3059;g1d4b5e66761_2_4483"/>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3060" name="Google Shape;3060;g1d4b5e66761_2_4483"/>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3061" name="Google Shape;3061;g1d4b5e66761_2_4483"/>
            <p:cNvCxnSpPr>
              <a:stCxn id="3060"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3062" name="Google Shape;3062;g1d4b5e66761_2_4483"/>
            <p:cNvCxnSpPr>
              <a:stCxn id="3060"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3063" name="Google Shape;3063;g1d4b5e66761_2_4483"/>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3064" name="Google Shape;3064;g1d4b5e66761_2_4483"/>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3065" name="Google Shape;3065;g1d4b5e66761_2_4483"/>
          <p:cNvGrpSpPr/>
          <p:nvPr/>
        </p:nvGrpSpPr>
        <p:grpSpPr>
          <a:xfrm>
            <a:off x="5452825" y="2954894"/>
            <a:ext cx="337800" cy="1135985"/>
            <a:chOff x="8491175" y="737794"/>
            <a:chExt cx="337800" cy="1135985"/>
          </a:xfrm>
        </p:grpSpPr>
        <p:cxnSp>
          <p:nvCxnSpPr>
            <p:cNvPr id="3066" name="Google Shape;3066;g1d4b5e66761_2_4483"/>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3067" name="Google Shape;3067;g1d4b5e66761_2_4483"/>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3068" name="Google Shape;3068;g1d4b5e66761_2_4483"/>
            <p:cNvCxnSpPr>
              <a:stCxn id="3067"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3069" name="Google Shape;3069;g1d4b5e66761_2_4483"/>
            <p:cNvCxnSpPr>
              <a:stCxn id="3067"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3070" name="Google Shape;3070;g1d4b5e66761_2_4483"/>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3071" name="Google Shape;3071;g1d4b5e66761_2_4483"/>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3072" name="Google Shape;3072;g1d4b5e66761_2_4483"/>
          <p:cNvSpPr txBox="1"/>
          <p:nvPr/>
        </p:nvSpPr>
        <p:spPr>
          <a:xfrm>
            <a:off x="-10525" y="6499150"/>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pic>
        <p:nvPicPr>
          <p:cNvPr id="3073" name="Google Shape;3073;g1d4b5e66761_2_4483">
            <a:hlinkClick action="ppaction://hlinksldjump" r:id="rId10"/>
          </p:cNvPr>
          <p:cNvPicPr preferRelativeResize="0"/>
          <p:nvPr/>
        </p:nvPicPr>
        <p:blipFill>
          <a:blip r:embed="rId11">
            <a:alphaModFix/>
          </a:blip>
          <a:stretch>
            <a:fillRect/>
          </a:stretch>
        </p:blipFill>
        <p:spPr>
          <a:xfrm>
            <a:off x="8422462" y="-1323"/>
            <a:ext cx="708950" cy="189323"/>
          </a:xfrm>
          <a:prstGeom prst="rect">
            <a:avLst/>
          </a:prstGeom>
          <a:noFill/>
          <a:ln>
            <a:noFill/>
          </a:ln>
        </p:spPr>
      </p:pic>
      <p:sp>
        <p:nvSpPr>
          <p:cNvPr id="3074" name="Google Shape;3074;g1d4b5e66761_2_4483"/>
          <p:cNvSpPr txBox="1"/>
          <p:nvPr/>
        </p:nvSpPr>
        <p:spPr>
          <a:xfrm>
            <a:off x="3225000" y="5912825"/>
            <a:ext cx="2547900" cy="31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043">
                <a:solidFill>
                  <a:schemeClr val="dk1"/>
                </a:solidFill>
                <a:latin typeface="Calibri"/>
                <a:ea typeface="Calibri"/>
                <a:cs typeface="Calibri"/>
                <a:sym typeface="Calibri"/>
              </a:rPr>
              <a:t>Less than 4-6 hours sunlight per day</a:t>
            </a:r>
            <a:endParaRPr sz="1200"/>
          </a:p>
        </p:txBody>
      </p:sp>
      <p:grpSp>
        <p:nvGrpSpPr>
          <p:cNvPr id="3075" name="Google Shape;3075;g1d4b5e66761_2_4483"/>
          <p:cNvGrpSpPr/>
          <p:nvPr/>
        </p:nvGrpSpPr>
        <p:grpSpPr>
          <a:xfrm>
            <a:off x="4373025" y="4350300"/>
            <a:ext cx="439225" cy="496801"/>
            <a:chOff x="7722200" y="425200"/>
            <a:chExt cx="439225" cy="496801"/>
          </a:xfrm>
        </p:grpSpPr>
        <p:pic>
          <p:nvPicPr>
            <p:cNvPr id="3076" name="Google Shape;3076;g1d4b5e66761_2_4483"/>
            <p:cNvPicPr preferRelativeResize="0"/>
            <p:nvPr/>
          </p:nvPicPr>
          <p:blipFill>
            <a:blip r:embed="rId12">
              <a:alphaModFix/>
            </a:blip>
            <a:stretch>
              <a:fillRect/>
            </a:stretch>
          </p:blipFill>
          <p:spPr>
            <a:xfrm>
              <a:off x="7769025" y="425200"/>
              <a:ext cx="392400" cy="392400"/>
            </a:xfrm>
            <a:prstGeom prst="rect">
              <a:avLst/>
            </a:prstGeom>
            <a:noFill/>
            <a:ln>
              <a:noFill/>
            </a:ln>
          </p:spPr>
        </p:pic>
        <p:pic>
          <p:nvPicPr>
            <p:cNvPr id="3077" name="Google Shape;3077;g1d4b5e66761_2_4483"/>
            <p:cNvPicPr preferRelativeResize="0"/>
            <p:nvPr/>
          </p:nvPicPr>
          <p:blipFill>
            <a:blip r:embed="rId13">
              <a:alphaModFix/>
            </a:blip>
            <a:stretch>
              <a:fillRect/>
            </a:stretch>
          </p:blipFill>
          <p:spPr>
            <a:xfrm>
              <a:off x="7722200" y="534802"/>
              <a:ext cx="421450" cy="387198"/>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1" name="Shape 3081"/>
        <p:cNvGrpSpPr/>
        <p:nvPr/>
      </p:nvGrpSpPr>
      <p:grpSpPr>
        <a:xfrm>
          <a:off x="0" y="0"/>
          <a:ext cx="0" cy="0"/>
          <a:chOff x="0" y="0"/>
          <a:chExt cx="0" cy="0"/>
        </a:xfrm>
      </p:grpSpPr>
      <p:sp>
        <p:nvSpPr>
          <p:cNvPr id="3082" name="Google Shape;3082;g1d56f95f2a5_0_14"/>
          <p:cNvSpPr txBox="1"/>
          <p:nvPr/>
        </p:nvSpPr>
        <p:spPr>
          <a:xfrm>
            <a:off x="-61800" y="1036300"/>
            <a:ext cx="9267600" cy="5871000"/>
          </a:xfrm>
          <a:prstGeom prst="rect">
            <a:avLst/>
          </a:prstGeom>
          <a:noFill/>
          <a:ln>
            <a:noFill/>
          </a:ln>
        </p:spPr>
        <p:txBody>
          <a:bodyPr anchorCtr="0" anchor="t" bIns="91425" lIns="91425" spcFirstLastPara="1" rIns="91425" wrap="square" tIns="91425">
            <a:spAutoFit/>
          </a:bodyPr>
          <a:lstStyle/>
          <a:p>
            <a:pPr indent="0" lvl="0" marL="38100" marR="38100" rtl="0" algn="l">
              <a:lnSpc>
                <a:spcPct val="115000"/>
              </a:lnSpc>
              <a:spcBef>
                <a:spcPts val="1200"/>
              </a:spcBef>
              <a:spcAft>
                <a:spcPts val="0"/>
              </a:spcAft>
              <a:buNone/>
            </a:pPr>
            <a:r>
              <a:rPr b="1" lang="en-US" sz="1000">
                <a:solidFill>
                  <a:schemeClr val="dk1"/>
                </a:solidFill>
                <a:latin typeface="Calibri"/>
                <a:ea typeface="Calibri"/>
                <a:cs typeface="Calibri"/>
                <a:sym typeface="Calibri"/>
              </a:rPr>
              <a:t>1. </a:t>
            </a:r>
            <a:r>
              <a:rPr b="1" lang="en-US" sz="1000">
                <a:solidFill>
                  <a:schemeClr val="dk1"/>
                </a:solidFill>
                <a:latin typeface="Calibri"/>
                <a:ea typeface="Calibri"/>
                <a:cs typeface="Calibri"/>
                <a:sym typeface="Calibri"/>
              </a:rPr>
              <a:t>Find a well-drained spot </a:t>
            </a:r>
            <a:r>
              <a:rPr lang="en-US" sz="1000">
                <a:solidFill>
                  <a:schemeClr val="dk1"/>
                </a:solidFill>
                <a:latin typeface="Calibri"/>
                <a:ea typeface="Calibri"/>
                <a:cs typeface="Calibri"/>
                <a:sym typeface="Calibri"/>
              </a:rPr>
              <a:t>with sunny conditions at least 4-6 hours of direct sunlight a day for full sun plants OR less than 4-6 hours of direct sunlight for shade plants.</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2. </a:t>
            </a:r>
            <a:r>
              <a:rPr b="1" lang="en-US" sz="1000">
                <a:solidFill>
                  <a:schemeClr val="dk1"/>
                </a:solidFill>
                <a:latin typeface="Calibri"/>
                <a:ea typeface="Calibri"/>
                <a:cs typeface="Calibri"/>
                <a:sym typeface="Calibri"/>
              </a:rPr>
              <a:t>Remove existing grass/weeds</a:t>
            </a:r>
            <a:r>
              <a:rPr lang="en-US" sz="1000">
                <a:solidFill>
                  <a:schemeClr val="dk1"/>
                </a:solidFill>
                <a:latin typeface="Calibri"/>
                <a:ea typeface="Calibri"/>
                <a:cs typeface="Calibri"/>
                <a:sym typeface="Calibri"/>
              </a:rPr>
              <a:t>. </a:t>
            </a:r>
            <a:r>
              <a:rPr b="1" lang="en-US" sz="1000" u="sng">
                <a:solidFill>
                  <a:schemeClr val="dk1"/>
                </a:solidFill>
                <a:latin typeface="Calibri"/>
                <a:ea typeface="Calibri"/>
                <a:cs typeface="Calibri"/>
                <a:sym typeface="Calibri"/>
              </a:rPr>
              <a:t>This is very important</a:t>
            </a:r>
            <a:r>
              <a:rPr b="1" lang="en-US" sz="1000" u="sng">
                <a:solidFill>
                  <a:schemeClr val="dk1"/>
                </a:solidFill>
                <a:latin typeface="Calibri"/>
                <a:ea typeface="Calibri"/>
                <a:cs typeface="Calibri"/>
                <a:sym typeface="Calibri"/>
              </a:rPr>
              <a:t>–Most n</a:t>
            </a:r>
            <a:r>
              <a:rPr b="1" lang="en-US" sz="1000" u="sng">
                <a:solidFill>
                  <a:schemeClr val="dk1"/>
                </a:solidFill>
                <a:latin typeface="Calibri"/>
                <a:ea typeface="Calibri"/>
                <a:cs typeface="Calibri"/>
                <a:sym typeface="Calibri"/>
              </a:rPr>
              <a:t>ative plants will not grow well in weeds or grass!</a:t>
            </a:r>
            <a:r>
              <a:rPr b="1" lang="en-US" sz="1000">
                <a:solidFill>
                  <a:schemeClr val="dk1"/>
                </a:solidFill>
                <a:latin typeface="Calibri"/>
                <a:ea typeface="Calibri"/>
                <a:cs typeface="Calibri"/>
                <a:sym typeface="Calibri"/>
              </a:rPr>
              <a:t> </a:t>
            </a:r>
            <a:r>
              <a:rPr lang="en-US" sz="1000">
                <a:solidFill>
                  <a:schemeClr val="dk1"/>
                </a:solidFill>
                <a:latin typeface="Calibri"/>
                <a:ea typeface="Calibri"/>
                <a:cs typeface="Calibri"/>
                <a:sym typeface="Calibri"/>
              </a:rPr>
              <a:t>You can remove the lawn (shovel or rent a sod cutter). </a:t>
            </a:r>
            <a:r>
              <a:rPr b="1" lang="en-US" sz="1000">
                <a:solidFill>
                  <a:schemeClr val="dk1"/>
                </a:solidFill>
                <a:latin typeface="Calibri"/>
                <a:ea typeface="Calibri"/>
                <a:cs typeface="Calibri"/>
                <a:sym typeface="Calibri"/>
              </a:rPr>
              <a:t>Or </a:t>
            </a:r>
            <a:r>
              <a:rPr lang="en-US" sz="1000">
                <a:solidFill>
                  <a:schemeClr val="dk1"/>
                </a:solidFill>
                <a:latin typeface="Calibri"/>
                <a:ea typeface="Calibri"/>
                <a:cs typeface="Calibri"/>
                <a:sym typeface="Calibri"/>
              </a:rPr>
              <a:t>you can smother it with thick paper rolls or cardboard along with 3” of mulch on top for </a:t>
            </a:r>
            <a:r>
              <a:rPr b="1" lang="en-US" sz="1000">
                <a:solidFill>
                  <a:schemeClr val="dk1"/>
                </a:solidFill>
                <a:latin typeface="Calibri"/>
                <a:ea typeface="Calibri"/>
                <a:cs typeface="Calibri"/>
                <a:sym typeface="Calibri"/>
              </a:rPr>
              <a:t>at least 2 months </a:t>
            </a:r>
            <a:r>
              <a:rPr lang="en-US" sz="1000">
                <a:solidFill>
                  <a:schemeClr val="dk1"/>
                </a:solidFill>
                <a:latin typeface="Calibri"/>
                <a:ea typeface="Calibri"/>
                <a:cs typeface="Calibri"/>
                <a:sym typeface="Calibri"/>
              </a:rPr>
              <a:t>before planting (do this in </a:t>
            </a:r>
            <a:r>
              <a:rPr b="1" lang="en-US" sz="1000" u="sng">
                <a:solidFill>
                  <a:schemeClr val="dk1"/>
                </a:solidFill>
                <a:latin typeface="Calibri"/>
                <a:ea typeface="Calibri"/>
                <a:cs typeface="Calibri"/>
                <a:sym typeface="Calibri"/>
              </a:rPr>
              <a:t>February or March</a:t>
            </a:r>
            <a:r>
              <a:rPr lang="en-US" sz="1000">
                <a:solidFill>
                  <a:schemeClr val="dk1"/>
                </a:solidFill>
                <a:latin typeface="Calibri"/>
                <a:ea typeface="Calibri"/>
                <a:cs typeface="Calibri"/>
                <a:sym typeface="Calibri"/>
              </a:rPr>
              <a:t> to prepare for a May planting). </a:t>
            </a:r>
            <a:r>
              <a:rPr b="1" lang="en-US" sz="1000">
                <a:solidFill>
                  <a:schemeClr val="dk1"/>
                </a:solidFill>
                <a:latin typeface="Calibri"/>
                <a:ea typeface="Calibri"/>
                <a:cs typeface="Calibri"/>
                <a:sym typeface="Calibri"/>
              </a:rPr>
              <a:t>Or </a:t>
            </a:r>
            <a:r>
              <a:rPr lang="en-US" sz="1000">
                <a:solidFill>
                  <a:schemeClr val="dk1"/>
                </a:solidFill>
                <a:latin typeface="Calibri"/>
                <a:ea typeface="Calibri"/>
                <a:cs typeface="Calibri"/>
                <a:sym typeface="Calibri"/>
              </a:rPr>
              <a:t>you can apply a grass remover and wait two weeks before mulching and planting. Tilling will not kill grass or weeds. Mulching at time of planting will not kill grass.</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3.</a:t>
            </a:r>
            <a:r>
              <a:rPr lang="en-US" sz="1000">
                <a:solidFill>
                  <a:schemeClr val="dk1"/>
                </a:solidFill>
                <a:latin typeface="Calibri"/>
                <a:ea typeface="Calibri"/>
                <a:cs typeface="Calibri"/>
                <a:sym typeface="Calibri"/>
              </a:rPr>
              <a:t> </a:t>
            </a:r>
            <a:r>
              <a:rPr b="1" lang="en-US" sz="1000">
                <a:solidFill>
                  <a:schemeClr val="dk1"/>
                </a:solidFill>
                <a:latin typeface="Calibri"/>
                <a:ea typeface="Calibri"/>
                <a:cs typeface="Calibri"/>
                <a:sym typeface="Calibri"/>
              </a:rPr>
              <a:t>Add edging </a:t>
            </a:r>
            <a:r>
              <a:rPr lang="en-US" sz="1000">
                <a:solidFill>
                  <a:schemeClr val="dk1"/>
                </a:solidFill>
                <a:latin typeface="Calibri"/>
                <a:ea typeface="Calibri"/>
                <a:cs typeface="Calibri"/>
                <a:sym typeface="Calibri"/>
              </a:rPr>
              <a:t>(optional, but recommended). 5" deep plastic edging is best for keeping out weeds and lawn grass that creep underground. Blocks look nicer but grass will creep through the cracks. If using blocks, put a plastic barrier a</a:t>
            </a:r>
            <a:r>
              <a:rPr lang="en-US" sz="1000">
                <a:solidFill>
                  <a:schemeClr val="dk1"/>
                </a:solidFill>
                <a:latin typeface="Calibri"/>
                <a:ea typeface="Calibri"/>
                <a:cs typeface="Calibri"/>
                <a:sym typeface="Calibri"/>
              </a:rPr>
              <a:t>long</a:t>
            </a:r>
            <a:r>
              <a:rPr lang="en-US" sz="1000">
                <a:solidFill>
                  <a:schemeClr val="dk1"/>
                </a:solidFill>
                <a:latin typeface="Calibri"/>
                <a:ea typeface="Calibri"/>
                <a:cs typeface="Calibri"/>
                <a:sym typeface="Calibri"/>
              </a:rPr>
              <a:t> the front grass edge of the block and underneath at least 1 ft into the garden.</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4. </a:t>
            </a:r>
            <a:r>
              <a:rPr b="1" lang="en-US" sz="1000">
                <a:solidFill>
                  <a:schemeClr val="dk1"/>
                </a:solidFill>
                <a:latin typeface="Calibri"/>
                <a:ea typeface="Calibri"/>
                <a:cs typeface="Calibri"/>
                <a:sym typeface="Calibri"/>
              </a:rPr>
              <a:t>Add 3" of wood mulch </a:t>
            </a:r>
            <a:r>
              <a:rPr lang="en-US" sz="1000">
                <a:solidFill>
                  <a:schemeClr val="dk1"/>
                </a:solidFill>
                <a:latin typeface="Calibri"/>
                <a:ea typeface="Calibri"/>
                <a:cs typeface="Calibri"/>
                <a:sym typeface="Calibri"/>
              </a:rPr>
              <a:t>(optional, but highly recommended). Do it before or after planting. Buy bags or get bulk mulch delivered. If you stay on top of weeding (weed often and when weeds are small; big weed roots tear up the mulch layer when pulled), you won’t have to add mulch again.</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5. </a:t>
            </a:r>
            <a:r>
              <a:rPr b="1" lang="en-US" sz="1000">
                <a:solidFill>
                  <a:schemeClr val="dk1"/>
                </a:solidFill>
                <a:latin typeface="Calibri"/>
                <a:ea typeface="Calibri"/>
                <a:cs typeface="Calibri"/>
                <a:sym typeface="Calibri"/>
              </a:rPr>
              <a:t>Dig holes to establish spacing. </a:t>
            </a:r>
            <a:r>
              <a:rPr lang="en-US" sz="1000">
                <a:solidFill>
                  <a:schemeClr val="dk1"/>
                </a:solidFill>
                <a:latin typeface="Calibri"/>
                <a:ea typeface="Calibri"/>
                <a:cs typeface="Calibri"/>
                <a:sym typeface="Calibri"/>
              </a:rPr>
              <a:t>We recommend spacing all plants 12-15” apart.</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6. </a:t>
            </a:r>
            <a:r>
              <a:rPr b="1" lang="en-US" sz="1000">
                <a:solidFill>
                  <a:schemeClr val="dk1"/>
                </a:solidFill>
                <a:latin typeface="Calibri"/>
                <a:ea typeface="Calibri"/>
                <a:cs typeface="Calibri"/>
                <a:sym typeface="Calibri"/>
              </a:rPr>
              <a:t>Plant your plants. </a:t>
            </a:r>
            <a:r>
              <a:rPr lang="en-US" sz="1000">
                <a:solidFill>
                  <a:schemeClr val="dk1"/>
                </a:solidFill>
                <a:latin typeface="Calibri"/>
                <a:ea typeface="Calibri"/>
                <a:cs typeface="Calibri"/>
                <a:sym typeface="Calibri"/>
              </a:rPr>
              <a:t>Lay out plants, and then plant them level with the ground. Then—and this is important—push some soil on top of the potting soil to seal in moisture, and put the mulch right against the plant.</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7. </a:t>
            </a:r>
            <a:r>
              <a:rPr b="1" lang="en-US" sz="1000">
                <a:solidFill>
                  <a:schemeClr val="dk1"/>
                </a:solidFill>
                <a:latin typeface="Calibri"/>
                <a:ea typeface="Calibri"/>
                <a:cs typeface="Calibri"/>
                <a:sym typeface="Calibri"/>
              </a:rPr>
              <a:t>Water *immediately* afterwards. </a:t>
            </a:r>
            <a:r>
              <a:rPr lang="en-US" sz="1000">
                <a:solidFill>
                  <a:schemeClr val="dk1"/>
                </a:solidFill>
                <a:latin typeface="Calibri"/>
                <a:ea typeface="Calibri"/>
                <a:cs typeface="Calibri"/>
                <a:sym typeface="Calibri"/>
              </a:rPr>
              <a:t>Really soak them with a wand or nozzle to muddy the soil tightly around the plant. Don’t use a sprinkler for this step.</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0"/>
              </a:spcAft>
              <a:buNone/>
            </a:pPr>
            <a:r>
              <a:rPr b="1" lang="en-US" sz="1000">
                <a:solidFill>
                  <a:schemeClr val="dk1"/>
                </a:solidFill>
                <a:latin typeface="Calibri"/>
                <a:ea typeface="Calibri"/>
                <a:cs typeface="Calibri"/>
                <a:sym typeface="Calibri"/>
              </a:rPr>
              <a:t>8. </a:t>
            </a:r>
            <a:r>
              <a:rPr b="1" lang="en-US" sz="1000">
                <a:solidFill>
                  <a:schemeClr val="dk1"/>
                </a:solidFill>
                <a:latin typeface="Calibri"/>
                <a:ea typeface="Calibri"/>
                <a:cs typeface="Calibri"/>
                <a:sym typeface="Calibri"/>
              </a:rPr>
              <a:t>Water every 2-3 days for 6 weeks </a:t>
            </a:r>
            <a:r>
              <a:rPr lang="en-US" sz="1000">
                <a:solidFill>
                  <a:schemeClr val="dk1"/>
                </a:solidFill>
                <a:latin typeface="Calibri"/>
                <a:ea typeface="Calibri"/>
                <a:cs typeface="Calibri"/>
                <a:sym typeface="Calibri"/>
              </a:rPr>
              <a:t>(unless it rains 1” or more). Always watch for wilting. Don’t water every day, and don’t water if they don’t need it—watering too often can rot and kill plants. When you water, use a wand and make sure to repeatedly soak each plant 2 or 3 times—dry potting soil takes a long time to soak up water. After a month of watering, you might only need to water a few more times if you have mulch and good rainfalls.</a:t>
            </a:r>
            <a:endParaRPr sz="1000">
              <a:solidFill>
                <a:schemeClr val="dk1"/>
              </a:solidFill>
              <a:latin typeface="Calibri"/>
              <a:ea typeface="Calibri"/>
              <a:cs typeface="Calibri"/>
              <a:sym typeface="Calibri"/>
            </a:endParaRPr>
          </a:p>
          <a:p>
            <a:pPr indent="0" lvl="0" marL="38100" marR="38100" rtl="0" algn="l">
              <a:lnSpc>
                <a:spcPct val="115000"/>
              </a:lnSpc>
              <a:spcBef>
                <a:spcPts val="1200"/>
              </a:spcBef>
              <a:spcAft>
                <a:spcPts val="0"/>
              </a:spcAft>
              <a:buNone/>
            </a:pPr>
            <a:r>
              <a:rPr b="1" lang="en-US">
                <a:solidFill>
                  <a:schemeClr val="dk1"/>
                </a:solidFill>
                <a:latin typeface="Calibri"/>
                <a:ea typeface="Calibri"/>
                <a:cs typeface="Calibri"/>
                <a:sym typeface="Calibri"/>
              </a:rPr>
              <a:t> Maintenance:</a:t>
            </a:r>
            <a:endParaRPr b="1">
              <a:solidFill>
                <a:schemeClr val="dk1"/>
              </a:solidFill>
              <a:latin typeface="Calibri"/>
              <a:ea typeface="Calibri"/>
              <a:cs typeface="Calibri"/>
              <a:sym typeface="Calibri"/>
            </a:endParaRPr>
          </a:p>
          <a:p>
            <a:pPr indent="0" lvl="0" marL="38100" marR="38100" rtl="0" algn="l">
              <a:lnSpc>
                <a:spcPct val="115000"/>
              </a:lnSpc>
              <a:spcBef>
                <a:spcPts val="1200"/>
              </a:spcBef>
              <a:spcAft>
                <a:spcPts val="0"/>
              </a:spcAft>
              <a:buNone/>
            </a:pPr>
            <a:r>
              <a:rPr b="1" lang="en-US" sz="1000">
                <a:solidFill>
                  <a:schemeClr val="dk1"/>
                </a:solidFill>
                <a:latin typeface="Calibri"/>
                <a:ea typeface="Calibri"/>
                <a:cs typeface="Calibri"/>
                <a:sym typeface="Calibri"/>
              </a:rPr>
              <a:t>1. </a:t>
            </a:r>
            <a:r>
              <a:rPr b="1" lang="en-US" sz="1000">
                <a:solidFill>
                  <a:schemeClr val="dk1"/>
                </a:solidFill>
                <a:latin typeface="Calibri"/>
                <a:ea typeface="Calibri"/>
                <a:cs typeface="Calibri"/>
                <a:sym typeface="Calibri"/>
              </a:rPr>
              <a:t>Weed at least once a month. </a:t>
            </a:r>
            <a:r>
              <a:rPr lang="en-US" sz="1000">
                <a:solidFill>
                  <a:schemeClr val="dk1"/>
                </a:solidFill>
                <a:latin typeface="Calibri"/>
                <a:ea typeface="Calibri"/>
                <a:cs typeface="Calibri"/>
                <a:sym typeface="Calibri"/>
              </a:rPr>
              <a:t>It's much easier to tell the difference between a weed and your new plants when the weeds have just sprouted--because the weeds will be tiny random sprouts, and the native plants will be in bigger clumps and evenly spaced. We like to walk our new gardens every few days, doing a little at a time, starting to recognize the native plants and the common weeds, and watching the garden grow. Once the weeds get to be the same size as the native plants it is much more difficult to tell the difference. When weeds get big their roots start ruining the mulch layer when they get pulled.</a:t>
            </a:r>
            <a:endParaRPr sz="1000">
              <a:solidFill>
                <a:schemeClr val="dk1"/>
              </a:solidFill>
              <a:latin typeface="Calibri"/>
              <a:ea typeface="Calibri"/>
              <a:cs typeface="Calibri"/>
              <a:sym typeface="Calibri"/>
            </a:endParaRPr>
          </a:p>
          <a:p>
            <a:pPr indent="0" lvl="0" marL="38100" marR="38100" rtl="0" algn="l">
              <a:lnSpc>
                <a:spcPct val="115000"/>
              </a:lnSpc>
              <a:spcBef>
                <a:spcPts val="1400"/>
              </a:spcBef>
              <a:spcAft>
                <a:spcPts val="1200"/>
              </a:spcAft>
              <a:buNone/>
            </a:pPr>
            <a:r>
              <a:rPr b="1" lang="en-US" sz="1000">
                <a:solidFill>
                  <a:schemeClr val="dk1"/>
                </a:solidFill>
                <a:latin typeface="Calibri"/>
                <a:ea typeface="Calibri"/>
                <a:cs typeface="Calibri"/>
                <a:sym typeface="Calibri"/>
              </a:rPr>
              <a:t>2. </a:t>
            </a:r>
            <a:r>
              <a:rPr b="1" lang="en-US" sz="1000">
                <a:solidFill>
                  <a:schemeClr val="dk1"/>
                </a:solidFill>
                <a:latin typeface="Calibri"/>
                <a:ea typeface="Calibri"/>
                <a:cs typeface="Calibri"/>
                <a:sym typeface="Calibri"/>
              </a:rPr>
              <a:t>Trim the plants in the spring or fall, or don't</a:t>
            </a:r>
            <a:r>
              <a:rPr lang="en-US" sz="1000">
                <a:solidFill>
                  <a:schemeClr val="dk1"/>
                </a:solidFill>
                <a:latin typeface="Calibri"/>
                <a:ea typeface="Calibri"/>
                <a:cs typeface="Calibri"/>
                <a:sym typeface="Calibri"/>
              </a:rPr>
              <a:t>--it's your decision. We like to trim and leave the trimmings on the garden, sometimes in fall, sometimes in spring, and sometimes—if they garden looks ok in fall—we don’t trim at all. But again, it's up to you. You don't have to do the same maintenance every year!</a:t>
            </a:r>
            <a:endParaRPr sz="1000"/>
          </a:p>
        </p:txBody>
      </p:sp>
      <p:sp>
        <p:nvSpPr>
          <p:cNvPr id="3083" name="Google Shape;3083;g1d56f95f2a5_0_14"/>
          <p:cNvSpPr txBox="1"/>
          <p:nvPr/>
        </p:nvSpPr>
        <p:spPr>
          <a:xfrm>
            <a:off x="155575" y="578425"/>
            <a:ext cx="8988300" cy="361800"/>
          </a:xfrm>
          <a:prstGeom prst="rect">
            <a:avLst/>
          </a:prstGeom>
          <a:noFill/>
          <a:ln>
            <a:noFill/>
          </a:ln>
        </p:spPr>
        <p:txBody>
          <a:bodyPr anchorCtr="0" anchor="t" bIns="91425" lIns="91425" spcFirstLastPara="1" rIns="91425" wrap="square" tIns="91425">
            <a:spAutoFit/>
          </a:bodyPr>
          <a:lstStyle/>
          <a:p>
            <a:pPr indent="0" lvl="0" marL="38100" marR="38100" rtl="0" algn="ctr">
              <a:lnSpc>
                <a:spcPct val="115000"/>
              </a:lnSpc>
              <a:spcBef>
                <a:spcPts val="1200"/>
              </a:spcBef>
              <a:spcAft>
                <a:spcPts val="0"/>
              </a:spcAft>
              <a:buNone/>
            </a:pPr>
            <a:r>
              <a:rPr b="1" lang="en-US" sz="1150">
                <a:solidFill>
                  <a:schemeClr val="dk1"/>
                </a:solidFill>
                <a:latin typeface="Calibri"/>
                <a:ea typeface="Calibri"/>
                <a:cs typeface="Calibri"/>
                <a:sym typeface="Calibri"/>
              </a:rPr>
              <a:t>This is a summary. View detailed step-by-step pictures and instructions at: </a:t>
            </a:r>
            <a:r>
              <a:rPr lang="en-US" sz="1100" u="sng">
                <a:solidFill>
                  <a:schemeClr val="hlink"/>
                </a:solidFill>
                <a:latin typeface="Calibri"/>
                <a:ea typeface="Calibri"/>
                <a:cs typeface="Calibri"/>
                <a:sym typeface="Calibri"/>
                <a:hlinkClick r:id="rId3"/>
              </a:rPr>
              <a:t>www.blazingstargardens.com/how-to-make-a-pollinator-garden</a:t>
            </a:r>
            <a:endParaRPr sz="1100">
              <a:solidFill>
                <a:schemeClr val="dk1"/>
              </a:solidFill>
              <a:latin typeface="Calibri"/>
              <a:ea typeface="Calibri"/>
              <a:cs typeface="Calibri"/>
              <a:sym typeface="Calibri"/>
            </a:endParaRPr>
          </a:p>
        </p:txBody>
      </p:sp>
      <p:sp>
        <p:nvSpPr>
          <p:cNvPr id="3084" name="Google Shape;3084;g1d56f95f2a5_0_14"/>
          <p:cNvSpPr txBox="1"/>
          <p:nvPr>
            <p:ph type="title"/>
          </p:nvPr>
        </p:nvSpPr>
        <p:spPr>
          <a:xfrm>
            <a:off x="457200" y="-19051"/>
            <a:ext cx="8229600" cy="675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Instructions: Site Prep and Planting</a:t>
            </a:r>
            <a:endParaRPr/>
          </a:p>
        </p:txBody>
      </p:sp>
      <p:pic>
        <p:nvPicPr>
          <p:cNvPr id="3085" name="Google Shape;3085;g1d56f95f2a5_0_14">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9" name="Shape 3089"/>
        <p:cNvGrpSpPr/>
        <p:nvPr/>
      </p:nvGrpSpPr>
      <p:grpSpPr>
        <a:xfrm>
          <a:off x="0" y="0"/>
          <a:ext cx="0" cy="0"/>
          <a:chOff x="0" y="0"/>
          <a:chExt cx="0" cy="0"/>
        </a:xfrm>
      </p:grpSpPr>
      <p:sp>
        <p:nvSpPr>
          <p:cNvPr id="3090" name="Google Shape;3090;g1d8534cb461_0_228"/>
          <p:cNvSpPr txBox="1"/>
          <p:nvPr/>
        </p:nvSpPr>
        <p:spPr>
          <a:xfrm>
            <a:off x="2634325" y="46575"/>
            <a:ext cx="3389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Garden Examples</a:t>
            </a:r>
            <a:endParaRPr sz="300"/>
          </a:p>
        </p:txBody>
      </p:sp>
      <p:sp>
        <p:nvSpPr>
          <p:cNvPr id="3091" name="Google Shape;3091;g1d8534cb461_0_228"/>
          <p:cNvSpPr txBox="1"/>
          <p:nvPr/>
        </p:nvSpPr>
        <p:spPr>
          <a:xfrm>
            <a:off x="49450" y="739275"/>
            <a:ext cx="9094500" cy="1979400"/>
          </a:xfrm>
          <a:prstGeom prst="rect">
            <a:avLst/>
          </a:prstGeom>
          <a:noFill/>
          <a:ln>
            <a:noFill/>
          </a:ln>
        </p:spPr>
        <p:txBody>
          <a:bodyPr anchorCtr="0" anchor="t" bIns="91425" lIns="91425" spcFirstLastPara="1" rIns="91425" wrap="square" tIns="91425">
            <a:spAutoFit/>
          </a:bodyPr>
          <a:lstStyle/>
          <a:p>
            <a:pPr indent="-368300" lvl="0" marL="457200" rtl="0" algn="l">
              <a:lnSpc>
                <a:spcPct val="150000"/>
              </a:lnSpc>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These garden examples have our favorite plants, a good place to start!</a:t>
            </a:r>
            <a:endParaRPr sz="2200">
              <a:solidFill>
                <a:schemeClr val="dk1"/>
              </a:solidFill>
              <a:latin typeface="Calibri"/>
              <a:ea typeface="Calibri"/>
              <a:cs typeface="Calibri"/>
              <a:sym typeface="Calibri"/>
            </a:endParaRPr>
          </a:p>
          <a:p>
            <a:pPr indent="-368300" lvl="0" marL="457200" rtl="0" algn="l">
              <a:lnSpc>
                <a:spcPct val="15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Notice how there are short plants on borders, tall plants in the middle</a:t>
            </a:r>
            <a:endParaRPr sz="2200">
              <a:solidFill>
                <a:schemeClr val="dk1"/>
              </a:solidFill>
              <a:latin typeface="Calibri"/>
              <a:ea typeface="Calibri"/>
              <a:cs typeface="Calibri"/>
              <a:sym typeface="Calibri"/>
            </a:endParaRPr>
          </a:p>
          <a:p>
            <a:pPr indent="-368300" lvl="0" marL="457200" rtl="0" algn="l">
              <a:lnSpc>
                <a:spcPct val="13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When designing, consider if you have sun or shade, wet or dry conditions</a:t>
            </a:r>
            <a:endParaRPr sz="2200">
              <a:solidFill>
                <a:schemeClr val="dk1"/>
              </a:solidFill>
              <a:latin typeface="Calibri"/>
              <a:ea typeface="Calibri"/>
              <a:cs typeface="Calibri"/>
              <a:sym typeface="Calibri"/>
            </a:endParaRPr>
          </a:p>
          <a:p>
            <a:pPr indent="-368300" lvl="0" marL="457200" rtl="0" algn="l">
              <a:lnSpc>
                <a:spcPct val="13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Each garden has plants blooming in spring, summer, and fall</a:t>
            </a:r>
            <a:endParaRPr sz="2200">
              <a:solidFill>
                <a:schemeClr val="dk1"/>
              </a:solidFill>
              <a:latin typeface="Calibri"/>
              <a:ea typeface="Calibri"/>
              <a:cs typeface="Calibri"/>
              <a:sym typeface="Calibri"/>
            </a:endParaRPr>
          </a:p>
        </p:txBody>
      </p:sp>
      <p:pic>
        <p:nvPicPr>
          <p:cNvPr id="3092" name="Google Shape;3092;g1d8534cb461_0_228">
            <a:hlinkClick action="ppaction://hlinksldjump" r:id="rId3"/>
          </p:cNvPr>
          <p:cNvPicPr preferRelativeResize="0"/>
          <p:nvPr/>
        </p:nvPicPr>
        <p:blipFill>
          <a:blip r:embed="rId4">
            <a:alphaModFix/>
          </a:blip>
          <a:stretch>
            <a:fillRect/>
          </a:stretch>
        </p:blipFill>
        <p:spPr>
          <a:xfrm>
            <a:off x="8422462" y="-1323"/>
            <a:ext cx="708950" cy="189323"/>
          </a:xfrm>
          <a:prstGeom prst="rect">
            <a:avLst/>
          </a:prstGeom>
          <a:noFill/>
          <a:ln>
            <a:noFill/>
          </a:ln>
        </p:spPr>
      </p:pic>
      <p:pic>
        <p:nvPicPr>
          <p:cNvPr id="3093" name="Google Shape;3093;g1d8534cb461_0_228"/>
          <p:cNvPicPr preferRelativeResize="0"/>
          <p:nvPr/>
        </p:nvPicPr>
        <p:blipFill>
          <a:blip r:embed="rId5">
            <a:alphaModFix/>
          </a:blip>
          <a:stretch>
            <a:fillRect/>
          </a:stretch>
        </p:blipFill>
        <p:spPr>
          <a:xfrm>
            <a:off x="1800080" y="2642475"/>
            <a:ext cx="5475348" cy="4229501"/>
          </a:xfrm>
          <a:prstGeom prst="rect">
            <a:avLst/>
          </a:prstGeom>
          <a:noFill/>
          <a:ln>
            <a:noFill/>
          </a:ln>
        </p:spPr>
      </p:pic>
      <p:sp>
        <p:nvSpPr>
          <p:cNvPr id="3094" name="Google Shape;3094;g1d8534cb461_0_228"/>
          <p:cNvSpPr txBox="1"/>
          <p:nvPr>
            <p:ph type="ctrTitle"/>
          </p:nvPr>
        </p:nvSpPr>
        <p:spPr>
          <a:xfrm>
            <a:off x="8348425" y="6553800"/>
            <a:ext cx="783000" cy="304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50">
                <a:solidFill>
                  <a:schemeClr val="lt1"/>
                </a:solidFill>
              </a:rPr>
              <a:t>Garden Examples</a:t>
            </a:r>
            <a:endParaRPr sz="25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8" name="Shape 3098"/>
        <p:cNvGrpSpPr/>
        <p:nvPr/>
      </p:nvGrpSpPr>
      <p:grpSpPr>
        <a:xfrm>
          <a:off x="0" y="0"/>
          <a:ext cx="0" cy="0"/>
          <a:chOff x="0" y="0"/>
          <a:chExt cx="0" cy="0"/>
        </a:xfrm>
      </p:grpSpPr>
      <p:sp>
        <p:nvSpPr>
          <p:cNvPr id="3099" name="Google Shape;3099;g1d56f95f2a5_0_7"/>
          <p:cNvSpPr txBox="1"/>
          <p:nvPr/>
        </p:nvSpPr>
        <p:spPr>
          <a:xfrm>
            <a:off x="2092913" y="6272593"/>
            <a:ext cx="747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Aromatic Aster</a:t>
            </a:r>
            <a:endParaRPr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1 plant</a:t>
            </a:r>
            <a:endParaRPr sz="900">
              <a:latin typeface="Calibri"/>
              <a:ea typeface="Calibri"/>
              <a:cs typeface="Calibri"/>
              <a:sym typeface="Calibri"/>
            </a:endParaRPr>
          </a:p>
        </p:txBody>
      </p:sp>
      <p:pic>
        <p:nvPicPr>
          <p:cNvPr descr="Aster oblongifolius 2 Transparent" id="3100" name="Google Shape;3100;g1d56f95f2a5_0_7"/>
          <p:cNvPicPr preferRelativeResize="0"/>
          <p:nvPr/>
        </p:nvPicPr>
        <p:blipFill rotWithShape="1">
          <a:blip r:embed="rId3">
            <a:alphaModFix/>
          </a:blip>
          <a:srcRect b="0" l="0" r="0" t="0"/>
          <a:stretch/>
        </p:blipFill>
        <p:spPr>
          <a:xfrm>
            <a:off x="2181351" y="5758791"/>
            <a:ext cx="685800" cy="545234"/>
          </a:xfrm>
          <a:prstGeom prst="rect">
            <a:avLst/>
          </a:prstGeom>
          <a:noFill/>
          <a:ln>
            <a:noFill/>
          </a:ln>
        </p:spPr>
      </p:pic>
      <p:sp>
        <p:nvSpPr>
          <p:cNvPr id="3101" name="Google Shape;3101;g1d56f95f2a5_0_7"/>
          <p:cNvSpPr txBox="1"/>
          <p:nvPr/>
        </p:nvSpPr>
        <p:spPr>
          <a:xfrm>
            <a:off x="1556784" y="6278887"/>
            <a:ext cx="6573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Phlox</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pic>
        <p:nvPicPr>
          <p:cNvPr descr="Phlox pilosa Transparent" id="3102" name="Google Shape;3102;g1d56f95f2a5_0_7"/>
          <p:cNvPicPr preferRelativeResize="0"/>
          <p:nvPr/>
        </p:nvPicPr>
        <p:blipFill rotWithShape="1">
          <a:blip r:embed="rId4">
            <a:alphaModFix/>
          </a:blip>
          <a:srcRect b="0" l="0" r="0" t="0"/>
          <a:stretch/>
        </p:blipFill>
        <p:spPr>
          <a:xfrm>
            <a:off x="1617701" y="5865999"/>
            <a:ext cx="480800" cy="415401"/>
          </a:xfrm>
          <a:prstGeom prst="rect">
            <a:avLst/>
          </a:prstGeom>
          <a:noFill/>
          <a:ln>
            <a:noFill/>
          </a:ln>
        </p:spPr>
      </p:pic>
      <p:pic>
        <p:nvPicPr>
          <p:cNvPr descr="Asclepias tuberosa Transparent" id="3103" name="Google Shape;3103;g1d56f95f2a5_0_7"/>
          <p:cNvPicPr preferRelativeResize="0"/>
          <p:nvPr/>
        </p:nvPicPr>
        <p:blipFill rotWithShape="1">
          <a:blip r:embed="rId5">
            <a:alphaModFix/>
          </a:blip>
          <a:srcRect b="0" l="0" r="0" t="0"/>
          <a:stretch/>
        </p:blipFill>
        <p:spPr>
          <a:xfrm>
            <a:off x="1044035" y="5866941"/>
            <a:ext cx="434779" cy="421457"/>
          </a:xfrm>
          <a:prstGeom prst="rect">
            <a:avLst/>
          </a:prstGeom>
          <a:noFill/>
          <a:ln>
            <a:noFill/>
          </a:ln>
        </p:spPr>
      </p:pic>
      <p:sp>
        <p:nvSpPr>
          <p:cNvPr id="3104" name="Google Shape;3104;g1d56f95f2a5_0_7"/>
          <p:cNvSpPr txBox="1"/>
          <p:nvPr/>
        </p:nvSpPr>
        <p:spPr>
          <a:xfrm>
            <a:off x="912997" y="6278874"/>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Butterfly Milkweed</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6 plants</a:t>
            </a:r>
            <a:endParaRPr sz="900">
              <a:latin typeface="Calibri"/>
              <a:ea typeface="Calibri"/>
              <a:cs typeface="Calibri"/>
              <a:sym typeface="Calibri"/>
            </a:endParaRPr>
          </a:p>
        </p:txBody>
      </p:sp>
      <p:pic>
        <p:nvPicPr>
          <p:cNvPr descr="Sporobolus heterolepis Transparent" id="3105" name="Google Shape;3105;g1d56f95f2a5_0_7"/>
          <p:cNvPicPr preferRelativeResize="0"/>
          <p:nvPr/>
        </p:nvPicPr>
        <p:blipFill rotWithShape="1">
          <a:blip r:embed="rId6">
            <a:alphaModFix/>
          </a:blip>
          <a:srcRect b="0" l="0" r="0" t="0"/>
          <a:stretch/>
        </p:blipFill>
        <p:spPr>
          <a:xfrm>
            <a:off x="1125808" y="3228823"/>
            <a:ext cx="588586" cy="514710"/>
          </a:xfrm>
          <a:prstGeom prst="rect">
            <a:avLst/>
          </a:prstGeom>
          <a:noFill/>
          <a:ln>
            <a:noFill/>
          </a:ln>
        </p:spPr>
      </p:pic>
      <p:sp>
        <p:nvSpPr>
          <p:cNvPr id="3106" name="Google Shape;3106;g1d56f95f2a5_0_7"/>
          <p:cNvSpPr txBox="1"/>
          <p:nvPr/>
        </p:nvSpPr>
        <p:spPr>
          <a:xfrm>
            <a:off x="989188" y="3733528"/>
            <a:ext cx="793800" cy="379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Dropseed</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6 plants</a:t>
            </a:r>
            <a:endParaRPr sz="9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1" i="0" sz="1800" u="none" cap="none" strike="noStrike">
              <a:solidFill>
                <a:srgbClr val="000000"/>
              </a:solidFill>
            </a:endParaRPr>
          </a:p>
        </p:txBody>
      </p:sp>
      <p:sp>
        <p:nvSpPr>
          <p:cNvPr id="3107" name="Google Shape;3107;g1d56f95f2a5_0_7"/>
          <p:cNvSpPr txBox="1"/>
          <p:nvPr/>
        </p:nvSpPr>
        <p:spPr>
          <a:xfrm>
            <a:off x="8325452" y="6274177"/>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Meadow Blazing Star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12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pic>
        <p:nvPicPr>
          <p:cNvPr descr="Liatris ligulistylis Transparent" id="3108" name="Google Shape;3108;g1d56f95f2a5_0_7"/>
          <p:cNvPicPr preferRelativeResize="0"/>
          <p:nvPr/>
        </p:nvPicPr>
        <p:blipFill rotWithShape="1">
          <a:blip r:embed="rId7">
            <a:alphaModFix/>
          </a:blip>
          <a:srcRect b="0" l="0" r="0" t="0"/>
          <a:stretch/>
        </p:blipFill>
        <p:spPr>
          <a:xfrm>
            <a:off x="8482600" y="5237533"/>
            <a:ext cx="480800" cy="1062467"/>
          </a:xfrm>
          <a:prstGeom prst="rect">
            <a:avLst/>
          </a:prstGeom>
          <a:noFill/>
          <a:ln>
            <a:noFill/>
          </a:ln>
        </p:spPr>
      </p:pic>
      <p:pic>
        <p:nvPicPr>
          <p:cNvPr descr="Monarda bradburiana Transparent" id="3109" name="Google Shape;3109;g1d56f95f2a5_0_7"/>
          <p:cNvPicPr preferRelativeResize="0"/>
          <p:nvPr/>
        </p:nvPicPr>
        <p:blipFill rotWithShape="1">
          <a:blip r:embed="rId8">
            <a:alphaModFix/>
          </a:blip>
          <a:srcRect b="0" l="0" r="0" t="0"/>
          <a:stretch/>
        </p:blipFill>
        <p:spPr>
          <a:xfrm>
            <a:off x="344723" y="5851854"/>
            <a:ext cx="541354" cy="420246"/>
          </a:xfrm>
          <a:prstGeom prst="rect">
            <a:avLst/>
          </a:prstGeom>
          <a:noFill/>
          <a:ln>
            <a:noFill/>
          </a:ln>
        </p:spPr>
      </p:pic>
      <p:pic>
        <p:nvPicPr>
          <p:cNvPr descr="Veronicastrum virginicum Transparent" id="3110" name="Google Shape;3110;g1d56f95f2a5_0_7"/>
          <p:cNvPicPr preferRelativeResize="0"/>
          <p:nvPr/>
        </p:nvPicPr>
        <p:blipFill rotWithShape="1">
          <a:blip r:embed="rId9">
            <a:alphaModFix/>
          </a:blip>
          <a:srcRect b="0" l="0" r="0" t="0"/>
          <a:stretch/>
        </p:blipFill>
        <p:spPr>
          <a:xfrm>
            <a:off x="6997038" y="5441366"/>
            <a:ext cx="632175" cy="859285"/>
          </a:xfrm>
          <a:prstGeom prst="rect">
            <a:avLst/>
          </a:prstGeom>
          <a:noFill/>
          <a:ln>
            <a:noFill/>
          </a:ln>
        </p:spPr>
      </p:pic>
      <p:sp>
        <p:nvSpPr>
          <p:cNvPr id="3111" name="Google Shape;3111;g1d56f95f2a5_0_7"/>
          <p:cNvSpPr txBox="1"/>
          <p:nvPr/>
        </p:nvSpPr>
        <p:spPr>
          <a:xfrm>
            <a:off x="1805252" y="5229061"/>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Nodding Onion</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pic>
        <p:nvPicPr>
          <p:cNvPr descr="Allium cernuum Transparent" id="3112" name="Google Shape;3112;g1d56f95f2a5_0_7"/>
          <p:cNvPicPr preferRelativeResize="0"/>
          <p:nvPr/>
        </p:nvPicPr>
        <p:blipFill rotWithShape="1">
          <a:blip r:embed="rId10">
            <a:alphaModFix/>
          </a:blip>
          <a:srcRect b="0" l="0" r="0" t="0"/>
          <a:stretch/>
        </p:blipFill>
        <p:spPr>
          <a:xfrm>
            <a:off x="2046398" y="4892645"/>
            <a:ext cx="265320" cy="363022"/>
          </a:xfrm>
          <a:prstGeom prst="rect">
            <a:avLst/>
          </a:prstGeom>
          <a:noFill/>
          <a:ln>
            <a:noFill/>
          </a:ln>
        </p:spPr>
      </p:pic>
      <p:sp>
        <p:nvSpPr>
          <p:cNvPr id="3113" name="Google Shape;3113;g1d56f95f2a5_0_7"/>
          <p:cNvSpPr txBox="1"/>
          <p:nvPr/>
        </p:nvSpPr>
        <p:spPr>
          <a:xfrm>
            <a:off x="4859775" y="6270943"/>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Orange Coneflower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pic>
        <p:nvPicPr>
          <p:cNvPr descr="Rudbeckia fulgida Transparent" id="3114" name="Google Shape;3114;g1d56f95f2a5_0_7"/>
          <p:cNvPicPr preferRelativeResize="0"/>
          <p:nvPr/>
        </p:nvPicPr>
        <p:blipFill rotWithShape="1">
          <a:blip r:embed="rId11">
            <a:alphaModFix/>
          </a:blip>
          <a:srcRect b="0" l="0" r="0" t="0"/>
          <a:stretch/>
        </p:blipFill>
        <p:spPr>
          <a:xfrm>
            <a:off x="4971788" y="5711807"/>
            <a:ext cx="508675" cy="605917"/>
          </a:xfrm>
          <a:prstGeom prst="rect">
            <a:avLst/>
          </a:prstGeom>
          <a:noFill/>
          <a:ln>
            <a:noFill/>
          </a:ln>
        </p:spPr>
      </p:pic>
      <p:sp>
        <p:nvSpPr>
          <p:cNvPr id="3115" name="Google Shape;3115;g1d56f95f2a5_0_7"/>
          <p:cNvSpPr txBox="1"/>
          <p:nvPr/>
        </p:nvSpPr>
        <p:spPr>
          <a:xfrm>
            <a:off x="6326976" y="6278864"/>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Blue Wild Indigo </a:t>
            </a:r>
            <a:endParaRPr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i="0" lang="en-US" sz="900" u="none" cap="none" strike="noStrike">
                <a:solidFill>
                  <a:srgbClr val="000000"/>
                </a:solidFill>
                <a:latin typeface="Calibri"/>
                <a:ea typeface="Calibri"/>
                <a:cs typeface="Calibri"/>
                <a:sym typeface="Calibri"/>
              </a:rPr>
              <a:t>2 plants</a:t>
            </a:r>
            <a:endParaRPr b="0" i="0" sz="1800" u="none" cap="none" strike="noStrike">
              <a:solidFill>
                <a:schemeClr val="dk1"/>
              </a:solidFill>
              <a:latin typeface="Arial"/>
              <a:ea typeface="Arial"/>
              <a:cs typeface="Arial"/>
              <a:sym typeface="Arial"/>
            </a:endParaRPr>
          </a:p>
        </p:txBody>
      </p:sp>
      <p:pic>
        <p:nvPicPr>
          <p:cNvPr descr="Baptisia australis Transparent" id="3116" name="Google Shape;3116;g1d56f95f2a5_0_7"/>
          <p:cNvPicPr preferRelativeResize="0"/>
          <p:nvPr/>
        </p:nvPicPr>
        <p:blipFill rotWithShape="1">
          <a:blip r:embed="rId12">
            <a:alphaModFix/>
          </a:blip>
          <a:srcRect b="0" l="0" r="0" t="0"/>
          <a:stretch/>
        </p:blipFill>
        <p:spPr>
          <a:xfrm>
            <a:off x="6470113" y="5639322"/>
            <a:ext cx="422675" cy="688578"/>
          </a:xfrm>
          <a:prstGeom prst="rect">
            <a:avLst/>
          </a:prstGeom>
          <a:noFill/>
          <a:ln>
            <a:noFill/>
          </a:ln>
        </p:spPr>
      </p:pic>
      <p:pic>
        <p:nvPicPr>
          <p:cNvPr descr="Carex radiata 2 Transparent" id="3117" name="Google Shape;3117;g1d56f95f2a5_0_7"/>
          <p:cNvPicPr preferRelativeResize="0"/>
          <p:nvPr/>
        </p:nvPicPr>
        <p:blipFill rotWithShape="1">
          <a:blip r:embed="rId13">
            <a:alphaModFix/>
          </a:blip>
          <a:srcRect b="0" l="0" r="0" t="0"/>
          <a:stretch/>
        </p:blipFill>
        <p:spPr>
          <a:xfrm>
            <a:off x="505205" y="3401281"/>
            <a:ext cx="373013" cy="328202"/>
          </a:xfrm>
          <a:prstGeom prst="rect">
            <a:avLst/>
          </a:prstGeom>
          <a:noFill/>
          <a:ln>
            <a:noFill/>
          </a:ln>
        </p:spPr>
      </p:pic>
      <p:sp>
        <p:nvSpPr>
          <p:cNvPr id="3118" name="Google Shape;3118;g1d56f95f2a5_0_7"/>
          <p:cNvSpPr txBox="1"/>
          <p:nvPr/>
        </p:nvSpPr>
        <p:spPr>
          <a:xfrm>
            <a:off x="331663" y="3729481"/>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Star Sedge</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12 plants</a:t>
            </a:r>
            <a:endParaRPr sz="900">
              <a:latin typeface="Calibri"/>
              <a:ea typeface="Calibri"/>
              <a:cs typeface="Calibri"/>
              <a:sym typeface="Calibri"/>
            </a:endParaRPr>
          </a:p>
        </p:txBody>
      </p:sp>
      <p:pic>
        <p:nvPicPr>
          <p:cNvPr descr="Lobelia cardinalis Transparent" id="3119" name="Google Shape;3119;g1d56f95f2a5_0_7"/>
          <p:cNvPicPr preferRelativeResize="0"/>
          <p:nvPr/>
        </p:nvPicPr>
        <p:blipFill rotWithShape="1">
          <a:blip r:embed="rId14">
            <a:alphaModFix/>
          </a:blip>
          <a:srcRect b="0" l="0" r="0" t="0"/>
          <a:stretch/>
        </p:blipFill>
        <p:spPr>
          <a:xfrm>
            <a:off x="7793787" y="5391727"/>
            <a:ext cx="545000" cy="906548"/>
          </a:xfrm>
          <a:prstGeom prst="rect">
            <a:avLst/>
          </a:prstGeom>
          <a:noFill/>
          <a:ln>
            <a:noFill/>
          </a:ln>
        </p:spPr>
      </p:pic>
      <p:sp>
        <p:nvSpPr>
          <p:cNvPr id="3120" name="Google Shape;3120;g1d56f95f2a5_0_7"/>
          <p:cNvSpPr txBox="1"/>
          <p:nvPr/>
        </p:nvSpPr>
        <p:spPr>
          <a:xfrm>
            <a:off x="7675983" y="6274184"/>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Cardinal Flower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pic>
        <p:nvPicPr>
          <p:cNvPr descr="Antennaria neglecta Transparent" id="3121" name="Google Shape;3121;g1d56f95f2a5_0_7"/>
          <p:cNvPicPr preferRelativeResize="0"/>
          <p:nvPr/>
        </p:nvPicPr>
        <p:blipFill rotWithShape="1">
          <a:blip r:embed="rId15">
            <a:alphaModFix/>
          </a:blip>
          <a:srcRect b="0" l="0" r="0" t="0"/>
          <a:stretch/>
        </p:blipFill>
        <p:spPr>
          <a:xfrm>
            <a:off x="1396934" y="4968410"/>
            <a:ext cx="348792" cy="285816"/>
          </a:xfrm>
          <a:prstGeom prst="rect">
            <a:avLst/>
          </a:prstGeom>
          <a:noFill/>
          <a:ln>
            <a:noFill/>
          </a:ln>
        </p:spPr>
      </p:pic>
      <p:pic>
        <p:nvPicPr>
          <p:cNvPr descr="Coreopsis lanceolata Transparent" id="3122" name="Google Shape;3122;g1d56f95f2a5_0_7"/>
          <p:cNvPicPr preferRelativeResize="0"/>
          <p:nvPr/>
        </p:nvPicPr>
        <p:blipFill rotWithShape="1">
          <a:blip r:embed="rId16">
            <a:alphaModFix/>
          </a:blip>
          <a:srcRect b="0" l="0" r="0" t="0"/>
          <a:stretch/>
        </p:blipFill>
        <p:spPr>
          <a:xfrm>
            <a:off x="3557645" y="5713953"/>
            <a:ext cx="508655" cy="569209"/>
          </a:xfrm>
          <a:prstGeom prst="rect">
            <a:avLst/>
          </a:prstGeom>
          <a:noFill/>
          <a:ln>
            <a:noFill/>
          </a:ln>
        </p:spPr>
      </p:pic>
      <p:pic>
        <p:nvPicPr>
          <p:cNvPr descr="Gaillardia aristata Transparent" id="3123" name="Google Shape;3123;g1d56f95f2a5_0_7"/>
          <p:cNvPicPr preferRelativeResize="0"/>
          <p:nvPr/>
        </p:nvPicPr>
        <p:blipFill rotWithShape="1">
          <a:blip r:embed="rId17">
            <a:alphaModFix/>
          </a:blip>
          <a:srcRect b="0" l="0" r="0" t="0"/>
          <a:stretch/>
        </p:blipFill>
        <p:spPr>
          <a:xfrm>
            <a:off x="2876987" y="5734857"/>
            <a:ext cx="588600" cy="559818"/>
          </a:xfrm>
          <a:prstGeom prst="rect">
            <a:avLst/>
          </a:prstGeom>
          <a:noFill/>
          <a:ln>
            <a:noFill/>
          </a:ln>
        </p:spPr>
      </p:pic>
      <p:pic>
        <p:nvPicPr>
          <p:cNvPr descr="Solidago nemoralis Transparent" id="3124" name="Google Shape;3124;g1d56f95f2a5_0_7"/>
          <p:cNvPicPr preferRelativeResize="0"/>
          <p:nvPr/>
        </p:nvPicPr>
        <p:blipFill rotWithShape="1">
          <a:blip r:embed="rId18">
            <a:alphaModFix/>
          </a:blip>
          <a:srcRect b="0" l="0" r="0" t="0"/>
          <a:stretch/>
        </p:blipFill>
        <p:spPr>
          <a:xfrm>
            <a:off x="4244067" y="5693401"/>
            <a:ext cx="451734" cy="599486"/>
          </a:xfrm>
          <a:prstGeom prst="rect">
            <a:avLst/>
          </a:prstGeom>
          <a:noFill/>
          <a:ln>
            <a:noFill/>
          </a:ln>
        </p:spPr>
      </p:pic>
      <p:sp>
        <p:nvSpPr>
          <p:cNvPr id="3125" name="Google Shape;3125;g1d56f95f2a5_0_7"/>
          <p:cNvSpPr txBox="1"/>
          <p:nvPr/>
        </p:nvSpPr>
        <p:spPr>
          <a:xfrm>
            <a:off x="1175013" y="5237526"/>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Prairie Pussytoes</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sp>
        <p:nvSpPr>
          <p:cNvPr id="3126" name="Google Shape;3126;g1d56f95f2a5_0_7"/>
          <p:cNvSpPr txBox="1"/>
          <p:nvPr/>
        </p:nvSpPr>
        <p:spPr>
          <a:xfrm>
            <a:off x="3431913" y="6278600"/>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Lance Leaf Coreopsis</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3127" name="Google Shape;3127;g1d56f95f2a5_0_7"/>
          <p:cNvSpPr txBox="1"/>
          <p:nvPr/>
        </p:nvSpPr>
        <p:spPr>
          <a:xfrm>
            <a:off x="4095388" y="6278600"/>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Grey Goldenrod</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3128" name="Google Shape;3128;g1d56f95f2a5_0_7"/>
          <p:cNvSpPr txBox="1"/>
          <p:nvPr/>
        </p:nvSpPr>
        <p:spPr>
          <a:xfrm>
            <a:off x="2780938" y="6278600"/>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Blanket Flower</a:t>
            </a:r>
            <a:endParaRPr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pic>
        <p:nvPicPr>
          <p:cNvPr descr="Echinacea pallida Transparent" id="3129" name="Google Shape;3129;g1d56f95f2a5_0_7"/>
          <p:cNvPicPr preferRelativeResize="0"/>
          <p:nvPr/>
        </p:nvPicPr>
        <p:blipFill rotWithShape="1">
          <a:blip r:embed="rId19">
            <a:alphaModFix/>
          </a:blip>
          <a:srcRect b="0" l="0" r="0" t="0"/>
          <a:stretch/>
        </p:blipFill>
        <p:spPr>
          <a:xfrm>
            <a:off x="5756451" y="5609470"/>
            <a:ext cx="421450" cy="671582"/>
          </a:xfrm>
          <a:prstGeom prst="rect">
            <a:avLst/>
          </a:prstGeom>
          <a:noFill/>
          <a:ln>
            <a:noFill/>
          </a:ln>
        </p:spPr>
      </p:pic>
      <p:sp>
        <p:nvSpPr>
          <p:cNvPr id="3130" name="Google Shape;3130;g1d56f95f2a5_0_7"/>
          <p:cNvSpPr txBox="1"/>
          <p:nvPr/>
        </p:nvSpPr>
        <p:spPr>
          <a:xfrm>
            <a:off x="5553188" y="6274164"/>
            <a:ext cx="7476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Pale Purple Coneflower</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3131" name="Google Shape;3131;g1d56f95f2a5_0_7"/>
          <p:cNvSpPr txBox="1"/>
          <p:nvPr/>
        </p:nvSpPr>
        <p:spPr>
          <a:xfrm>
            <a:off x="6985918" y="6274164"/>
            <a:ext cx="6858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Culver’s Root</a:t>
            </a:r>
            <a:endParaRPr sz="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3 plants</a:t>
            </a:r>
            <a:endParaRPr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t/>
            </a:r>
            <a:endParaRPr sz="900">
              <a:latin typeface="Calibri"/>
              <a:ea typeface="Calibri"/>
              <a:cs typeface="Calibri"/>
              <a:sym typeface="Calibri"/>
            </a:endParaRPr>
          </a:p>
        </p:txBody>
      </p:sp>
      <p:sp>
        <p:nvSpPr>
          <p:cNvPr id="3132" name="Google Shape;3132;g1d56f95f2a5_0_7"/>
          <p:cNvSpPr txBox="1"/>
          <p:nvPr/>
        </p:nvSpPr>
        <p:spPr>
          <a:xfrm>
            <a:off x="241597" y="6278887"/>
            <a:ext cx="7476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Bradbury’s Monarda</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3 plants</a:t>
            </a:r>
            <a:endParaRPr sz="900">
              <a:latin typeface="Calibri"/>
              <a:ea typeface="Calibri"/>
              <a:cs typeface="Calibri"/>
              <a:sym typeface="Calibri"/>
            </a:endParaRPr>
          </a:p>
        </p:txBody>
      </p:sp>
      <p:sp>
        <p:nvSpPr>
          <p:cNvPr id="3133" name="Google Shape;3133;g1d56f95f2a5_0_7"/>
          <p:cNvSpPr/>
          <p:nvPr/>
        </p:nvSpPr>
        <p:spPr>
          <a:xfrm>
            <a:off x="1961974" y="1096837"/>
            <a:ext cx="6481275" cy="4387125"/>
          </a:xfrm>
          <a:custGeom>
            <a:rect b="b" l="l" r="r" t="t"/>
            <a:pathLst>
              <a:path extrusionOk="0" h="175485" w="259251">
                <a:moveTo>
                  <a:pt x="114920" y="4705"/>
                </a:moveTo>
                <a:cubicBezTo>
                  <a:pt x="96886" y="4705"/>
                  <a:pt x="78713" y="2087"/>
                  <a:pt x="60818" y="4324"/>
                </a:cubicBezTo>
                <a:cubicBezTo>
                  <a:pt x="47274" y="6017"/>
                  <a:pt x="34209" y="12517"/>
                  <a:pt x="23289" y="20707"/>
                </a:cubicBezTo>
                <a:cubicBezTo>
                  <a:pt x="3756" y="35356"/>
                  <a:pt x="-6048" y="69152"/>
                  <a:pt x="4049" y="91382"/>
                </a:cubicBezTo>
                <a:cubicBezTo>
                  <a:pt x="12899" y="110866"/>
                  <a:pt x="37859" y="120891"/>
                  <a:pt x="58913" y="124720"/>
                </a:cubicBezTo>
                <a:cubicBezTo>
                  <a:pt x="72828" y="127251"/>
                  <a:pt x="83735" y="138346"/>
                  <a:pt x="96632" y="144151"/>
                </a:cubicBezTo>
                <a:cubicBezTo>
                  <a:pt x="136309" y="162011"/>
                  <a:pt x="190014" y="190792"/>
                  <a:pt x="225410" y="165487"/>
                </a:cubicBezTo>
                <a:cubicBezTo>
                  <a:pt x="235750" y="158094"/>
                  <a:pt x="246017" y="149234"/>
                  <a:pt x="251699" y="137864"/>
                </a:cubicBezTo>
                <a:cubicBezTo>
                  <a:pt x="255496" y="130267"/>
                  <a:pt x="255720" y="121328"/>
                  <a:pt x="256842" y="112909"/>
                </a:cubicBezTo>
                <a:cubicBezTo>
                  <a:pt x="258069" y="103702"/>
                  <a:pt x="260379" y="94204"/>
                  <a:pt x="258557" y="85096"/>
                </a:cubicBezTo>
                <a:cubicBezTo>
                  <a:pt x="257352" y="79070"/>
                  <a:pt x="254788" y="73303"/>
                  <a:pt x="254175" y="67189"/>
                </a:cubicBezTo>
                <a:cubicBezTo>
                  <a:pt x="252547" y="50950"/>
                  <a:pt x="247237" y="33390"/>
                  <a:pt x="235697" y="21850"/>
                </a:cubicBezTo>
                <a:cubicBezTo>
                  <a:pt x="227303" y="13456"/>
                  <a:pt x="215297" y="9109"/>
                  <a:pt x="203883" y="5848"/>
                </a:cubicBezTo>
                <a:cubicBezTo>
                  <a:pt x="198535" y="4320"/>
                  <a:pt x="193611" y="1016"/>
                  <a:pt x="188072" y="514"/>
                </a:cubicBezTo>
                <a:cubicBezTo>
                  <a:pt x="162990" y="-1760"/>
                  <a:pt x="137819" y="4705"/>
                  <a:pt x="112634" y="4705"/>
                </a:cubicBezTo>
              </a:path>
            </a:pathLst>
          </a:custGeom>
          <a:noFill/>
          <a:ln cap="flat" cmpd="sng" w="28575">
            <a:solidFill>
              <a:schemeClr val="dk1"/>
            </a:solidFill>
            <a:prstDash val="solid"/>
            <a:round/>
            <a:headEnd len="med" w="med" type="none"/>
            <a:tailEnd len="med" w="med" type="none"/>
          </a:ln>
        </p:spPr>
      </p:sp>
      <p:pic>
        <p:nvPicPr>
          <p:cNvPr descr="Antennaria neglecta Transparent" id="3134" name="Google Shape;3134;g1d56f95f2a5_0_7"/>
          <p:cNvPicPr preferRelativeResize="0"/>
          <p:nvPr/>
        </p:nvPicPr>
        <p:blipFill rotWithShape="1">
          <a:blip r:embed="rId15">
            <a:alphaModFix/>
          </a:blip>
          <a:srcRect b="0" l="0" r="0" t="0"/>
          <a:stretch/>
        </p:blipFill>
        <p:spPr>
          <a:xfrm>
            <a:off x="6826184" y="1425110"/>
            <a:ext cx="348792" cy="285816"/>
          </a:xfrm>
          <a:prstGeom prst="rect">
            <a:avLst/>
          </a:prstGeom>
          <a:noFill/>
          <a:ln>
            <a:noFill/>
          </a:ln>
        </p:spPr>
      </p:pic>
      <p:pic>
        <p:nvPicPr>
          <p:cNvPr descr="Antennaria neglecta Transparent" id="3135" name="Google Shape;3135;g1d56f95f2a5_0_7"/>
          <p:cNvPicPr preferRelativeResize="0"/>
          <p:nvPr/>
        </p:nvPicPr>
        <p:blipFill rotWithShape="1">
          <a:blip r:embed="rId15">
            <a:alphaModFix/>
          </a:blip>
          <a:srcRect b="0" l="0" r="0" t="0"/>
          <a:stretch/>
        </p:blipFill>
        <p:spPr>
          <a:xfrm>
            <a:off x="7747209" y="2090435"/>
            <a:ext cx="348792" cy="285816"/>
          </a:xfrm>
          <a:prstGeom prst="rect">
            <a:avLst/>
          </a:prstGeom>
          <a:noFill/>
          <a:ln>
            <a:noFill/>
          </a:ln>
        </p:spPr>
      </p:pic>
      <p:pic>
        <p:nvPicPr>
          <p:cNvPr descr="Antennaria neglecta Transparent" id="3136" name="Google Shape;3136;g1d56f95f2a5_0_7"/>
          <p:cNvPicPr preferRelativeResize="0"/>
          <p:nvPr/>
        </p:nvPicPr>
        <p:blipFill rotWithShape="1">
          <a:blip r:embed="rId15">
            <a:alphaModFix/>
          </a:blip>
          <a:srcRect b="0" l="0" r="0" t="0"/>
          <a:stretch/>
        </p:blipFill>
        <p:spPr>
          <a:xfrm>
            <a:off x="7907459" y="3007735"/>
            <a:ext cx="348792" cy="285816"/>
          </a:xfrm>
          <a:prstGeom prst="rect">
            <a:avLst/>
          </a:prstGeom>
          <a:noFill/>
          <a:ln>
            <a:noFill/>
          </a:ln>
        </p:spPr>
      </p:pic>
      <p:pic>
        <p:nvPicPr>
          <p:cNvPr descr="Allium cernuum Transparent" id="3137" name="Google Shape;3137;g1d56f95f2a5_0_7"/>
          <p:cNvPicPr preferRelativeResize="0"/>
          <p:nvPr/>
        </p:nvPicPr>
        <p:blipFill rotWithShape="1">
          <a:blip r:embed="rId10">
            <a:alphaModFix/>
          </a:blip>
          <a:srcRect b="0" l="0" r="0" t="0"/>
          <a:stretch/>
        </p:blipFill>
        <p:spPr>
          <a:xfrm>
            <a:off x="4549423" y="4220970"/>
            <a:ext cx="265320" cy="363022"/>
          </a:xfrm>
          <a:prstGeom prst="rect">
            <a:avLst/>
          </a:prstGeom>
          <a:noFill/>
          <a:ln>
            <a:noFill/>
          </a:ln>
        </p:spPr>
      </p:pic>
      <p:pic>
        <p:nvPicPr>
          <p:cNvPr descr="Allium cernuum Transparent" id="3138" name="Google Shape;3138;g1d56f95f2a5_0_7"/>
          <p:cNvPicPr preferRelativeResize="0"/>
          <p:nvPr/>
        </p:nvPicPr>
        <p:blipFill rotWithShape="1">
          <a:blip r:embed="rId10">
            <a:alphaModFix/>
          </a:blip>
          <a:srcRect b="0" l="0" r="0" t="0"/>
          <a:stretch/>
        </p:blipFill>
        <p:spPr>
          <a:xfrm>
            <a:off x="5462236" y="4623720"/>
            <a:ext cx="265320" cy="363022"/>
          </a:xfrm>
          <a:prstGeom prst="rect">
            <a:avLst/>
          </a:prstGeom>
          <a:noFill/>
          <a:ln>
            <a:noFill/>
          </a:ln>
        </p:spPr>
      </p:pic>
      <p:pic>
        <p:nvPicPr>
          <p:cNvPr descr="Allium cernuum Transparent" id="3139" name="Google Shape;3139;g1d56f95f2a5_0_7"/>
          <p:cNvPicPr preferRelativeResize="0"/>
          <p:nvPr/>
        </p:nvPicPr>
        <p:blipFill rotWithShape="1">
          <a:blip r:embed="rId10">
            <a:alphaModFix/>
          </a:blip>
          <a:srcRect b="0" l="0" r="0" t="0"/>
          <a:stretch/>
        </p:blipFill>
        <p:spPr>
          <a:xfrm>
            <a:off x="6089136" y="4813020"/>
            <a:ext cx="265320" cy="363022"/>
          </a:xfrm>
          <a:prstGeom prst="rect">
            <a:avLst/>
          </a:prstGeom>
          <a:noFill/>
          <a:ln>
            <a:noFill/>
          </a:ln>
        </p:spPr>
      </p:pic>
      <p:pic>
        <p:nvPicPr>
          <p:cNvPr descr="Monarda bradburiana Transparent" id="3140" name="Google Shape;3140;g1d56f95f2a5_0_7"/>
          <p:cNvPicPr preferRelativeResize="0"/>
          <p:nvPr/>
        </p:nvPicPr>
        <p:blipFill rotWithShape="1">
          <a:blip r:embed="rId8">
            <a:alphaModFix/>
          </a:blip>
          <a:srcRect b="0" l="0" r="0" t="0"/>
          <a:stretch/>
        </p:blipFill>
        <p:spPr>
          <a:xfrm>
            <a:off x="3318350" y="3579821"/>
            <a:ext cx="623475" cy="484004"/>
          </a:xfrm>
          <a:prstGeom prst="rect">
            <a:avLst/>
          </a:prstGeom>
          <a:noFill/>
          <a:ln>
            <a:noFill/>
          </a:ln>
        </p:spPr>
      </p:pic>
      <p:pic>
        <p:nvPicPr>
          <p:cNvPr descr="Monarda bradburiana Transparent" id="3141" name="Google Shape;3141;g1d56f95f2a5_0_7"/>
          <p:cNvPicPr preferRelativeResize="0"/>
          <p:nvPr/>
        </p:nvPicPr>
        <p:blipFill rotWithShape="1">
          <a:blip r:embed="rId8">
            <a:alphaModFix/>
          </a:blip>
          <a:srcRect b="0" l="0" r="0" t="0"/>
          <a:stretch/>
        </p:blipFill>
        <p:spPr>
          <a:xfrm>
            <a:off x="7022575" y="4763495"/>
            <a:ext cx="588600" cy="456930"/>
          </a:xfrm>
          <a:prstGeom prst="rect">
            <a:avLst/>
          </a:prstGeom>
          <a:noFill/>
          <a:ln>
            <a:noFill/>
          </a:ln>
        </p:spPr>
      </p:pic>
      <p:pic>
        <p:nvPicPr>
          <p:cNvPr descr="Monarda bradburiana Transparent" id="3142" name="Google Shape;3142;g1d56f95f2a5_0_7"/>
          <p:cNvPicPr preferRelativeResize="0"/>
          <p:nvPr/>
        </p:nvPicPr>
        <p:blipFill rotWithShape="1">
          <a:blip r:embed="rId8">
            <a:alphaModFix/>
          </a:blip>
          <a:srcRect b="0" l="0" r="0" t="0"/>
          <a:stretch/>
        </p:blipFill>
        <p:spPr>
          <a:xfrm>
            <a:off x="7683100" y="3878196"/>
            <a:ext cx="588600" cy="456903"/>
          </a:xfrm>
          <a:prstGeom prst="rect">
            <a:avLst/>
          </a:prstGeom>
          <a:noFill/>
          <a:ln>
            <a:noFill/>
          </a:ln>
        </p:spPr>
      </p:pic>
      <p:pic>
        <p:nvPicPr>
          <p:cNvPr descr="Asclepias tuberosa Transparent" id="3143" name="Google Shape;3143;g1d56f95f2a5_0_7"/>
          <p:cNvPicPr preferRelativeResize="0"/>
          <p:nvPr/>
        </p:nvPicPr>
        <p:blipFill rotWithShape="1">
          <a:blip r:embed="rId5">
            <a:alphaModFix/>
          </a:blip>
          <a:srcRect b="0" l="0" r="0" t="0"/>
          <a:stretch/>
        </p:blipFill>
        <p:spPr>
          <a:xfrm>
            <a:off x="3973610" y="3904066"/>
            <a:ext cx="434779" cy="421457"/>
          </a:xfrm>
          <a:prstGeom prst="rect">
            <a:avLst/>
          </a:prstGeom>
          <a:noFill/>
          <a:ln>
            <a:noFill/>
          </a:ln>
        </p:spPr>
      </p:pic>
      <p:pic>
        <p:nvPicPr>
          <p:cNvPr descr="Asclepias tuberosa Transparent" id="3144" name="Google Shape;3144;g1d56f95f2a5_0_7"/>
          <p:cNvPicPr preferRelativeResize="0"/>
          <p:nvPr/>
        </p:nvPicPr>
        <p:blipFill rotWithShape="1">
          <a:blip r:embed="rId5">
            <a:alphaModFix/>
          </a:blip>
          <a:srcRect b="0" l="0" r="0" t="0"/>
          <a:stretch/>
        </p:blipFill>
        <p:spPr>
          <a:xfrm>
            <a:off x="7592485" y="4390154"/>
            <a:ext cx="434779" cy="421457"/>
          </a:xfrm>
          <a:prstGeom prst="rect">
            <a:avLst/>
          </a:prstGeom>
          <a:noFill/>
          <a:ln>
            <a:noFill/>
          </a:ln>
        </p:spPr>
      </p:pic>
      <p:pic>
        <p:nvPicPr>
          <p:cNvPr descr="Asclepias tuberosa Transparent" id="3145" name="Google Shape;3145;g1d56f95f2a5_0_7"/>
          <p:cNvPicPr preferRelativeResize="0"/>
          <p:nvPr/>
        </p:nvPicPr>
        <p:blipFill rotWithShape="1">
          <a:blip r:embed="rId5">
            <a:alphaModFix/>
          </a:blip>
          <a:srcRect b="0" l="0" r="0" t="0"/>
          <a:stretch/>
        </p:blipFill>
        <p:spPr>
          <a:xfrm>
            <a:off x="7907460" y="3401704"/>
            <a:ext cx="434779" cy="421457"/>
          </a:xfrm>
          <a:prstGeom prst="rect">
            <a:avLst/>
          </a:prstGeom>
          <a:noFill/>
          <a:ln>
            <a:noFill/>
          </a:ln>
        </p:spPr>
      </p:pic>
      <p:pic>
        <p:nvPicPr>
          <p:cNvPr descr="Asclepias tuberosa Transparent" id="3146" name="Google Shape;3146;g1d56f95f2a5_0_7"/>
          <p:cNvPicPr preferRelativeResize="0"/>
          <p:nvPr/>
        </p:nvPicPr>
        <p:blipFill rotWithShape="1">
          <a:blip r:embed="rId5">
            <a:alphaModFix/>
          </a:blip>
          <a:srcRect b="0" l="0" r="0" t="0"/>
          <a:stretch/>
        </p:blipFill>
        <p:spPr>
          <a:xfrm>
            <a:off x="2977373" y="1454666"/>
            <a:ext cx="434779" cy="421457"/>
          </a:xfrm>
          <a:prstGeom prst="rect">
            <a:avLst/>
          </a:prstGeom>
          <a:noFill/>
          <a:ln>
            <a:noFill/>
          </a:ln>
        </p:spPr>
      </p:pic>
      <p:pic>
        <p:nvPicPr>
          <p:cNvPr descr="Asclepias tuberosa Transparent" id="3147" name="Google Shape;3147;g1d56f95f2a5_0_7"/>
          <p:cNvPicPr preferRelativeResize="0"/>
          <p:nvPr/>
        </p:nvPicPr>
        <p:blipFill rotWithShape="1">
          <a:blip r:embed="rId5">
            <a:alphaModFix/>
          </a:blip>
          <a:srcRect b="0" l="0" r="0" t="0"/>
          <a:stretch/>
        </p:blipFill>
        <p:spPr>
          <a:xfrm>
            <a:off x="2557060" y="1798704"/>
            <a:ext cx="434779" cy="421457"/>
          </a:xfrm>
          <a:prstGeom prst="rect">
            <a:avLst/>
          </a:prstGeom>
          <a:noFill/>
          <a:ln>
            <a:noFill/>
          </a:ln>
        </p:spPr>
      </p:pic>
      <p:pic>
        <p:nvPicPr>
          <p:cNvPr descr="Asclepias tuberosa Transparent" id="3148" name="Google Shape;3148;g1d56f95f2a5_0_7"/>
          <p:cNvPicPr preferRelativeResize="0"/>
          <p:nvPr/>
        </p:nvPicPr>
        <p:blipFill rotWithShape="1">
          <a:blip r:embed="rId5">
            <a:alphaModFix/>
          </a:blip>
          <a:srcRect b="0" l="0" r="0" t="0"/>
          <a:stretch/>
        </p:blipFill>
        <p:spPr>
          <a:xfrm>
            <a:off x="7347248" y="2681703"/>
            <a:ext cx="498475" cy="483170"/>
          </a:xfrm>
          <a:prstGeom prst="rect">
            <a:avLst/>
          </a:prstGeom>
          <a:noFill/>
          <a:ln>
            <a:noFill/>
          </a:ln>
        </p:spPr>
      </p:pic>
      <p:pic>
        <p:nvPicPr>
          <p:cNvPr descr="Phlox pilosa Transparent" id="3149" name="Google Shape;3149;g1d56f95f2a5_0_7"/>
          <p:cNvPicPr preferRelativeResize="0"/>
          <p:nvPr/>
        </p:nvPicPr>
        <p:blipFill rotWithShape="1">
          <a:blip r:embed="rId4">
            <a:alphaModFix/>
          </a:blip>
          <a:srcRect b="0" l="0" r="0" t="0"/>
          <a:stretch/>
        </p:blipFill>
        <p:spPr>
          <a:xfrm>
            <a:off x="6448113" y="4890937"/>
            <a:ext cx="480800" cy="415401"/>
          </a:xfrm>
          <a:prstGeom prst="rect">
            <a:avLst/>
          </a:prstGeom>
          <a:noFill/>
          <a:ln>
            <a:noFill/>
          </a:ln>
        </p:spPr>
      </p:pic>
      <p:pic>
        <p:nvPicPr>
          <p:cNvPr descr="Phlox pilosa Transparent" id="3150" name="Google Shape;3150;g1d56f95f2a5_0_7"/>
          <p:cNvPicPr preferRelativeResize="0"/>
          <p:nvPr/>
        </p:nvPicPr>
        <p:blipFill rotWithShape="1">
          <a:blip r:embed="rId4">
            <a:alphaModFix/>
          </a:blip>
          <a:srcRect b="0" l="0" r="0" t="0"/>
          <a:stretch/>
        </p:blipFill>
        <p:spPr>
          <a:xfrm>
            <a:off x="6995101" y="4227912"/>
            <a:ext cx="480800" cy="415401"/>
          </a:xfrm>
          <a:prstGeom prst="rect">
            <a:avLst/>
          </a:prstGeom>
          <a:noFill/>
          <a:ln>
            <a:noFill/>
          </a:ln>
        </p:spPr>
      </p:pic>
      <p:pic>
        <p:nvPicPr>
          <p:cNvPr descr="Phlox pilosa Transparent" id="3151" name="Google Shape;3151;g1d56f95f2a5_0_7"/>
          <p:cNvPicPr preferRelativeResize="0"/>
          <p:nvPr/>
        </p:nvPicPr>
        <p:blipFill rotWithShape="1">
          <a:blip r:embed="rId4">
            <a:alphaModFix/>
          </a:blip>
          <a:srcRect b="0" l="0" r="0" t="0"/>
          <a:stretch/>
        </p:blipFill>
        <p:spPr>
          <a:xfrm>
            <a:off x="7428376" y="3333799"/>
            <a:ext cx="480800" cy="415401"/>
          </a:xfrm>
          <a:prstGeom prst="rect">
            <a:avLst/>
          </a:prstGeom>
          <a:noFill/>
          <a:ln>
            <a:noFill/>
          </a:ln>
        </p:spPr>
      </p:pic>
      <p:pic>
        <p:nvPicPr>
          <p:cNvPr descr="Aster oblongifolius 2 Transparent" id="3152" name="Google Shape;3152;g1d56f95f2a5_0_7"/>
          <p:cNvPicPr preferRelativeResize="0"/>
          <p:nvPr/>
        </p:nvPicPr>
        <p:blipFill rotWithShape="1">
          <a:blip r:embed="rId3">
            <a:alphaModFix/>
          </a:blip>
          <a:srcRect b="0" l="0" r="0" t="0"/>
          <a:stretch/>
        </p:blipFill>
        <p:spPr>
          <a:xfrm>
            <a:off x="7011350" y="1568126"/>
            <a:ext cx="844702" cy="671575"/>
          </a:xfrm>
          <a:prstGeom prst="rect">
            <a:avLst/>
          </a:prstGeom>
          <a:noFill/>
          <a:ln>
            <a:noFill/>
          </a:ln>
        </p:spPr>
      </p:pic>
      <p:pic>
        <p:nvPicPr>
          <p:cNvPr descr="Gaillardia aristata Transparent" id="3153" name="Google Shape;3153;g1d56f95f2a5_0_7"/>
          <p:cNvPicPr preferRelativeResize="0"/>
          <p:nvPr/>
        </p:nvPicPr>
        <p:blipFill rotWithShape="1">
          <a:blip r:embed="rId17">
            <a:alphaModFix/>
          </a:blip>
          <a:srcRect b="0" l="0" r="0" t="0"/>
          <a:stretch/>
        </p:blipFill>
        <p:spPr>
          <a:xfrm>
            <a:off x="2154976" y="2760922"/>
            <a:ext cx="623475" cy="593029"/>
          </a:xfrm>
          <a:prstGeom prst="rect">
            <a:avLst/>
          </a:prstGeom>
          <a:noFill/>
          <a:ln>
            <a:noFill/>
          </a:ln>
        </p:spPr>
      </p:pic>
      <p:pic>
        <p:nvPicPr>
          <p:cNvPr descr="Gaillardia aristata Transparent" id="3154" name="Google Shape;3154;g1d56f95f2a5_0_7"/>
          <p:cNvPicPr preferRelativeResize="0"/>
          <p:nvPr/>
        </p:nvPicPr>
        <p:blipFill rotWithShape="1">
          <a:blip r:embed="rId17">
            <a:alphaModFix/>
          </a:blip>
          <a:srcRect b="0" l="0" r="0" t="0"/>
          <a:stretch/>
        </p:blipFill>
        <p:spPr>
          <a:xfrm>
            <a:off x="6422576" y="4292052"/>
            <a:ext cx="562143" cy="534660"/>
          </a:xfrm>
          <a:prstGeom prst="rect">
            <a:avLst/>
          </a:prstGeom>
          <a:noFill/>
          <a:ln>
            <a:noFill/>
          </a:ln>
        </p:spPr>
      </p:pic>
      <p:pic>
        <p:nvPicPr>
          <p:cNvPr descr="Gaillardia aristata Transparent" id="3155" name="Google Shape;3155;g1d56f95f2a5_0_7"/>
          <p:cNvPicPr preferRelativeResize="0"/>
          <p:nvPr/>
        </p:nvPicPr>
        <p:blipFill rotWithShape="1">
          <a:blip r:embed="rId17">
            <a:alphaModFix/>
          </a:blip>
          <a:srcRect b="0" l="0" r="0" t="0"/>
          <a:stretch/>
        </p:blipFill>
        <p:spPr>
          <a:xfrm>
            <a:off x="7779210" y="2432825"/>
            <a:ext cx="562143" cy="534660"/>
          </a:xfrm>
          <a:prstGeom prst="rect">
            <a:avLst/>
          </a:prstGeom>
          <a:noFill/>
          <a:ln>
            <a:noFill/>
          </a:ln>
        </p:spPr>
      </p:pic>
      <p:pic>
        <p:nvPicPr>
          <p:cNvPr descr="Coreopsis lanceolata Transparent" id="3156" name="Google Shape;3156;g1d56f95f2a5_0_7"/>
          <p:cNvPicPr preferRelativeResize="0"/>
          <p:nvPr/>
        </p:nvPicPr>
        <p:blipFill rotWithShape="1">
          <a:blip r:embed="rId16">
            <a:alphaModFix/>
          </a:blip>
          <a:srcRect b="0" l="0" r="0" t="0"/>
          <a:stretch/>
        </p:blipFill>
        <p:spPr>
          <a:xfrm>
            <a:off x="6678783" y="3784315"/>
            <a:ext cx="508655" cy="569209"/>
          </a:xfrm>
          <a:prstGeom prst="rect">
            <a:avLst/>
          </a:prstGeom>
          <a:noFill/>
          <a:ln>
            <a:noFill/>
          </a:ln>
        </p:spPr>
      </p:pic>
      <p:pic>
        <p:nvPicPr>
          <p:cNvPr descr="Coreopsis lanceolata Transparent" id="3157" name="Google Shape;3157;g1d56f95f2a5_0_7"/>
          <p:cNvPicPr preferRelativeResize="0"/>
          <p:nvPr/>
        </p:nvPicPr>
        <p:blipFill rotWithShape="1">
          <a:blip r:embed="rId16">
            <a:alphaModFix/>
          </a:blip>
          <a:srcRect b="0" l="0" r="0" t="0"/>
          <a:stretch/>
        </p:blipFill>
        <p:spPr>
          <a:xfrm>
            <a:off x="4077970" y="1261565"/>
            <a:ext cx="508655" cy="569209"/>
          </a:xfrm>
          <a:prstGeom prst="rect">
            <a:avLst/>
          </a:prstGeom>
          <a:noFill/>
          <a:ln>
            <a:noFill/>
          </a:ln>
        </p:spPr>
      </p:pic>
      <p:pic>
        <p:nvPicPr>
          <p:cNvPr descr="Coreopsis lanceolata Transparent" id="3158" name="Google Shape;3158;g1d56f95f2a5_0_7"/>
          <p:cNvPicPr preferRelativeResize="0"/>
          <p:nvPr/>
        </p:nvPicPr>
        <p:blipFill rotWithShape="1">
          <a:blip r:embed="rId16">
            <a:alphaModFix/>
          </a:blip>
          <a:srcRect b="0" l="0" r="0" t="0"/>
          <a:stretch/>
        </p:blipFill>
        <p:spPr>
          <a:xfrm>
            <a:off x="2237433" y="2191728"/>
            <a:ext cx="508655" cy="569209"/>
          </a:xfrm>
          <a:prstGeom prst="rect">
            <a:avLst/>
          </a:prstGeom>
          <a:noFill/>
          <a:ln>
            <a:noFill/>
          </a:ln>
        </p:spPr>
      </p:pic>
      <p:pic>
        <p:nvPicPr>
          <p:cNvPr descr="Solidago nemoralis Transparent" id="3159" name="Google Shape;3159;g1d56f95f2a5_0_7"/>
          <p:cNvPicPr preferRelativeResize="0"/>
          <p:nvPr/>
        </p:nvPicPr>
        <p:blipFill rotWithShape="1">
          <a:blip r:embed="rId18">
            <a:alphaModFix/>
          </a:blip>
          <a:srcRect b="0" l="0" r="0" t="0"/>
          <a:stretch/>
        </p:blipFill>
        <p:spPr>
          <a:xfrm>
            <a:off x="6996262" y="2078098"/>
            <a:ext cx="541350" cy="718375"/>
          </a:xfrm>
          <a:prstGeom prst="rect">
            <a:avLst/>
          </a:prstGeom>
          <a:noFill/>
          <a:ln>
            <a:noFill/>
          </a:ln>
        </p:spPr>
      </p:pic>
      <p:pic>
        <p:nvPicPr>
          <p:cNvPr descr="Solidago nemoralis Transparent" id="3160" name="Google Shape;3160;g1d56f95f2a5_0_7"/>
          <p:cNvPicPr preferRelativeResize="0"/>
          <p:nvPr/>
        </p:nvPicPr>
        <p:blipFill rotWithShape="1">
          <a:blip r:embed="rId18">
            <a:alphaModFix/>
          </a:blip>
          <a:srcRect b="0" l="0" r="0" t="0"/>
          <a:stretch/>
        </p:blipFill>
        <p:spPr>
          <a:xfrm>
            <a:off x="6343300" y="1278598"/>
            <a:ext cx="562150" cy="745977"/>
          </a:xfrm>
          <a:prstGeom prst="rect">
            <a:avLst/>
          </a:prstGeom>
          <a:noFill/>
          <a:ln>
            <a:noFill/>
          </a:ln>
        </p:spPr>
      </p:pic>
      <p:pic>
        <p:nvPicPr>
          <p:cNvPr descr="Solidago nemoralis Transparent" id="3161" name="Google Shape;3161;g1d56f95f2a5_0_7"/>
          <p:cNvPicPr preferRelativeResize="0"/>
          <p:nvPr/>
        </p:nvPicPr>
        <p:blipFill rotWithShape="1">
          <a:blip r:embed="rId18">
            <a:alphaModFix/>
          </a:blip>
          <a:srcRect b="0" l="0" r="0" t="0"/>
          <a:stretch/>
        </p:blipFill>
        <p:spPr>
          <a:xfrm>
            <a:off x="4493976" y="3396998"/>
            <a:ext cx="508675" cy="675052"/>
          </a:xfrm>
          <a:prstGeom prst="rect">
            <a:avLst/>
          </a:prstGeom>
          <a:noFill/>
          <a:ln>
            <a:noFill/>
          </a:ln>
        </p:spPr>
      </p:pic>
      <p:pic>
        <p:nvPicPr>
          <p:cNvPr descr="Rudbeckia fulgida Transparent" id="3162" name="Google Shape;3162;g1d56f95f2a5_0_7"/>
          <p:cNvPicPr preferRelativeResize="0"/>
          <p:nvPr/>
        </p:nvPicPr>
        <p:blipFill rotWithShape="1">
          <a:blip r:embed="rId11">
            <a:alphaModFix/>
          </a:blip>
          <a:srcRect b="0" l="0" r="0" t="0"/>
          <a:stretch/>
        </p:blipFill>
        <p:spPr>
          <a:xfrm>
            <a:off x="5594525" y="4051928"/>
            <a:ext cx="588600" cy="701109"/>
          </a:xfrm>
          <a:prstGeom prst="rect">
            <a:avLst/>
          </a:prstGeom>
          <a:noFill/>
          <a:ln>
            <a:noFill/>
          </a:ln>
        </p:spPr>
      </p:pic>
      <p:pic>
        <p:nvPicPr>
          <p:cNvPr descr="Rudbeckia fulgida Transparent" id="3163" name="Google Shape;3163;g1d56f95f2a5_0_7"/>
          <p:cNvPicPr preferRelativeResize="0"/>
          <p:nvPr/>
        </p:nvPicPr>
        <p:blipFill rotWithShape="1">
          <a:blip r:embed="rId11">
            <a:alphaModFix/>
          </a:blip>
          <a:srcRect b="0" l="0" r="0" t="0"/>
          <a:stretch/>
        </p:blipFill>
        <p:spPr>
          <a:xfrm>
            <a:off x="5672752" y="1221577"/>
            <a:ext cx="545000" cy="649186"/>
          </a:xfrm>
          <a:prstGeom prst="rect">
            <a:avLst/>
          </a:prstGeom>
          <a:noFill/>
          <a:ln>
            <a:noFill/>
          </a:ln>
        </p:spPr>
      </p:pic>
      <p:pic>
        <p:nvPicPr>
          <p:cNvPr descr="Rudbeckia fulgida Transparent" id="3164" name="Google Shape;3164;g1d56f95f2a5_0_7"/>
          <p:cNvPicPr preferRelativeResize="0"/>
          <p:nvPr/>
        </p:nvPicPr>
        <p:blipFill rotWithShape="1">
          <a:blip r:embed="rId11">
            <a:alphaModFix/>
          </a:blip>
          <a:srcRect b="0" l="0" r="0" t="0"/>
          <a:stretch/>
        </p:blipFill>
        <p:spPr>
          <a:xfrm>
            <a:off x="2761550" y="3111378"/>
            <a:ext cx="588600" cy="701136"/>
          </a:xfrm>
          <a:prstGeom prst="rect">
            <a:avLst/>
          </a:prstGeom>
          <a:noFill/>
          <a:ln>
            <a:noFill/>
          </a:ln>
        </p:spPr>
      </p:pic>
      <p:pic>
        <p:nvPicPr>
          <p:cNvPr descr="Echinacea pallida Transparent" id="3165" name="Google Shape;3165;g1d56f95f2a5_0_7"/>
          <p:cNvPicPr preferRelativeResize="0"/>
          <p:nvPr/>
        </p:nvPicPr>
        <p:blipFill rotWithShape="1">
          <a:blip r:embed="rId19">
            <a:alphaModFix/>
          </a:blip>
          <a:srcRect b="0" l="0" r="0" t="0"/>
          <a:stretch/>
        </p:blipFill>
        <p:spPr>
          <a:xfrm>
            <a:off x="3561075" y="1186263"/>
            <a:ext cx="451750" cy="719812"/>
          </a:xfrm>
          <a:prstGeom prst="rect">
            <a:avLst/>
          </a:prstGeom>
          <a:noFill/>
          <a:ln>
            <a:noFill/>
          </a:ln>
        </p:spPr>
      </p:pic>
      <p:pic>
        <p:nvPicPr>
          <p:cNvPr descr="Echinacea pallida Transparent" id="3166" name="Google Shape;3166;g1d56f95f2a5_0_7"/>
          <p:cNvPicPr preferRelativeResize="0"/>
          <p:nvPr/>
        </p:nvPicPr>
        <p:blipFill rotWithShape="1">
          <a:blip r:embed="rId19">
            <a:alphaModFix/>
          </a:blip>
          <a:srcRect b="0" l="0" r="0" t="0"/>
          <a:stretch/>
        </p:blipFill>
        <p:spPr>
          <a:xfrm>
            <a:off x="4743211" y="1209426"/>
            <a:ext cx="422675" cy="673488"/>
          </a:xfrm>
          <a:prstGeom prst="rect">
            <a:avLst/>
          </a:prstGeom>
          <a:noFill/>
          <a:ln>
            <a:noFill/>
          </a:ln>
        </p:spPr>
      </p:pic>
      <p:pic>
        <p:nvPicPr>
          <p:cNvPr descr="Echinacea pallida Transparent" id="3167" name="Google Shape;3167;g1d56f95f2a5_0_7"/>
          <p:cNvPicPr preferRelativeResize="0"/>
          <p:nvPr/>
        </p:nvPicPr>
        <p:blipFill rotWithShape="1">
          <a:blip r:embed="rId19">
            <a:alphaModFix/>
          </a:blip>
          <a:srcRect b="0" l="0" r="0" t="0"/>
          <a:stretch/>
        </p:blipFill>
        <p:spPr>
          <a:xfrm>
            <a:off x="6833775" y="2930499"/>
            <a:ext cx="451750" cy="719789"/>
          </a:xfrm>
          <a:prstGeom prst="rect">
            <a:avLst/>
          </a:prstGeom>
          <a:noFill/>
          <a:ln>
            <a:noFill/>
          </a:ln>
        </p:spPr>
      </p:pic>
      <p:pic>
        <p:nvPicPr>
          <p:cNvPr descr="Baptisia australis Transparent" id="3168" name="Google Shape;3168;g1d56f95f2a5_0_7"/>
          <p:cNvPicPr preferRelativeResize="0"/>
          <p:nvPr/>
        </p:nvPicPr>
        <p:blipFill rotWithShape="1">
          <a:blip r:embed="rId12">
            <a:alphaModFix/>
          </a:blip>
          <a:srcRect b="0" l="0" r="0" t="0"/>
          <a:stretch/>
        </p:blipFill>
        <p:spPr>
          <a:xfrm>
            <a:off x="7242900" y="3606884"/>
            <a:ext cx="480800" cy="783266"/>
          </a:xfrm>
          <a:prstGeom prst="rect">
            <a:avLst/>
          </a:prstGeom>
          <a:noFill/>
          <a:ln>
            <a:noFill/>
          </a:ln>
        </p:spPr>
      </p:pic>
      <p:pic>
        <p:nvPicPr>
          <p:cNvPr descr="Baptisia australis Transparent" id="3169" name="Google Shape;3169;g1d56f95f2a5_0_7"/>
          <p:cNvPicPr preferRelativeResize="0"/>
          <p:nvPr/>
        </p:nvPicPr>
        <p:blipFill rotWithShape="1">
          <a:blip r:embed="rId12">
            <a:alphaModFix/>
          </a:blip>
          <a:srcRect b="0" l="0" r="0" t="0"/>
          <a:stretch/>
        </p:blipFill>
        <p:spPr>
          <a:xfrm>
            <a:off x="4012552" y="2947628"/>
            <a:ext cx="498475" cy="812060"/>
          </a:xfrm>
          <a:prstGeom prst="rect">
            <a:avLst/>
          </a:prstGeom>
          <a:noFill/>
          <a:ln>
            <a:noFill/>
          </a:ln>
        </p:spPr>
      </p:pic>
      <p:pic>
        <p:nvPicPr>
          <p:cNvPr descr="Veronicastrum virginicum Transparent" id="3170" name="Google Shape;3170;g1d56f95f2a5_0_7"/>
          <p:cNvPicPr preferRelativeResize="0"/>
          <p:nvPr/>
        </p:nvPicPr>
        <p:blipFill rotWithShape="1">
          <a:blip r:embed="rId9">
            <a:alphaModFix/>
          </a:blip>
          <a:srcRect b="0" l="0" r="0" t="0"/>
          <a:stretch/>
        </p:blipFill>
        <p:spPr>
          <a:xfrm>
            <a:off x="3422738" y="1809610"/>
            <a:ext cx="623481" cy="847464"/>
          </a:xfrm>
          <a:prstGeom prst="rect">
            <a:avLst/>
          </a:prstGeom>
          <a:noFill/>
          <a:ln>
            <a:noFill/>
          </a:ln>
        </p:spPr>
      </p:pic>
      <p:pic>
        <p:nvPicPr>
          <p:cNvPr descr="Veronicastrum virginicum Transparent" id="3171" name="Google Shape;3171;g1d56f95f2a5_0_7"/>
          <p:cNvPicPr preferRelativeResize="0"/>
          <p:nvPr/>
        </p:nvPicPr>
        <p:blipFill rotWithShape="1">
          <a:blip r:embed="rId9">
            <a:alphaModFix/>
          </a:blip>
          <a:srcRect b="0" l="0" r="0" t="0"/>
          <a:stretch/>
        </p:blipFill>
        <p:spPr>
          <a:xfrm>
            <a:off x="4582042" y="1809610"/>
            <a:ext cx="623481" cy="847464"/>
          </a:xfrm>
          <a:prstGeom prst="rect">
            <a:avLst/>
          </a:prstGeom>
          <a:noFill/>
          <a:ln>
            <a:noFill/>
          </a:ln>
        </p:spPr>
      </p:pic>
      <p:pic>
        <p:nvPicPr>
          <p:cNvPr descr="Veronicastrum virginicum Transparent" id="3172" name="Google Shape;3172;g1d56f95f2a5_0_7"/>
          <p:cNvPicPr preferRelativeResize="0"/>
          <p:nvPr/>
        </p:nvPicPr>
        <p:blipFill rotWithShape="1">
          <a:blip r:embed="rId9">
            <a:alphaModFix/>
          </a:blip>
          <a:srcRect b="0" l="0" r="0" t="0"/>
          <a:stretch/>
        </p:blipFill>
        <p:spPr>
          <a:xfrm>
            <a:off x="6163168" y="2468336"/>
            <a:ext cx="623481" cy="847464"/>
          </a:xfrm>
          <a:prstGeom prst="rect">
            <a:avLst/>
          </a:prstGeom>
          <a:noFill/>
          <a:ln>
            <a:noFill/>
          </a:ln>
        </p:spPr>
      </p:pic>
      <p:pic>
        <p:nvPicPr>
          <p:cNvPr descr="Lobelia cardinalis Transparent" id="3173" name="Google Shape;3173;g1d56f95f2a5_0_7"/>
          <p:cNvPicPr preferRelativeResize="0"/>
          <p:nvPr/>
        </p:nvPicPr>
        <p:blipFill rotWithShape="1">
          <a:blip r:embed="rId14">
            <a:alphaModFix/>
          </a:blip>
          <a:srcRect b="0" l="0" r="0" t="0"/>
          <a:stretch/>
        </p:blipFill>
        <p:spPr>
          <a:xfrm>
            <a:off x="5031269" y="3904064"/>
            <a:ext cx="498484" cy="829219"/>
          </a:xfrm>
          <a:prstGeom prst="rect">
            <a:avLst/>
          </a:prstGeom>
          <a:noFill/>
          <a:ln>
            <a:noFill/>
          </a:ln>
        </p:spPr>
      </p:pic>
      <p:pic>
        <p:nvPicPr>
          <p:cNvPr descr="Lobelia cardinalis Transparent" id="3174" name="Google Shape;3174;g1d56f95f2a5_0_7"/>
          <p:cNvPicPr preferRelativeResize="0"/>
          <p:nvPr/>
        </p:nvPicPr>
        <p:blipFill rotWithShape="1">
          <a:blip r:embed="rId14">
            <a:alphaModFix/>
          </a:blip>
          <a:srcRect b="0" l="0" r="0" t="0"/>
          <a:stretch/>
        </p:blipFill>
        <p:spPr>
          <a:xfrm>
            <a:off x="6137081" y="3688752"/>
            <a:ext cx="498484" cy="829219"/>
          </a:xfrm>
          <a:prstGeom prst="rect">
            <a:avLst/>
          </a:prstGeom>
          <a:noFill/>
          <a:ln>
            <a:noFill/>
          </a:ln>
        </p:spPr>
      </p:pic>
      <p:pic>
        <p:nvPicPr>
          <p:cNvPr descr="Lobelia cardinalis Transparent" id="3175" name="Google Shape;3175;g1d56f95f2a5_0_7"/>
          <p:cNvPicPr preferRelativeResize="0"/>
          <p:nvPr/>
        </p:nvPicPr>
        <p:blipFill rotWithShape="1">
          <a:blip r:embed="rId14">
            <a:alphaModFix/>
          </a:blip>
          <a:srcRect b="0" l="0" r="0" t="0"/>
          <a:stretch/>
        </p:blipFill>
        <p:spPr>
          <a:xfrm>
            <a:off x="6374806" y="3071564"/>
            <a:ext cx="498484" cy="829219"/>
          </a:xfrm>
          <a:prstGeom prst="rect">
            <a:avLst/>
          </a:prstGeom>
          <a:noFill/>
          <a:ln>
            <a:noFill/>
          </a:ln>
        </p:spPr>
      </p:pic>
      <p:pic>
        <p:nvPicPr>
          <p:cNvPr descr="Liatris ligulistylis Transparent" id="3176" name="Google Shape;3176;g1d56f95f2a5_0_7"/>
          <p:cNvPicPr preferRelativeResize="0"/>
          <p:nvPr/>
        </p:nvPicPr>
        <p:blipFill rotWithShape="1">
          <a:blip r:embed="rId7">
            <a:alphaModFix/>
          </a:blip>
          <a:srcRect b="0" l="0" r="0" t="0"/>
          <a:stretch/>
        </p:blipFill>
        <p:spPr>
          <a:xfrm>
            <a:off x="2960600" y="2049453"/>
            <a:ext cx="449661" cy="993652"/>
          </a:xfrm>
          <a:prstGeom prst="rect">
            <a:avLst/>
          </a:prstGeom>
          <a:noFill/>
          <a:ln>
            <a:noFill/>
          </a:ln>
        </p:spPr>
      </p:pic>
      <p:pic>
        <p:nvPicPr>
          <p:cNvPr descr="Liatris ligulistylis Transparent" id="3177" name="Google Shape;3177;g1d56f95f2a5_0_7"/>
          <p:cNvPicPr preferRelativeResize="0"/>
          <p:nvPr/>
        </p:nvPicPr>
        <p:blipFill rotWithShape="1">
          <a:blip r:embed="rId7">
            <a:alphaModFix/>
          </a:blip>
          <a:srcRect b="0" l="0" r="0" t="0"/>
          <a:stretch/>
        </p:blipFill>
        <p:spPr>
          <a:xfrm>
            <a:off x="3561708" y="2453753"/>
            <a:ext cx="449661" cy="993652"/>
          </a:xfrm>
          <a:prstGeom prst="rect">
            <a:avLst/>
          </a:prstGeom>
          <a:noFill/>
          <a:ln>
            <a:noFill/>
          </a:ln>
        </p:spPr>
      </p:pic>
      <p:pic>
        <p:nvPicPr>
          <p:cNvPr descr="Liatris ligulistylis Transparent" id="3178" name="Google Shape;3178;g1d56f95f2a5_0_7"/>
          <p:cNvPicPr preferRelativeResize="0"/>
          <p:nvPr/>
        </p:nvPicPr>
        <p:blipFill rotWithShape="1">
          <a:blip r:embed="rId7">
            <a:alphaModFix/>
          </a:blip>
          <a:srcRect b="0" l="0" r="0" t="0"/>
          <a:stretch/>
        </p:blipFill>
        <p:spPr>
          <a:xfrm>
            <a:off x="4000963" y="1809601"/>
            <a:ext cx="449661" cy="993652"/>
          </a:xfrm>
          <a:prstGeom prst="rect">
            <a:avLst/>
          </a:prstGeom>
          <a:noFill/>
          <a:ln>
            <a:noFill/>
          </a:ln>
        </p:spPr>
      </p:pic>
      <p:pic>
        <p:nvPicPr>
          <p:cNvPr descr="Liatris ligulistylis Transparent" id="3179" name="Google Shape;3179;g1d56f95f2a5_0_7"/>
          <p:cNvPicPr preferRelativeResize="0"/>
          <p:nvPr/>
        </p:nvPicPr>
        <p:blipFill rotWithShape="1">
          <a:blip r:embed="rId7">
            <a:alphaModFix/>
          </a:blip>
          <a:srcRect b="0" l="0" r="0" t="0"/>
          <a:stretch/>
        </p:blipFill>
        <p:spPr>
          <a:xfrm>
            <a:off x="4392936" y="2330000"/>
            <a:ext cx="449661" cy="993652"/>
          </a:xfrm>
          <a:prstGeom prst="rect">
            <a:avLst/>
          </a:prstGeom>
          <a:noFill/>
          <a:ln>
            <a:noFill/>
          </a:ln>
        </p:spPr>
      </p:pic>
      <p:pic>
        <p:nvPicPr>
          <p:cNvPr descr="Liatris ligulistylis Transparent" id="3180" name="Google Shape;3180;g1d56f95f2a5_0_7"/>
          <p:cNvPicPr preferRelativeResize="0"/>
          <p:nvPr/>
        </p:nvPicPr>
        <p:blipFill rotWithShape="1">
          <a:blip r:embed="rId7">
            <a:alphaModFix/>
          </a:blip>
          <a:srcRect b="0" l="0" r="0" t="0"/>
          <a:stretch/>
        </p:blipFill>
        <p:spPr>
          <a:xfrm>
            <a:off x="4890992" y="2670154"/>
            <a:ext cx="449661" cy="993652"/>
          </a:xfrm>
          <a:prstGeom prst="rect">
            <a:avLst/>
          </a:prstGeom>
          <a:noFill/>
          <a:ln>
            <a:noFill/>
          </a:ln>
        </p:spPr>
      </p:pic>
      <p:pic>
        <p:nvPicPr>
          <p:cNvPr descr="Liatris ligulistylis Transparent" id="3181" name="Google Shape;3181;g1d56f95f2a5_0_7"/>
          <p:cNvPicPr preferRelativeResize="0"/>
          <p:nvPr/>
        </p:nvPicPr>
        <p:blipFill rotWithShape="1">
          <a:blip r:embed="rId7">
            <a:alphaModFix/>
          </a:blip>
          <a:srcRect b="0" l="0" r="0" t="0"/>
          <a:stretch/>
        </p:blipFill>
        <p:spPr>
          <a:xfrm>
            <a:off x="5370076" y="2965128"/>
            <a:ext cx="449661" cy="993652"/>
          </a:xfrm>
          <a:prstGeom prst="rect">
            <a:avLst/>
          </a:prstGeom>
          <a:noFill/>
          <a:ln>
            <a:noFill/>
          </a:ln>
        </p:spPr>
      </p:pic>
      <p:pic>
        <p:nvPicPr>
          <p:cNvPr descr="Liatris ligulistylis Transparent" id="3182" name="Google Shape;3182;g1d56f95f2a5_0_7"/>
          <p:cNvPicPr preferRelativeResize="0"/>
          <p:nvPr/>
        </p:nvPicPr>
        <p:blipFill rotWithShape="1">
          <a:blip r:embed="rId7">
            <a:alphaModFix/>
          </a:blip>
          <a:srcRect b="0" l="0" r="0" t="0"/>
          <a:stretch/>
        </p:blipFill>
        <p:spPr>
          <a:xfrm>
            <a:off x="5808503" y="2965135"/>
            <a:ext cx="449661" cy="993652"/>
          </a:xfrm>
          <a:prstGeom prst="rect">
            <a:avLst/>
          </a:prstGeom>
          <a:noFill/>
          <a:ln>
            <a:noFill/>
          </a:ln>
        </p:spPr>
      </p:pic>
      <p:pic>
        <p:nvPicPr>
          <p:cNvPr descr="Liatris ligulistylis Transparent" id="3183" name="Google Shape;3183;g1d56f95f2a5_0_7"/>
          <p:cNvPicPr preferRelativeResize="0"/>
          <p:nvPr/>
        </p:nvPicPr>
        <p:blipFill rotWithShape="1">
          <a:blip r:embed="rId7">
            <a:alphaModFix/>
          </a:blip>
          <a:srcRect b="0" l="0" r="0" t="0"/>
          <a:stretch/>
        </p:blipFill>
        <p:spPr>
          <a:xfrm>
            <a:off x="5238142" y="1979500"/>
            <a:ext cx="449661" cy="993652"/>
          </a:xfrm>
          <a:prstGeom prst="rect">
            <a:avLst/>
          </a:prstGeom>
          <a:noFill/>
          <a:ln>
            <a:noFill/>
          </a:ln>
        </p:spPr>
      </p:pic>
      <p:pic>
        <p:nvPicPr>
          <p:cNvPr descr="Liatris ligulistylis Transparent" id="3184" name="Google Shape;3184;g1d56f95f2a5_0_7"/>
          <p:cNvPicPr preferRelativeResize="0"/>
          <p:nvPr/>
        </p:nvPicPr>
        <p:blipFill rotWithShape="1">
          <a:blip r:embed="rId7">
            <a:alphaModFix/>
          </a:blip>
          <a:srcRect b="0" l="0" r="0" t="0"/>
          <a:stretch/>
        </p:blipFill>
        <p:spPr>
          <a:xfrm>
            <a:off x="5720419" y="2049449"/>
            <a:ext cx="449661" cy="993652"/>
          </a:xfrm>
          <a:prstGeom prst="rect">
            <a:avLst/>
          </a:prstGeom>
          <a:noFill/>
          <a:ln>
            <a:noFill/>
          </a:ln>
        </p:spPr>
      </p:pic>
      <p:pic>
        <p:nvPicPr>
          <p:cNvPr descr="Liatris ligulistylis Transparent" id="3185" name="Google Shape;3185;g1d56f95f2a5_0_7"/>
          <p:cNvPicPr preferRelativeResize="0"/>
          <p:nvPr/>
        </p:nvPicPr>
        <p:blipFill rotWithShape="1">
          <a:blip r:embed="rId7">
            <a:alphaModFix/>
          </a:blip>
          <a:srcRect b="0" l="0" r="0" t="0"/>
          <a:stretch/>
        </p:blipFill>
        <p:spPr>
          <a:xfrm>
            <a:off x="6124742" y="1647591"/>
            <a:ext cx="449661" cy="993652"/>
          </a:xfrm>
          <a:prstGeom prst="rect">
            <a:avLst/>
          </a:prstGeom>
          <a:noFill/>
          <a:ln>
            <a:noFill/>
          </a:ln>
        </p:spPr>
      </p:pic>
      <p:pic>
        <p:nvPicPr>
          <p:cNvPr descr="Liatris ligulistylis Transparent" id="3186" name="Google Shape;3186;g1d56f95f2a5_0_7"/>
          <p:cNvPicPr preferRelativeResize="0"/>
          <p:nvPr/>
        </p:nvPicPr>
        <p:blipFill rotWithShape="1">
          <a:blip r:embed="rId7">
            <a:alphaModFix/>
          </a:blip>
          <a:srcRect b="0" l="0" r="0" t="0"/>
          <a:stretch/>
        </p:blipFill>
        <p:spPr>
          <a:xfrm>
            <a:off x="6618376" y="1894420"/>
            <a:ext cx="449661" cy="993652"/>
          </a:xfrm>
          <a:prstGeom prst="rect">
            <a:avLst/>
          </a:prstGeom>
          <a:noFill/>
          <a:ln>
            <a:noFill/>
          </a:ln>
        </p:spPr>
      </p:pic>
      <p:pic>
        <p:nvPicPr>
          <p:cNvPr descr="Liatris ligulistylis Transparent" id="3187" name="Google Shape;3187;g1d56f95f2a5_0_7"/>
          <p:cNvPicPr preferRelativeResize="0"/>
          <p:nvPr/>
        </p:nvPicPr>
        <p:blipFill rotWithShape="1">
          <a:blip r:embed="rId7">
            <a:alphaModFix/>
          </a:blip>
          <a:srcRect b="0" l="0" r="0" t="0"/>
          <a:stretch/>
        </p:blipFill>
        <p:spPr>
          <a:xfrm>
            <a:off x="5126248" y="1306530"/>
            <a:ext cx="449661" cy="993652"/>
          </a:xfrm>
          <a:prstGeom prst="rect">
            <a:avLst/>
          </a:prstGeom>
          <a:noFill/>
          <a:ln>
            <a:noFill/>
          </a:ln>
        </p:spPr>
      </p:pic>
      <p:sp>
        <p:nvSpPr>
          <p:cNvPr id="3188" name="Google Shape;3188;g1d56f95f2a5_0_7"/>
          <p:cNvSpPr txBox="1"/>
          <p:nvPr>
            <p:ph type="title"/>
          </p:nvPr>
        </p:nvSpPr>
        <p:spPr>
          <a:xfrm>
            <a:off x="457200" y="-19051"/>
            <a:ext cx="8229600" cy="675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t>Example: </a:t>
            </a:r>
            <a:r>
              <a:rPr lang="en-US"/>
              <a:t>Sunny Pollinator Garden</a:t>
            </a:r>
            <a:endParaRPr/>
          </a:p>
        </p:txBody>
      </p:sp>
      <p:grpSp>
        <p:nvGrpSpPr>
          <p:cNvPr id="3189" name="Google Shape;3189;g1d56f95f2a5_0_7"/>
          <p:cNvGrpSpPr/>
          <p:nvPr/>
        </p:nvGrpSpPr>
        <p:grpSpPr>
          <a:xfrm>
            <a:off x="2342881" y="621248"/>
            <a:ext cx="6402236" cy="415399"/>
            <a:chOff x="2632050" y="956612"/>
            <a:chExt cx="3879908" cy="319513"/>
          </a:xfrm>
        </p:grpSpPr>
        <p:cxnSp>
          <p:nvCxnSpPr>
            <p:cNvPr id="3190" name="Google Shape;3190;g1d56f95f2a5_0_7"/>
            <p:cNvCxnSpPr/>
            <p:nvPr/>
          </p:nvCxnSpPr>
          <p:spPr>
            <a:xfrm>
              <a:off x="2632058" y="1232323"/>
              <a:ext cx="3879900" cy="0"/>
            </a:xfrm>
            <a:prstGeom prst="straightConnector1">
              <a:avLst/>
            </a:prstGeom>
            <a:noFill/>
            <a:ln cap="flat" cmpd="sng" w="9525">
              <a:solidFill>
                <a:schemeClr val="dk2"/>
              </a:solidFill>
              <a:prstDash val="solid"/>
              <a:round/>
              <a:headEnd len="med" w="med" type="none"/>
              <a:tailEnd len="med" w="med" type="none"/>
            </a:ln>
          </p:spPr>
        </p:cxnSp>
        <p:sp>
          <p:nvSpPr>
            <p:cNvPr id="3191" name="Google Shape;3191;g1d56f95f2a5_0_7"/>
            <p:cNvSpPr txBox="1"/>
            <p:nvPr/>
          </p:nvSpPr>
          <p:spPr>
            <a:xfrm>
              <a:off x="4397550" y="956612"/>
              <a:ext cx="348900" cy="23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latin typeface="Calibri"/>
                  <a:ea typeface="Calibri"/>
                  <a:cs typeface="Calibri"/>
                  <a:sym typeface="Calibri"/>
                </a:rPr>
                <a:t>15ft</a:t>
              </a:r>
              <a:endParaRPr sz="800">
                <a:latin typeface="Calibri"/>
                <a:ea typeface="Calibri"/>
                <a:cs typeface="Calibri"/>
                <a:sym typeface="Calibri"/>
              </a:endParaRPr>
            </a:p>
          </p:txBody>
        </p:sp>
        <p:cxnSp>
          <p:nvCxnSpPr>
            <p:cNvPr id="3192" name="Google Shape;3192;g1d56f95f2a5_0_7"/>
            <p:cNvCxnSpPr/>
            <p:nvPr/>
          </p:nvCxnSpPr>
          <p:spPr>
            <a:xfrm>
              <a:off x="2632050" y="1188525"/>
              <a:ext cx="0" cy="87600"/>
            </a:xfrm>
            <a:prstGeom prst="straightConnector1">
              <a:avLst/>
            </a:prstGeom>
            <a:noFill/>
            <a:ln cap="flat" cmpd="sng" w="9525">
              <a:solidFill>
                <a:schemeClr val="dk2"/>
              </a:solidFill>
              <a:prstDash val="solid"/>
              <a:round/>
              <a:headEnd len="med" w="med" type="none"/>
              <a:tailEnd len="med" w="med" type="none"/>
            </a:ln>
          </p:spPr>
        </p:cxnSp>
        <p:cxnSp>
          <p:nvCxnSpPr>
            <p:cNvPr id="3193" name="Google Shape;3193;g1d56f95f2a5_0_7"/>
            <p:cNvCxnSpPr/>
            <p:nvPr/>
          </p:nvCxnSpPr>
          <p:spPr>
            <a:xfrm>
              <a:off x="6511950" y="1188525"/>
              <a:ext cx="0" cy="87600"/>
            </a:xfrm>
            <a:prstGeom prst="straightConnector1">
              <a:avLst/>
            </a:prstGeom>
            <a:noFill/>
            <a:ln cap="flat" cmpd="sng" w="9525">
              <a:solidFill>
                <a:schemeClr val="dk2"/>
              </a:solidFill>
              <a:prstDash val="solid"/>
              <a:round/>
              <a:headEnd len="med" w="med" type="none"/>
              <a:tailEnd len="med" w="med" type="none"/>
            </a:ln>
          </p:spPr>
        </p:cxnSp>
      </p:grpSp>
      <p:sp>
        <p:nvSpPr>
          <p:cNvPr id="3194" name="Google Shape;3194;g1d56f95f2a5_0_7"/>
          <p:cNvSpPr txBox="1"/>
          <p:nvPr/>
        </p:nvSpPr>
        <p:spPr>
          <a:xfrm>
            <a:off x="331675" y="4771163"/>
            <a:ext cx="1032600" cy="606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1100">
                <a:latin typeface="Calibri"/>
                <a:ea typeface="Calibri"/>
                <a:cs typeface="Calibri"/>
                <a:sym typeface="Calibri"/>
              </a:rPr>
              <a:t>Shorter plants near borders or front of garden</a:t>
            </a:r>
            <a:endParaRPr b="1" sz="1100">
              <a:latin typeface="Calibri"/>
              <a:ea typeface="Calibri"/>
              <a:cs typeface="Calibri"/>
              <a:sym typeface="Calibri"/>
            </a:endParaRPr>
          </a:p>
        </p:txBody>
      </p:sp>
      <p:sp>
        <p:nvSpPr>
          <p:cNvPr id="3195" name="Google Shape;3195;g1d56f95f2a5_0_7"/>
          <p:cNvSpPr txBox="1"/>
          <p:nvPr/>
        </p:nvSpPr>
        <p:spPr>
          <a:xfrm>
            <a:off x="8030500" y="4710950"/>
            <a:ext cx="1032600" cy="606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1100">
                <a:latin typeface="Calibri"/>
                <a:ea typeface="Calibri"/>
                <a:cs typeface="Calibri"/>
                <a:sym typeface="Calibri"/>
              </a:rPr>
              <a:t>Taller </a:t>
            </a:r>
            <a:r>
              <a:rPr b="1" lang="en-US" sz="1100">
                <a:latin typeface="Calibri"/>
                <a:ea typeface="Calibri"/>
                <a:cs typeface="Calibri"/>
                <a:sym typeface="Calibri"/>
              </a:rPr>
              <a:t>plants near middle or back of garden</a:t>
            </a:r>
            <a:endParaRPr b="1" sz="1100">
              <a:latin typeface="Calibri"/>
              <a:ea typeface="Calibri"/>
              <a:cs typeface="Calibri"/>
              <a:sym typeface="Calibri"/>
            </a:endParaRPr>
          </a:p>
        </p:txBody>
      </p:sp>
      <p:cxnSp>
        <p:nvCxnSpPr>
          <p:cNvPr id="3196" name="Google Shape;3196;g1d56f95f2a5_0_7"/>
          <p:cNvCxnSpPr/>
          <p:nvPr/>
        </p:nvCxnSpPr>
        <p:spPr>
          <a:xfrm rot="10800000">
            <a:off x="8350175" y="5353050"/>
            <a:ext cx="466800" cy="0"/>
          </a:xfrm>
          <a:prstGeom prst="straightConnector1">
            <a:avLst/>
          </a:prstGeom>
          <a:noFill/>
          <a:ln cap="flat" cmpd="sng" w="19050">
            <a:solidFill>
              <a:schemeClr val="dk1"/>
            </a:solidFill>
            <a:prstDash val="solid"/>
            <a:round/>
            <a:headEnd len="med" w="med" type="none"/>
            <a:tailEnd len="med" w="med" type="triangle"/>
          </a:ln>
        </p:spPr>
      </p:cxnSp>
      <p:cxnSp>
        <p:nvCxnSpPr>
          <p:cNvPr id="3197" name="Google Shape;3197;g1d56f95f2a5_0_7"/>
          <p:cNvCxnSpPr/>
          <p:nvPr/>
        </p:nvCxnSpPr>
        <p:spPr>
          <a:xfrm>
            <a:off x="630013" y="5412576"/>
            <a:ext cx="435900" cy="900"/>
          </a:xfrm>
          <a:prstGeom prst="straightConnector1">
            <a:avLst/>
          </a:prstGeom>
          <a:noFill/>
          <a:ln cap="flat" cmpd="sng" w="19050">
            <a:solidFill>
              <a:schemeClr val="dk1"/>
            </a:solidFill>
            <a:prstDash val="solid"/>
            <a:round/>
            <a:headEnd len="med" w="med" type="none"/>
            <a:tailEnd len="med" w="med" type="triangle"/>
          </a:ln>
        </p:spPr>
      </p:cxnSp>
      <p:sp>
        <p:nvSpPr>
          <p:cNvPr id="3198" name="Google Shape;3198;g1d56f95f2a5_0_7"/>
          <p:cNvSpPr txBox="1"/>
          <p:nvPr/>
        </p:nvSpPr>
        <p:spPr>
          <a:xfrm>
            <a:off x="344725" y="2874300"/>
            <a:ext cx="13638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1100">
                <a:latin typeface="Calibri"/>
                <a:ea typeface="Calibri"/>
                <a:cs typeface="Calibri"/>
                <a:sym typeface="Calibri"/>
              </a:rPr>
              <a:t>Grasses and Sedges to mix throughout garden:</a:t>
            </a:r>
            <a:endParaRPr b="1" sz="1100">
              <a:latin typeface="Calibri"/>
              <a:ea typeface="Calibri"/>
              <a:cs typeface="Calibri"/>
              <a:sym typeface="Calibri"/>
            </a:endParaRPr>
          </a:p>
        </p:txBody>
      </p:sp>
      <p:pic>
        <p:nvPicPr>
          <p:cNvPr id="3199" name="Google Shape;3199;g1d56f95f2a5_0_7">
            <a:hlinkClick action="ppaction://hlinksldjump" r:id="rId20"/>
          </p:cNvPr>
          <p:cNvPicPr preferRelativeResize="0"/>
          <p:nvPr/>
        </p:nvPicPr>
        <p:blipFill>
          <a:blip r:embed="rId21">
            <a:alphaModFix/>
          </a:blip>
          <a:stretch>
            <a:fillRect/>
          </a:stretch>
        </p:blipFill>
        <p:spPr>
          <a:xfrm>
            <a:off x="8422462" y="-1323"/>
            <a:ext cx="708950" cy="1893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3" name="Shape 3203"/>
        <p:cNvGrpSpPr/>
        <p:nvPr/>
      </p:nvGrpSpPr>
      <p:grpSpPr>
        <a:xfrm>
          <a:off x="0" y="0"/>
          <a:ext cx="0" cy="0"/>
          <a:chOff x="0" y="0"/>
          <a:chExt cx="0" cy="0"/>
        </a:xfrm>
      </p:grpSpPr>
      <p:pic>
        <p:nvPicPr>
          <p:cNvPr id="3204" name="Google Shape;3204;g1d8534cb461_0_258"/>
          <p:cNvPicPr preferRelativeResize="0"/>
          <p:nvPr/>
        </p:nvPicPr>
        <p:blipFill>
          <a:blip r:embed="rId3">
            <a:alphaModFix/>
          </a:blip>
          <a:stretch>
            <a:fillRect/>
          </a:stretch>
        </p:blipFill>
        <p:spPr>
          <a:xfrm>
            <a:off x="152400" y="152400"/>
            <a:ext cx="8483538" cy="6553202"/>
          </a:xfrm>
          <a:prstGeom prst="rect">
            <a:avLst/>
          </a:prstGeom>
          <a:noFill/>
          <a:ln>
            <a:noFill/>
          </a:ln>
        </p:spPr>
      </p:pic>
      <p:sp>
        <p:nvSpPr>
          <p:cNvPr id="3205" name="Google Shape;3205;g1d8534cb461_0_258"/>
          <p:cNvSpPr txBox="1"/>
          <p:nvPr/>
        </p:nvSpPr>
        <p:spPr>
          <a:xfrm>
            <a:off x="104425" y="152400"/>
            <a:ext cx="1925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Example:</a:t>
            </a:r>
            <a:endParaRPr sz="300"/>
          </a:p>
        </p:txBody>
      </p:sp>
      <p:pic>
        <p:nvPicPr>
          <p:cNvPr id="3206" name="Google Shape;3206;g1d8534cb461_0_258">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0" name="Shape 3210"/>
        <p:cNvGrpSpPr/>
        <p:nvPr/>
      </p:nvGrpSpPr>
      <p:grpSpPr>
        <a:xfrm>
          <a:off x="0" y="0"/>
          <a:ext cx="0" cy="0"/>
          <a:chOff x="0" y="0"/>
          <a:chExt cx="0" cy="0"/>
        </a:xfrm>
      </p:grpSpPr>
      <p:pic>
        <p:nvPicPr>
          <p:cNvPr id="3211" name="Google Shape;3211;g1d8534cb461_0_261"/>
          <p:cNvPicPr preferRelativeResize="0"/>
          <p:nvPr/>
        </p:nvPicPr>
        <p:blipFill>
          <a:blip r:embed="rId3">
            <a:alphaModFix/>
          </a:blip>
          <a:stretch>
            <a:fillRect/>
          </a:stretch>
        </p:blipFill>
        <p:spPr>
          <a:xfrm>
            <a:off x="152400" y="152400"/>
            <a:ext cx="8488899" cy="6553198"/>
          </a:xfrm>
          <a:prstGeom prst="rect">
            <a:avLst/>
          </a:prstGeom>
          <a:noFill/>
          <a:ln>
            <a:noFill/>
          </a:ln>
        </p:spPr>
      </p:pic>
      <p:sp>
        <p:nvSpPr>
          <p:cNvPr id="3212" name="Google Shape;3212;g1d8534cb461_0_261"/>
          <p:cNvSpPr txBox="1"/>
          <p:nvPr/>
        </p:nvSpPr>
        <p:spPr>
          <a:xfrm>
            <a:off x="104425" y="152400"/>
            <a:ext cx="1539600" cy="691800"/>
          </a:xfrm>
          <a:prstGeom prst="rect">
            <a:avLst/>
          </a:prstGeom>
          <a:noFill/>
          <a:ln>
            <a:noFill/>
          </a:ln>
        </p:spPr>
        <p:txBody>
          <a:bodyPr anchorCtr="0" anchor="t" bIns="91425" lIns="91425" spcFirstLastPara="1" rIns="91425" wrap="square" tIns="91425">
            <a:normAutofit fontScale="85000"/>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Example:</a:t>
            </a:r>
            <a:endParaRPr sz="300"/>
          </a:p>
        </p:txBody>
      </p:sp>
      <p:pic>
        <p:nvPicPr>
          <p:cNvPr id="3213" name="Google Shape;3213;g1d8534cb461_0_261">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
          <p:cNvPicPr preferRelativeResize="0"/>
          <p:nvPr/>
        </p:nvPicPr>
        <p:blipFill>
          <a:blip r:embed="rId3">
            <a:alphaModFix/>
          </a:blip>
          <a:stretch>
            <a:fillRect/>
          </a:stretch>
        </p:blipFill>
        <p:spPr>
          <a:xfrm>
            <a:off x="2254250" y="1736801"/>
            <a:ext cx="4650999" cy="4448181"/>
          </a:xfrm>
          <a:prstGeom prst="rect">
            <a:avLst/>
          </a:prstGeom>
          <a:noFill/>
          <a:ln>
            <a:noFill/>
          </a:ln>
        </p:spPr>
      </p:pic>
      <p:sp>
        <p:nvSpPr>
          <p:cNvPr id="168" name="Google Shape;168;p1"/>
          <p:cNvSpPr txBox="1"/>
          <p:nvPr/>
        </p:nvSpPr>
        <p:spPr>
          <a:xfrm>
            <a:off x="9245700" y="6067360"/>
            <a:ext cx="2739000" cy="642600"/>
          </a:xfrm>
          <a:prstGeom prst="rect">
            <a:avLst/>
          </a:prstGeom>
          <a:noFill/>
          <a:ln>
            <a:noFill/>
          </a:ln>
        </p:spPr>
        <p:txBody>
          <a:bodyPr anchorCtr="0" anchor="ctr" bIns="45700" lIns="91425" spcFirstLastPara="1" rIns="91425" wrap="square" tIns="45700">
            <a:normAutofit lnSpcReduction="20000"/>
          </a:bodyPr>
          <a:lstStyle/>
          <a:p>
            <a:pPr indent="0" lvl="0" marL="0" rtl="0" algn="ctr">
              <a:spcBef>
                <a:spcPts val="0"/>
              </a:spcBef>
              <a:spcAft>
                <a:spcPts val="0"/>
              </a:spcAft>
              <a:buNone/>
            </a:pPr>
            <a:r>
              <a:rPr b="1" lang="en-US" sz="3200">
                <a:solidFill>
                  <a:srgbClr val="000000"/>
                </a:solidFill>
                <a:latin typeface="Calibri"/>
                <a:ea typeface="Calibri"/>
                <a:cs typeface="Calibri"/>
                <a:sym typeface="Calibri"/>
              </a:rPr>
              <a:t>Shade Plants:</a:t>
            </a:r>
            <a:endParaRPr b="1" sz="3200">
              <a:solidFill>
                <a:srgbClr val="000000"/>
              </a:solidFill>
              <a:latin typeface="Calibri"/>
              <a:ea typeface="Calibri"/>
              <a:cs typeface="Calibri"/>
              <a:sym typeface="Calibri"/>
            </a:endParaRPr>
          </a:p>
          <a:p>
            <a:pPr indent="0" lvl="0" marL="0" rtl="0" algn="ctr">
              <a:spcBef>
                <a:spcPts val="0"/>
              </a:spcBef>
              <a:spcAft>
                <a:spcPts val="0"/>
              </a:spcAft>
              <a:buNone/>
            </a:pPr>
            <a:r>
              <a:rPr b="1" lang="en-US" sz="1114">
                <a:solidFill>
                  <a:srgbClr val="000000"/>
                </a:solidFill>
                <a:latin typeface="Calibri"/>
                <a:ea typeface="Calibri"/>
                <a:cs typeface="Calibri"/>
                <a:sym typeface="Calibri"/>
              </a:rPr>
              <a:t>(by height)</a:t>
            </a:r>
            <a:endParaRPr b="1" sz="3200">
              <a:solidFill>
                <a:srgbClr val="000000"/>
              </a:solidFill>
              <a:latin typeface="Calibri"/>
              <a:ea typeface="Calibri"/>
              <a:cs typeface="Calibri"/>
              <a:sym typeface="Calibri"/>
            </a:endParaRPr>
          </a:p>
        </p:txBody>
      </p:sp>
      <p:grpSp>
        <p:nvGrpSpPr>
          <p:cNvPr id="169" name="Google Shape;169;p1"/>
          <p:cNvGrpSpPr/>
          <p:nvPr/>
        </p:nvGrpSpPr>
        <p:grpSpPr>
          <a:xfrm>
            <a:off x="2254272" y="6190921"/>
            <a:ext cx="4650945" cy="338685"/>
            <a:chOff x="2284384" y="6620452"/>
            <a:chExt cx="4620909" cy="355500"/>
          </a:xfrm>
        </p:grpSpPr>
        <p:cxnSp>
          <p:nvCxnSpPr>
            <p:cNvPr id="170" name="Google Shape;170;p1"/>
            <p:cNvCxnSpPr/>
            <p:nvPr/>
          </p:nvCxnSpPr>
          <p:spPr>
            <a:xfrm>
              <a:off x="2284393" y="6679315"/>
              <a:ext cx="4620900" cy="0"/>
            </a:xfrm>
            <a:prstGeom prst="straightConnector1">
              <a:avLst/>
            </a:prstGeom>
            <a:noFill/>
            <a:ln cap="flat" cmpd="sng" w="9525">
              <a:solidFill>
                <a:srgbClr val="1F497D"/>
              </a:solidFill>
              <a:prstDash val="solid"/>
              <a:round/>
              <a:headEnd len="sm" w="sm" type="none"/>
              <a:tailEnd len="sm" w="sm" type="none"/>
            </a:ln>
          </p:spPr>
        </p:cxnSp>
        <p:sp>
          <p:nvSpPr>
            <p:cNvPr id="171" name="Google Shape;171;p1"/>
            <p:cNvSpPr txBox="1"/>
            <p:nvPr/>
          </p:nvSpPr>
          <p:spPr>
            <a:xfrm>
              <a:off x="4387036" y="6620452"/>
              <a:ext cx="415800" cy="35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1</a:t>
              </a:r>
              <a:r>
                <a:rPr b="0" i="0" lang="en-US" sz="1000" u="none" cap="none" strike="noStrike">
                  <a:solidFill>
                    <a:srgbClr val="000000"/>
                  </a:solidFill>
                  <a:latin typeface="Calibri"/>
                  <a:ea typeface="Calibri"/>
                  <a:cs typeface="Calibri"/>
                  <a:sym typeface="Calibri"/>
                </a:rPr>
                <a:t>5</a:t>
              </a:r>
              <a:r>
                <a:rPr b="0" i="0" lang="en-US" sz="1000" u="none" cap="none" strike="noStrike">
                  <a:solidFill>
                    <a:srgbClr val="000000"/>
                  </a:solidFill>
                  <a:latin typeface="Calibri"/>
                  <a:ea typeface="Calibri"/>
                  <a:cs typeface="Calibri"/>
                  <a:sym typeface="Calibri"/>
                </a:rPr>
                <a:t>ft</a:t>
              </a:r>
              <a:endParaRPr b="0" i="0" sz="1000" u="none" cap="none" strike="noStrike">
                <a:solidFill>
                  <a:srgbClr val="000000"/>
                </a:solidFill>
                <a:latin typeface="Calibri"/>
                <a:ea typeface="Calibri"/>
                <a:cs typeface="Calibri"/>
                <a:sym typeface="Calibri"/>
              </a:endParaRPr>
            </a:p>
          </p:txBody>
        </p:sp>
        <p:cxnSp>
          <p:nvCxnSpPr>
            <p:cNvPr id="172" name="Google Shape;172;p1"/>
            <p:cNvCxnSpPr/>
            <p:nvPr/>
          </p:nvCxnSpPr>
          <p:spPr>
            <a:xfrm>
              <a:off x="2284384" y="6621545"/>
              <a:ext cx="0" cy="115500"/>
            </a:xfrm>
            <a:prstGeom prst="straightConnector1">
              <a:avLst/>
            </a:prstGeom>
            <a:noFill/>
            <a:ln cap="flat" cmpd="sng" w="9525">
              <a:solidFill>
                <a:srgbClr val="1F497D"/>
              </a:solidFill>
              <a:prstDash val="solid"/>
              <a:round/>
              <a:headEnd len="sm" w="sm" type="none"/>
              <a:tailEnd len="sm" w="sm" type="none"/>
            </a:ln>
          </p:spPr>
        </p:cxnSp>
        <p:cxnSp>
          <p:nvCxnSpPr>
            <p:cNvPr id="173" name="Google Shape;173;p1"/>
            <p:cNvCxnSpPr/>
            <p:nvPr/>
          </p:nvCxnSpPr>
          <p:spPr>
            <a:xfrm>
              <a:off x="6905215" y="6621545"/>
              <a:ext cx="0" cy="115500"/>
            </a:xfrm>
            <a:prstGeom prst="straightConnector1">
              <a:avLst/>
            </a:prstGeom>
            <a:noFill/>
            <a:ln cap="flat" cmpd="sng" w="9525">
              <a:solidFill>
                <a:srgbClr val="1F497D"/>
              </a:solidFill>
              <a:prstDash val="solid"/>
              <a:round/>
              <a:headEnd len="sm" w="sm" type="none"/>
              <a:tailEnd len="sm" w="sm" type="none"/>
            </a:ln>
          </p:spPr>
        </p:cxnSp>
      </p:grpSp>
      <p:sp>
        <p:nvSpPr>
          <p:cNvPr id="174" name="Google Shape;174;p1"/>
          <p:cNvSpPr txBox="1"/>
          <p:nvPr>
            <p:ph type="ctrTitle"/>
          </p:nvPr>
        </p:nvSpPr>
        <p:spPr>
          <a:xfrm>
            <a:off x="36125" y="17125"/>
            <a:ext cx="508500" cy="2124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ts val="2880"/>
              <a:buFont typeface="Calibri"/>
              <a:buNone/>
            </a:pPr>
            <a:r>
              <a:rPr b="1" lang="en-US" sz="600">
                <a:solidFill>
                  <a:schemeClr val="lt1"/>
                </a:solidFill>
              </a:rPr>
              <a:t>Garden Design</a:t>
            </a:r>
            <a:endParaRPr b="1" sz="600">
              <a:solidFill>
                <a:schemeClr val="lt1"/>
              </a:solidFill>
            </a:endParaRPr>
          </a:p>
        </p:txBody>
      </p:sp>
      <p:pic>
        <p:nvPicPr>
          <p:cNvPr descr="Sporobolus heterolepis Transparent" id="175" name="Google Shape;175;p1"/>
          <p:cNvPicPr preferRelativeResize="0"/>
          <p:nvPr/>
        </p:nvPicPr>
        <p:blipFill rotWithShape="1">
          <a:blip r:embed="rId4">
            <a:alphaModFix/>
          </a:blip>
          <a:srcRect b="0" l="0" r="0" t="0"/>
          <a:stretch/>
        </p:blipFill>
        <p:spPr>
          <a:xfrm>
            <a:off x="15607820" y="-1289489"/>
            <a:ext cx="588586" cy="514710"/>
          </a:xfrm>
          <a:prstGeom prst="rect">
            <a:avLst/>
          </a:prstGeom>
          <a:noFill/>
          <a:ln>
            <a:noFill/>
          </a:ln>
        </p:spPr>
      </p:pic>
      <p:sp>
        <p:nvSpPr>
          <p:cNvPr id="176" name="Google Shape;176;p1"/>
          <p:cNvSpPr txBox="1"/>
          <p:nvPr/>
        </p:nvSpPr>
        <p:spPr>
          <a:xfrm>
            <a:off x="15475425" y="-850222"/>
            <a:ext cx="793800" cy="379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Prairie Dropseed</a:t>
            </a:r>
            <a:endParaRPr b="0" i="0" sz="1800" u="none" cap="none" strike="noStrike">
              <a:solidFill>
                <a:schemeClr val="dk1"/>
              </a:solidFill>
              <a:latin typeface="Arial"/>
              <a:ea typeface="Arial"/>
              <a:cs typeface="Arial"/>
              <a:sym typeface="Arial"/>
            </a:endParaRPr>
          </a:p>
        </p:txBody>
      </p:sp>
      <p:pic>
        <p:nvPicPr>
          <p:cNvPr descr="Carex vulpinoidea Transparent" id="177" name="Google Shape;177;p1"/>
          <p:cNvPicPr preferRelativeResize="0"/>
          <p:nvPr/>
        </p:nvPicPr>
        <p:blipFill rotWithShape="1">
          <a:blip r:embed="rId6">
            <a:alphaModFix/>
          </a:blip>
          <a:srcRect b="0" l="0" r="0" t="0"/>
          <a:stretch/>
        </p:blipFill>
        <p:spPr>
          <a:xfrm>
            <a:off x="14329669" y="-1225964"/>
            <a:ext cx="460211" cy="386335"/>
          </a:xfrm>
          <a:prstGeom prst="rect">
            <a:avLst/>
          </a:prstGeom>
          <a:noFill/>
          <a:ln>
            <a:noFill/>
          </a:ln>
        </p:spPr>
      </p:pic>
      <p:sp>
        <p:nvSpPr>
          <p:cNvPr id="178" name="Google Shape;178;p1"/>
          <p:cNvSpPr txBox="1"/>
          <p:nvPr/>
        </p:nvSpPr>
        <p:spPr>
          <a:xfrm>
            <a:off x="14170300" y="-839627"/>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7">
                  <a:extLst>
                    <a:ext uri="{A12FA001-AC4F-418D-AE19-62706E023703}">
                      <ahyp:hlinkClr val="tx"/>
                    </a:ext>
                  </a:extLst>
                </a:hlinkClick>
              </a:rPr>
              <a:t>Fox Sedge</a:t>
            </a:r>
            <a:endParaRPr b="0" i="0" sz="1800" u="none" cap="none" strike="noStrike">
              <a:solidFill>
                <a:schemeClr val="dk1"/>
              </a:solidFill>
              <a:latin typeface="Arial"/>
              <a:ea typeface="Arial"/>
              <a:cs typeface="Arial"/>
              <a:sym typeface="Arial"/>
            </a:endParaRPr>
          </a:p>
        </p:txBody>
      </p:sp>
      <p:sp>
        <p:nvSpPr>
          <p:cNvPr id="179" name="Google Shape;179;p1"/>
          <p:cNvSpPr txBox="1"/>
          <p:nvPr/>
        </p:nvSpPr>
        <p:spPr>
          <a:xfrm>
            <a:off x="14840289" y="557165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
                  <a:extLst>
                    <a:ext uri="{A12FA001-AC4F-418D-AE19-62706E023703}">
                      <ahyp:hlinkClr val="tx"/>
                    </a:ext>
                  </a:extLst>
                </a:hlinkClick>
              </a:rPr>
              <a:t>Meadow Blazing Star</a:t>
            </a:r>
            <a:endParaRPr b="0" i="0" sz="1800" u="none" cap="none" strike="noStrike">
              <a:solidFill>
                <a:schemeClr val="dk1"/>
              </a:solidFill>
              <a:latin typeface="Arial"/>
              <a:ea typeface="Arial"/>
              <a:cs typeface="Arial"/>
              <a:sym typeface="Arial"/>
            </a:endParaRPr>
          </a:p>
        </p:txBody>
      </p:sp>
      <p:pic>
        <p:nvPicPr>
          <p:cNvPr descr="Liatris ligulistylis Transparent" id="180" name="Google Shape;180;p1"/>
          <p:cNvPicPr preferRelativeResize="0"/>
          <p:nvPr/>
        </p:nvPicPr>
        <p:blipFill rotWithShape="1">
          <a:blip r:embed="rId9">
            <a:alphaModFix/>
          </a:blip>
          <a:srcRect b="0" l="0" r="0" t="0"/>
          <a:stretch/>
        </p:blipFill>
        <p:spPr>
          <a:xfrm>
            <a:off x="15004149" y="4615183"/>
            <a:ext cx="448803" cy="991745"/>
          </a:xfrm>
          <a:prstGeom prst="rect">
            <a:avLst/>
          </a:prstGeom>
          <a:noFill/>
          <a:ln>
            <a:noFill/>
          </a:ln>
        </p:spPr>
      </p:pic>
      <p:sp>
        <p:nvSpPr>
          <p:cNvPr id="181" name="Google Shape;181;p1"/>
          <p:cNvSpPr txBox="1"/>
          <p:nvPr/>
        </p:nvSpPr>
        <p:spPr>
          <a:xfrm>
            <a:off x="13159425" y="18181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
                  <a:extLst>
                    <a:ext uri="{A12FA001-AC4F-418D-AE19-62706E023703}">
                      <ahyp:hlinkClr val="tx"/>
                    </a:ext>
                  </a:extLst>
                </a:hlinkClick>
              </a:rPr>
              <a:t>Smoke</a:t>
            </a:r>
            <a:endParaRPr b="0" i="0" sz="1800" u="none" cap="none" strike="noStrike">
              <a:solidFill>
                <a:schemeClr val="dk1"/>
              </a:solidFill>
              <a:latin typeface="Arial"/>
              <a:ea typeface="Arial"/>
              <a:cs typeface="Arial"/>
              <a:sym typeface="Arial"/>
            </a:endParaRPr>
          </a:p>
        </p:txBody>
      </p:sp>
      <p:pic>
        <p:nvPicPr>
          <p:cNvPr descr="Geum triflorum Transparent" id="182" name="Google Shape;182;p1"/>
          <p:cNvPicPr preferRelativeResize="0"/>
          <p:nvPr/>
        </p:nvPicPr>
        <p:blipFill rotWithShape="1">
          <a:blip r:embed="rId12">
            <a:alphaModFix/>
          </a:blip>
          <a:srcRect b="0" l="0" r="0" t="0"/>
          <a:stretch/>
        </p:blipFill>
        <p:spPr>
          <a:xfrm>
            <a:off x="13320133" y="-32489"/>
            <a:ext cx="267150" cy="245722"/>
          </a:xfrm>
          <a:prstGeom prst="rect">
            <a:avLst/>
          </a:prstGeom>
          <a:noFill/>
          <a:ln>
            <a:noFill/>
          </a:ln>
        </p:spPr>
      </p:pic>
      <p:sp>
        <p:nvSpPr>
          <p:cNvPr id="183" name="Google Shape;183;p1"/>
          <p:cNvSpPr txBox="1"/>
          <p:nvPr/>
        </p:nvSpPr>
        <p:spPr>
          <a:xfrm>
            <a:off x="9397534" y="259352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
                  <a:extLst>
                    <a:ext uri="{A12FA001-AC4F-418D-AE19-62706E023703}">
                      <ahyp:hlinkClr val="tx"/>
                    </a:ext>
                  </a:extLst>
                </a:hlinkClick>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184" name="Google Shape;184;p1"/>
          <p:cNvPicPr preferRelativeResize="0"/>
          <p:nvPr/>
        </p:nvPicPr>
        <p:blipFill rotWithShape="1">
          <a:blip r:embed="rId14">
            <a:alphaModFix/>
          </a:blip>
          <a:srcRect b="0" l="0" r="0" t="0"/>
          <a:stretch/>
        </p:blipFill>
        <p:spPr>
          <a:xfrm>
            <a:off x="9517248" y="2181216"/>
            <a:ext cx="541354" cy="420246"/>
          </a:xfrm>
          <a:prstGeom prst="rect">
            <a:avLst/>
          </a:prstGeom>
          <a:noFill/>
          <a:ln>
            <a:noFill/>
          </a:ln>
        </p:spPr>
      </p:pic>
      <p:sp>
        <p:nvSpPr>
          <p:cNvPr id="185" name="Google Shape;185;p1"/>
          <p:cNvSpPr txBox="1"/>
          <p:nvPr/>
        </p:nvSpPr>
        <p:spPr>
          <a:xfrm>
            <a:off x="9445280" y="5574327"/>
            <a:ext cx="68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5">
                  <a:extLst>
                    <a:ext uri="{A12FA001-AC4F-418D-AE19-62706E023703}">
                      <ahyp:hlinkClr val="tx"/>
                    </a:ext>
                  </a:extLst>
                </a:hlinkClick>
              </a:rPr>
              <a:t>Culver’s Root</a:t>
            </a:r>
            <a:endParaRPr b="0" i="0" sz="1800" u="none" cap="none" strike="noStrike">
              <a:solidFill>
                <a:schemeClr val="dk1"/>
              </a:solidFill>
              <a:latin typeface="Arial"/>
              <a:ea typeface="Arial"/>
              <a:cs typeface="Arial"/>
              <a:sym typeface="Arial"/>
            </a:endParaRPr>
          </a:p>
        </p:txBody>
      </p:sp>
      <p:pic>
        <p:nvPicPr>
          <p:cNvPr descr="Veronicastrum virginicum Transparent" id="186" name="Google Shape;186;p1"/>
          <p:cNvPicPr preferRelativeResize="0"/>
          <p:nvPr/>
        </p:nvPicPr>
        <p:blipFill rotWithShape="1">
          <a:blip r:embed="rId16">
            <a:alphaModFix/>
          </a:blip>
          <a:srcRect b="0" l="0" r="0" t="0"/>
          <a:stretch/>
        </p:blipFill>
        <p:spPr>
          <a:xfrm>
            <a:off x="9477149" y="4789169"/>
            <a:ext cx="576476" cy="783571"/>
          </a:xfrm>
          <a:prstGeom prst="rect">
            <a:avLst/>
          </a:prstGeom>
          <a:noFill/>
          <a:ln>
            <a:noFill/>
          </a:ln>
        </p:spPr>
      </p:pic>
      <p:sp>
        <p:nvSpPr>
          <p:cNvPr id="187" name="Google Shape;187;p1"/>
          <p:cNvSpPr txBox="1"/>
          <p:nvPr/>
        </p:nvSpPr>
        <p:spPr>
          <a:xfrm>
            <a:off x="15375200" y="2594743"/>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7">
                  <a:extLst>
                    <a:ext uri="{A12FA001-AC4F-418D-AE19-62706E023703}">
                      <ahyp:hlinkClr val="tx"/>
                    </a:ext>
                  </a:extLst>
                </a:hlinkClick>
              </a:rPr>
              <a:t>Aromatic Aster</a:t>
            </a:r>
            <a:endParaRPr b="0" i="0" sz="1800" u="none" cap="none" strike="noStrike">
              <a:solidFill>
                <a:schemeClr val="dk1"/>
              </a:solidFill>
              <a:latin typeface="Arial"/>
              <a:ea typeface="Arial"/>
              <a:cs typeface="Arial"/>
              <a:sym typeface="Arial"/>
            </a:endParaRPr>
          </a:p>
        </p:txBody>
      </p:sp>
      <p:pic>
        <p:nvPicPr>
          <p:cNvPr descr="Aster oblongifolius 2 Transparent" id="188" name="Google Shape;188;p1"/>
          <p:cNvPicPr preferRelativeResize="0"/>
          <p:nvPr/>
        </p:nvPicPr>
        <p:blipFill rotWithShape="1">
          <a:blip r:embed="rId18">
            <a:alphaModFix/>
          </a:blip>
          <a:srcRect b="0" l="0" r="0" t="0"/>
          <a:stretch/>
        </p:blipFill>
        <p:spPr>
          <a:xfrm>
            <a:off x="15460905" y="2115951"/>
            <a:ext cx="632184" cy="502598"/>
          </a:xfrm>
          <a:prstGeom prst="rect">
            <a:avLst/>
          </a:prstGeom>
          <a:noFill/>
          <a:ln>
            <a:noFill/>
          </a:ln>
        </p:spPr>
      </p:pic>
      <p:sp>
        <p:nvSpPr>
          <p:cNvPr id="189" name="Google Shape;189;p1"/>
          <p:cNvSpPr txBox="1"/>
          <p:nvPr/>
        </p:nvSpPr>
        <p:spPr>
          <a:xfrm>
            <a:off x="12636189" y="1309386"/>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9">
                  <a:extLst>
                    <a:ext uri="{A12FA001-AC4F-418D-AE19-62706E023703}">
                      <ahyp:hlinkClr val="tx"/>
                    </a:ext>
                  </a:extLst>
                </a:hlinkClick>
              </a:rPr>
              <a:t>Nodding Onion</a:t>
            </a:r>
            <a:endParaRPr b="0" i="0" sz="1800" u="none" cap="none" strike="noStrike">
              <a:solidFill>
                <a:schemeClr val="dk1"/>
              </a:solidFill>
              <a:latin typeface="Arial"/>
              <a:ea typeface="Arial"/>
              <a:cs typeface="Arial"/>
              <a:sym typeface="Arial"/>
            </a:endParaRPr>
          </a:p>
        </p:txBody>
      </p:sp>
      <p:pic>
        <p:nvPicPr>
          <p:cNvPr descr="Allium cernuum Transparent" id="190" name="Google Shape;190;p1"/>
          <p:cNvPicPr preferRelativeResize="0"/>
          <p:nvPr/>
        </p:nvPicPr>
        <p:blipFill rotWithShape="1">
          <a:blip r:embed="rId20">
            <a:alphaModFix/>
          </a:blip>
          <a:srcRect b="0" l="0" r="0" t="0"/>
          <a:stretch/>
        </p:blipFill>
        <p:spPr>
          <a:xfrm>
            <a:off x="12906948" y="935370"/>
            <a:ext cx="265320" cy="363022"/>
          </a:xfrm>
          <a:prstGeom prst="rect">
            <a:avLst/>
          </a:prstGeom>
          <a:noFill/>
          <a:ln>
            <a:noFill/>
          </a:ln>
        </p:spPr>
      </p:pic>
      <p:sp>
        <p:nvSpPr>
          <p:cNvPr id="191" name="Google Shape;191;p1"/>
          <p:cNvSpPr txBox="1"/>
          <p:nvPr/>
        </p:nvSpPr>
        <p:spPr>
          <a:xfrm>
            <a:off x="13965500" y="2591568"/>
            <a:ext cx="7476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1">
                  <a:extLst>
                    <a:ext uri="{A12FA001-AC4F-418D-AE19-62706E023703}">
                      <ahyp:hlinkClr val="tx"/>
                    </a:ext>
                  </a:extLst>
                </a:hlinkClick>
              </a:rPr>
              <a:t>Great Blue Lobelia</a:t>
            </a:r>
            <a:endParaRPr b="0" i="0" sz="1800" u="none" cap="none" strike="noStrike">
              <a:solidFill>
                <a:schemeClr val="dk1"/>
              </a:solidFill>
              <a:latin typeface="Arial"/>
              <a:ea typeface="Arial"/>
              <a:cs typeface="Arial"/>
              <a:sym typeface="Arial"/>
            </a:endParaRPr>
          </a:p>
        </p:txBody>
      </p:sp>
      <p:pic>
        <p:nvPicPr>
          <p:cNvPr descr="Lobelia siphilitica Transparent" id="192" name="Google Shape;192;p1"/>
          <p:cNvPicPr preferRelativeResize="0"/>
          <p:nvPr/>
        </p:nvPicPr>
        <p:blipFill rotWithShape="1">
          <a:blip r:embed="rId22">
            <a:alphaModFix/>
          </a:blip>
          <a:srcRect b="0" l="0" r="0" t="0"/>
          <a:stretch/>
        </p:blipFill>
        <p:spPr>
          <a:xfrm>
            <a:off x="14161788" y="2134528"/>
            <a:ext cx="288237" cy="460210"/>
          </a:xfrm>
          <a:prstGeom prst="rect">
            <a:avLst/>
          </a:prstGeom>
          <a:noFill/>
          <a:ln>
            <a:noFill/>
          </a:ln>
        </p:spPr>
      </p:pic>
      <p:sp>
        <p:nvSpPr>
          <p:cNvPr id="193" name="Google Shape;193;p1"/>
          <p:cNvSpPr txBox="1"/>
          <p:nvPr/>
        </p:nvSpPr>
        <p:spPr>
          <a:xfrm>
            <a:off x="18253363" y="2592481"/>
            <a:ext cx="747600" cy="366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3">
                  <a:extLst>
                    <a:ext uri="{A12FA001-AC4F-418D-AE19-62706E023703}">
                      <ahyp:hlinkClr val="tx"/>
                    </a:ext>
                  </a:extLst>
                </a:hlinkClick>
              </a:rPr>
              <a:t>Orange Coneflower</a:t>
            </a:r>
            <a:endParaRPr b="0" i="0" sz="1800" u="none" cap="none" strike="noStrike">
              <a:solidFill>
                <a:schemeClr val="dk1"/>
              </a:solidFill>
              <a:latin typeface="Arial"/>
              <a:ea typeface="Arial"/>
              <a:cs typeface="Arial"/>
              <a:sym typeface="Arial"/>
            </a:endParaRPr>
          </a:p>
        </p:txBody>
      </p:sp>
      <p:pic>
        <p:nvPicPr>
          <p:cNvPr descr="Rudbeckia fulgida Transparent" id="194" name="Google Shape;194;p1"/>
          <p:cNvPicPr preferRelativeResize="0"/>
          <p:nvPr/>
        </p:nvPicPr>
        <p:blipFill rotWithShape="1">
          <a:blip r:embed="rId24">
            <a:alphaModFix/>
          </a:blip>
          <a:srcRect b="0" l="0" r="0" t="0"/>
          <a:stretch/>
        </p:blipFill>
        <p:spPr>
          <a:xfrm>
            <a:off x="18391438" y="2050040"/>
            <a:ext cx="468689" cy="558309"/>
          </a:xfrm>
          <a:prstGeom prst="rect">
            <a:avLst/>
          </a:prstGeom>
          <a:noFill/>
          <a:ln>
            <a:noFill/>
          </a:ln>
        </p:spPr>
      </p:pic>
      <p:sp>
        <p:nvSpPr>
          <p:cNvPr id="195" name="Google Shape;195;p1"/>
          <p:cNvSpPr txBox="1"/>
          <p:nvPr/>
        </p:nvSpPr>
        <p:spPr>
          <a:xfrm>
            <a:off x="10696005" y="557478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5">
                  <a:extLst>
                    <a:ext uri="{A12FA001-AC4F-418D-AE19-62706E023703}">
                      <ahyp:hlinkClr val="tx"/>
                    </a:ext>
                  </a:extLst>
                </a:hlinkClick>
              </a:rPr>
              <a:t>Marsh Milkweed</a:t>
            </a:r>
            <a:endParaRPr b="0" i="0" sz="1800" u="none" cap="none" strike="noStrike">
              <a:solidFill>
                <a:schemeClr val="dk1"/>
              </a:solidFill>
              <a:latin typeface="Arial"/>
              <a:ea typeface="Arial"/>
              <a:cs typeface="Arial"/>
              <a:sym typeface="Arial"/>
            </a:endParaRPr>
          </a:p>
        </p:txBody>
      </p:sp>
      <p:pic>
        <p:nvPicPr>
          <p:cNvPr descr="Asclepias incarnata Transparent" id="196" name="Google Shape;196;p1"/>
          <p:cNvPicPr preferRelativeResize="0"/>
          <p:nvPr/>
        </p:nvPicPr>
        <p:blipFill rotWithShape="1">
          <a:blip r:embed="rId26">
            <a:alphaModFix/>
          </a:blip>
          <a:srcRect b="0" l="0" r="0" t="0"/>
          <a:stretch/>
        </p:blipFill>
        <p:spPr>
          <a:xfrm>
            <a:off x="10831508" y="4822203"/>
            <a:ext cx="475955" cy="769037"/>
          </a:xfrm>
          <a:prstGeom prst="rect">
            <a:avLst/>
          </a:prstGeom>
          <a:noFill/>
          <a:ln>
            <a:noFill/>
          </a:ln>
        </p:spPr>
      </p:pic>
      <p:sp>
        <p:nvSpPr>
          <p:cNvPr id="197" name="Google Shape;197;p1"/>
          <p:cNvSpPr txBox="1"/>
          <p:nvPr/>
        </p:nvSpPr>
        <p:spPr>
          <a:xfrm>
            <a:off x="9998926" y="3940977"/>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7">
                  <a:extLst>
                    <a:ext uri="{A12FA001-AC4F-418D-AE19-62706E023703}">
                      <ahyp:hlinkClr val="tx"/>
                    </a:ext>
                  </a:extLst>
                </a:hlinkClick>
              </a:rPr>
              <a:t>Blue Flag Iris</a:t>
            </a:r>
            <a:endParaRPr b="0" i="0" sz="1800" u="none" cap="none" strike="noStrike">
              <a:solidFill>
                <a:schemeClr val="dk1"/>
              </a:solidFill>
              <a:latin typeface="Arial"/>
              <a:ea typeface="Arial"/>
              <a:cs typeface="Arial"/>
              <a:sym typeface="Arial"/>
            </a:endParaRPr>
          </a:p>
        </p:txBody>
      </p:sp>
      <p:pic>
        <p:nvPicPr>
          <p:cNvPr descr="Iris versicolor Transparent" id="198" name="Google Shape;198;p1"/>
          <p:cNvPicPr preferRelativeResize="0"/>
          <p:nvPr/>
        </p:nvPicPr>
        <p:blipFill rotWithShape="1">
          <a:blip r:embed="rId28">
            <a:alphaModFix/>
          </a:blip>
          <a:srcRect b="0" l="0" r="0" t="0"/>
          <a:stretch/>
        </p:blipFill>
        <p:spPr>
          <a:xfrm>
            <a:off x="10039448" y="3348297"/>
            <a:ext cx="702428" cy="595853"/>
          </a:xfrm>
          <a:prstGeom prst="rect">
            <a:avLst/>
          </a:prstGeom>
          <a:noFill/>
          <a:ln>
            <a:noFill/>
          </a:ln>
        </p:spPr>
      </p:pic>
      <p:sp>
        <p:nvSpPr>
          <p:cNvPr id="199" name="Google Shape;199;p1"/>
          <p:cNvSpPr txBox="1"/>
          <p:nvPr/>
        </p:nvSpPr>
        <p:spPr>
          <a:xfrm>
            <a:off x="14970251" y="394051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9">
                  <a:extLst>
                    <a:ext uri="{A12FA001-AC4F-418D-AE19-62706E023703}">
                      <ahyp:hlinkClr val="tx"/>
                    </a:ext>
                  </a:extLst>
                </a:hlinkClick>
              </a:rPr>
              <a:t>Blue Wild Indigo</a:t>
            </a:r>
            <a:endParaRPr b="0" i="0" sz="1800" u="none" cap="none" strike="noStrike">
              <a:solidFill>
                <a:schemeClr val="dk1"/>
              </a:solidFill>
              <a:latin typeface="Arial"/>
              <a:ea typeface="Arial"/>
              <a:cs typeface="Arial"/>
              <a:sym typeface="Arial"/>
            </a:endParaRPr>
          </a:p>
        </p:txBody>
      </p:sp>
      <p:pic>
        <p:nvPicPr>
          <p:cNvPr descr="Baptisia australis Transparent" id="200" name="Google Shape;200;p1"/>
          <p:cNvPicPr preferRelativeResize="0"/>
          <p:nvPr/>
        </p:nvPicPr>
        <p:blipFill rotWithShape="1">
          <a:blip r:embed="rId30">
            <a:alphaModFix/>
          </a:blip>
          <a:srcRect b="0" l="0" r="0" t="0"/>
          <a:stretch/>
        </p:blipFill>
        <p:spPr>
          <a:xfrm>
            <a:off x="15113388" y="3300972"/>
            <a:ext cx="422675" cy="688578"/>
          </a:xfrm>
          <a:prstGeom prst="rect">
            <a:avLst/>
          </a:prstGeom>
          <a:noFill/>
          <a:ln>
            <a:noFill/>
          </a:ln>
        </p:spPr>
      </p:pic>
      <p:sp>
        <p:nvSpPr>
          <p:cNvPr id="201" name="Google Shape;201;p1"/>
          <p:cNvSpPr txBox="1"/>
          <p:nvPr/>
        </p:nvSpPr>
        <p:spPr>
          <a:xfrm>
            <a:off x="12395067" y="259352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1">
                  <a:extLst>
                    <a:ext uri="{A12FA001-AC4F-418D-AE19-62706E023703}">
                      <ahyp:hlinkClr val="tx"/>
                    </a:ext>
                  </a:extLst>
                </a:hlinkClick>
              </a:rPr>
              <a:t>Prairie Loosestrife</a:t>
            </a:r>
            <a:endParaRPr b="0" i="0" sz="1800" u="none" cap="none" strike="noStrike">
              <a:solidFill>
                <a:schemeClr val="dk1"/>
              </a:solidFill>
              <a:latin typeface="Arial"/>
              <a:ea typeface="Arial"/>
              <a:cs typeface="Arial"/>
              <a:sym typeface="Arial"/>
            </a:endParaRPr>
          </a:p>
        </p:txBody>
      </p:sp>
      <p:pic>
        <p:nvPicPr>
          <p:cNvPr descr="Lysimachia quadriflora Transparent" id="202" name="Google Shape;202;p1"/>
          <p:cNvPicPr preferRelativeResize="0"/>
          <p:nvPr/>
        </p:nvPicPr>
        <p:blipFill rotWithShape="1">
          <a:blip r:embed="rId32">
            <a:alphaModFix/>
          </a:blip>
          <a:srcRect b="0" l="0" r="0" t="0"/>
          <a:stretch/>
        </p:blipFill>
        <p:spPr>
          <a:xfrm>
            <a:off x="12519619" y="2156029"/>
            <a:ext cx="517132" cy="431145"/>
          </a:xfrm>
          <a:prstGeom prst="rect">
            <a:avLst/>
          </a:prstGeom>
          <a:noFill/>
          <a:ln>
            <a:noFill/>
          </a:ln>
        </p:spPr>
      </p:pic>
      <p:sp>
        <p:nvSpPr>
          <p:cNvPr id="203" name="Google Shape;203;p1"/>
          <p:cNvSpPr txBox="1"/>
          <p:nvPr/>
        </p:nvSpPr>
        <p:spPr>
          <a:xfrm>
            <a:off x="10235734" y="2593524"/>
            <a:ext cx="657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3">
                  <a:extLst>
                    <a:ext uri="{A12FA001-AC4F-418D-AE19-62706E023703}">
                      <ahyp:hlinkClr val="tx"/>
                    </a:ext>
                  </a:extLst>
                </a:hlinkClick>
              </a:rPr>
              <a:t>Prairie Phlox</a:t>
            </a:r>
            <a:endParaRPr b="0" i="0" sz="1800" u="none" cap="none" strike="noStrike">
              <a:solidFill>
                <a:schemeClr val="dk1"/>
              </a:solidFill>
              <a:latin typeface="Arial"/>
              <a:ea typeface="Arial"/>
              <a:cs typeface="Arial"/>
              <a:sym typeface="Arial"/>
            </a:endParaRPr>
          </a:p>
        </p:txBody>
      </p:sp>
      <p:pic>
        <p:nvPicPr>
          <p:cNvPr descr="Phlox pilosa Transparent" id="204" name="Google Shape;204;p1"/>
          <p:cNvPicPr preferRelativeResize="0"/>
          <p:nvPr/>
        </p:nvPicPr>
        <p:blipFill rotWithShape="1">
          <a:blip r:embed="rId34">
            <a:alphaModFix/>
          </a:blip>
          <a:srcRect b="0" l="0" r="0" t="0"/>
          <a:stretch/>
        </p:blipFill>
        <p:spPr>
          <a:xfrm>
            <a:off x="10308589" y="2140474"/>
            <a:ext cx="526200" cy="454652"/>
          </a:xfrm>
          <a:prstGeom prst="rect">
            <a:avLst/>
          </a:prstGeom>
          <a:noFill/>
          <a:ln>
            <a:noFill/>
          </a:ln>
        </p:spPr>
      </p:pic>
      <p:pic>
        <p:nvPicPr>
          <p:cNvPr descr="Campanula rotundifolia Transparent" id="205" name="Google Shape;205;p1"/>
          <p:cNvPicPr preferRelativeResize="0"/>
          <p:nvPr/>
        </p:nvPicPr>
        <p:blipFill rotWithShape="1">
          <a:blip r:embed="rId35">
            <a:alphaModFix/>
          </a:blip>
          <a:srcRect b="0" l="0" r="0" t="0"/>
          <a:stretch/>
        </p:blipFill>
        <p:spPr>
          <a:xfrm>
            <a:off x="15399448" y="-123687"/>
            <a:ext cx="244639" cy="297926"/>
          </a:xfrm>
          <a:prstGeom prst="rect">
            <a:avLst/>
          </a:prstGeom>
          <a:noFill/>
          <a:ln>
            <a:noFill/>
          </a:ln>
        </p:spPr>
      </p:pic>
      <p:sp>
        <p:nvSpPr>
          <p:cNvPr id="206" name="Google Shape;206;p1"/>
          <p:cNvSpPr txBox="1"/>
          <p:nvPr/>
        </p:nvSpPr>
        <p:spPr>
          <a:xfrm>
            <a:off x="15145988" y="194438"/>
            <a:ext cx="7461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6">
                  <a:extLst>
                    <a:ext uri="{A12FA001-AC4F-418D-AE19-62706E023703}">
                      <ahyp:hlinkClr val="tx"/>
                    </a:ext>
                  </a:extLst>
                </a:hlinkClick>
              </a:rPr>
              <a:t>Harebell</a:t>
            </a:r>
            <a:endParaRPr>
              <a:solidFill>
                <a:schemeClr val="dk1"/>
              </a:solidFill>
            </a:endParaRPr>
          </a:p>
        </p:txBody>
      </p:sp>
      <p:pic>
        <p:nvPicPr>
          <p:cNvPr descr="Polemonium reptans Transparent" id="207" name="Google Shape;207;p1"/>
          <p:cNvPicPr preferRelativeResize="0"/>
          <p:nvPr/>
        </p:nvPicPr>
        <p:blipFill rotWithShape="1">
          <a:blip r:embed="rId37">
            <a:alphaModFix/>
          </a:blip>
          <a:srcRect b="0" l="0" r="0" t="0"/>
          <a:stretch/>
        </p:blipFill>
        <p:spPr>
          <a:xfrm>
            <a:off x="15083266" y="6565116"/>
            <a:ext cx="342529" cy="289138"/>
          </a:xfrm>
          <a:prstGeom prst="rect">
            <a:avLst/>
          </a:prstGeom>
          <a:noFill/>
          <a:ln>
            <a:noFill/>
          </a:ln>
        </p:spPr>
      </p:pic>
      <p:sp>
        <p:nvSpPr>
          <p:cNvPr id="208" name="Google Shape;208;p1"/>
          <p:cNvSpPr txBox="1"/>
          <p:nvPr/>
        </p:nvSpPr>
        <p:spPr>
          <a:xfrm>
            <a:off x="14977909" y="6842263"/>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38">
                  <a:extLst>
                    <a:ext uri="{A12FA001-AC4F-418D-AE19-62706E023703}">
                      <ahyp:hlinkClr val="tx"/>
                    </a:ext>
                  </a:extLst>
                </a:hlinkClick>
              </a:rPr>
              <a:t>Jacob’s Ladder</a:t>
            </a:r>
            <a:endParaRPr>
              <a:solidFill>
                <a:schemeClr val="dk1"/>
              </a:solidFill>
            </a:endParaRPr>
          </a:p>
        </p:txBody>
      </p:sp>
      <p:pic>
        <p:nvPicPr>
          <p:cNvPr descr="Phlox divaricata Transparent" id="209" name="Google Shape;209;p1"/>
          <p:cNvPicPr preferRelativeResize="0"/>
          <p:nvPr/>
        </p:nvPicPr>
        <p:blipFill rotWithShape="1">
          <a:blip r:embed="rId39">
            <a:alphaModFix/>
          </a:blip>
          <a:srcRect b="0" l="0" r="0" t="0"/>
          <a:stretch/>
        </p:blipFill>
        <p:spPr>
          <a:xfrm>
            <a:off x="16943900" y="6472638"/>
            <a:ext cx="315487" cy="378446"/>
          </a:xfrm>
          <a:prstGeom prst="rect">
            <a:avLst/>
          </a:prstGeom>
          <a:noFill/>
          <a:ln>
            <a:noFill/>
          </a:ln>
        </p:spPr>
      </p:pic>
      <p:sp>
        <p:nvSpPr>
          <p:cNvPr id="210" name="Google Shape;210;p1"/>
          <p:cNvSpPr txBox="1"/>
          <p:nvPr/>
        </p:nvSpPr>
        <p:spPr>
          <a:xfrm>
            <a:off x="16813348" y="6837375"/>
            <a:ext cx="576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0">
                  <a:extLst>
                    <a:ext uri="{A12FA001-AC4F-418D-AE19-62706E023703}">
                      <ahyp:hlinkClr val="tx"/>
                    </a:ext>
                  </a:extLst>
                </a:hlinkClick>
              </a:rPr>
              <a:t>Wild Blue Phlox</a:t>
            </a:r>
            <a:endParaRPr>
              <a:solidFill>
                <a:schemeClr val="dk1"/>
              </a:solidFill>
            </a:endParaRPr>
          </a:p>
        </p:txBody>
      </p:sp>
      <p:pic>
        <p:nvPicPr>
          <p:cNvPr descr="Carex eburnea seeds Transparent" id="211" name="Google Shape;211;p1"/>
          <p:cNvPicPr preferRelativeResize="0"/>
          <p:nvPr/>
        </p:nvPicPr>
        <p:blipFill rotWithShape="1">
          <a:blip r:embed="rId41">
            <a:alphaModFix/>
          </a:blip>
          <a:srcRect b="0" l="0" r="0" t="0"/>
          <a:stretch/>
        </p:blipFill>
        <p:spPr>
          <a:xfrm>
            <a:off x="9681870" y="6626382"/>
            <a:ext cx="209517" cy="196195"/>
          </a:xfrm>
          <a:prstGeom prst="rect">
            <a:avLst/>
          </a:prstGeom>
          <a:noFill/>
          <a:ln>
            <a:noFill/>
          </a:ln>
        </p:spPr>
      </p:pic>
      <p:sp>
        <p:nvSpPr>
          <p:cNvPr id="212" name="Google Shape;212;p1"/>
          <p:cNvSpPr txBox="1"/>
          <p:nvPr/>
        </p:nvSpPr>
        <p:spPr>
          <a:xfrm>
            <a:off x="9577107" y="6839300"/>
            <a:ext cx="422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2">
                  <a:extLst>
                    <a:ext uri="{A12FA001-AC4F-418D-AE19-62706E023703}">
                      <ahyp:hlinkClr val="tx"/>
                    </a:ext>
                  </a:extLst>
                </a:hlinkClick>
              </a:rPr>
              <a:t>Ivory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3">
                  <a:extLst>
                    <a:ext uri="{A12FA001-AC4F-418D-AE19-62706E023703}">
                      <ahyp:hlinkClr val="tx"/>
                    </a:ext>
                  </a:extLst>
                </a:hlinkClick>
              </a:rPr>
              <a:t>Sedge</a:t>
            </a:r>
            <a:endParaRPr>
              <a:solidFill>
                <a:schemeClr val="dk1"/>
              </a:solidFill>
            </a:endParaRPr>
          </a:p>
        </p:txBody>
      </p:sp>
      <p:pic>
        <p:nvPicPr>
          <p:cNvPr descr="Carex radiata Transparent" id="213" name="Google Shape;213;p1"/>
          <p:cNvPicPr preferRelativeResize="0"/>
          <p:nvPr/>
        </p:nvPicPr>
        <p:blipFill rotWithShape="1">
          <a:blip r:embed="rId44">
            <a:alphaModFix/>
          </a:blip>
          <a:srcRect b="0" l="0" r="0" t="0"/>
          <a:stretch/>
        </p:blipFill>
        <p:spPr>
          <a:xfrm>
            <a:off x="11066697" y="6560311"/>
            <a:ext cx="337892" cy="285815"/>
          </a:xfrm>
          <a:prstGeom prst="rect">
            <a:avLst/>
          </a:prstGeom>
          <a:noFill/>
          <a:ln>
            <a:noFill/>
          </a:ln>
        </p:spPr>
      </p:pic>
      <p:sp>
        <p:nvSpPr>
          <p:cNvPr id="214" name="Google Shape;214;p1"/>
          <p:cNvSpPr txBox="1"/>
          <p:nvPr/>
        </p:nvSpPr>
        <p:spPr>
          <a:xfrm>
            <a:off x="11016050" y="6841375"/>
            <a:ext cx="448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5">
                  <a:extLst>
                    <a:ext uri="{A12FA001-AC4F-418D-AE19-62706E023703}">
                      <ahyp:hlinkClr val="tx"/>
                    </a:ext>
                  </a:extLst>
                </a:hlinkClick>
              </a:rPr>
              <a:t>Rosy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6">
                  <a:extLst>
                    <a:ext uri="{A12FA001-AC4F-418D-AE19-62706E023703}">
                      <ahyp:hlinkClr val="tx"/>
                    </a:ext>
                  </a:extLst>
                </a:hlinkClick>
              </a:rPr>
              <a:t>Sedge</a:t>
            </a:r>
            <a:endParaRPr>
              <a:solidFill>
                <a:schemeClr val="dk1"/>
              </a:solidFill>
            </a:endParaRPr>
          </a:p>
        </p:txBody>
      </p:sp>
      <p:pic>
        <p:nvPicPr>
          <p:cNvPr descr="Carex radiata 2 Transparent" id="215" name="Google Shape;215;p1"/>
          <p:cNvPicPr preferRelativeResize="0"/>
          <p:nvPr/>
        </p:nvPicPr>
        <p:blipFill rotWithShape="1">
          <a:blip r:embed="rId47">
            <a:alphaModFix/>
          </a:blip>
          <a:srcRect b="0" l="0" r="0" t="0"/>
          <a:stretch/>
        </p:blipFill>
        <p:spPr>
          <a:xfrm>
            <a:off x="13716617" y="-1170169"/>
            <a:ext cx="373013" cy="328202"/>
          </a:xfrm>
          <a:prstGeom prst="rect">
            <a:avLst/>
          </a:prstGeom>
          <a:noFill/>
          <a:ln>
            <a:noFill/>
          </a:ln>
        </p:spPr>
      </p:pic>
      <p:sp>
        <p:nvSpPr>
          <p:cNvPr id="216" name="Google Shape;216;p1"/>
          <p:cNvSpPr txBox="1"/>
          <p:nvPr/>
        </p:nvSpPr>
        <p:spPr>
          <a:xfrm>
            <a:off x="13543075" y="-841969"/>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48">
                  <a:extLst>
                    <a:ext uri="{A12FA001-AC4F-418D-AE19-62706E023703}">
                      <ahyp:hlinkClr val="tx"/>
                    </a:ext>
                  </a:extLst>
                </a:hlinkClick>
              </a:rPr>
              <a:t>Star Sedge</a:t>
            </a:r>
            <a:endParaRPr>
              <a:solidFill>
                <a:schemeClr val="dk1"/>
              </a:solidFill>
            </a:endParaRPr>
          </a:p>
        </p:txBody>
      </p:sp>
      <p:pic>
        <p:nvPicPr>
          <p:cNvPr descr="Lobelia cardinalis Transparent" id="217" name="Google Shape;217;p1"/>
          <p:cNvPicPr preferRelativeResize="0"/>
          <p:nvPr/>
        </p:nvPicPr>
        <p:blipFill rotWithShape="1">
          <a:blip r:embed="rId49">
            <a:alphaModFix/>
          </a:blip>
          <a:srcRect b="0" l="0" r="0" t="0"/>
          <a:stretch/>
        </p:blipFill>
        <p:spPr>
          <a:xfrm>
            <a:off x="14589294" y="7296889"/>
            <a:ext cx="498484" cy="829219"/>
          </a:xfrm>
          <a:prstGeom prst="rect">
            <a:avLst/>
          </a:prstGeom>
          <a:noFill/>
          <a:ln>
            <a:noFill/>
          </a:ln>
        </p:spPr>
      </p:pic>
      <p:sp>
        <p:nvSpPr>
          <p:cNvPr id="218" name="Google Shape;218;p1"/>
          <p:cNvSpPr txBox="1"/>
          <p:nvPr/>
        </p:nvSpPr>
        <p:spPr>
          <a:xfrm>
            <a:off x="14461695" y="812500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0">
                  <a:extLst>
                    <a:ext uri="{A12FA001-AC4F-418D-AE19-62706E023703}">
                      <ahyp:hlinkClr val="tx"/>
                    </a:ext>
                  </a:extLst>
                </a:hlinkClick>
              </a:rPr>
              <a:t>Cardinal Flower</a:t>
            </a:r>
            <a:endParaRPr>
              <a:solidFill>
                <a:schemeClr val="dk1"/>
              </a:solidFill>
            </a:endParaRPr>
          </a:p>
        </p:txBody>
      </p:sp>
      <p:pic>
        <p:nvPicPr>
          <p:cNvPr descr="Antennaria neglecta Transparent" id="219" name="Google Shape;219;p1"/>
          <p:cNvPicPr preferRelativeResize="0"/>
          <p:nvPr/>
        </p:nvPicPr>
        <p:blipFill rotWithShape="1">
          <a:blip r:embed="rId51">
            <a:alphaModFix/>
          </a:blip>
          <a:srcRect b="0" l="0" r="0" t="0"/>
          <a:stretch/>
        </p:blipFill>
        <p:spPr>
          <a:xfrm>
            <a:off x="12676447" y="-78265"/>
            <a:ext cx="348792" cy="285816"/>
          </a:xfrm>
          <a:prstGeom prst="rect">
            <a:avLst/>
          </a:prstGeom>
          <a:noFill/>
          <a:ln>
            <a:noFill/>
          </a:ln>
        </p:spPr>
      </p:pic>
      <p:pic>
        <p:nvPicPr>
          <p:cNvPr descr="Asclepias tuberosa Transparent" id="220" name="Google Shape;220;p1"/>
          <p:cNvPicPr preferRelativeResize="0"/>
          <p:nvPr/>
        </p:nvPicPr>
        <p:blipFill rotWithShape="1">
          <a:blip r:embed="rId52">
            <a:alphaModFix/>
          </a:blip>
          <a:srcRect b="0" l="0" r="0" t="0"/>
          <a:stretch/>
        </p:blipFill>
        <p:spPr>
          <a:xfrm>
            <a:off x="11038485" y="2178554"/>
            <a:ext cx="434779" cy="421457"/>
          </a:xfrm>
          <a:prstGeom prst="rect">
            <a:avLst/>
          </a:prstGeom>
          <a:noFill/>
          <a:ln>
            <a:noFill/>
          </a:ln>
        </p:spPr>
      </p:pic>
      <p:pic>
        <p:nvPicPr>
          <p:cNvPr descr="Coreopsis lanceolata Transparent" id="221" name="Google Shape;221;p1"/>
          <p:cNvPicPr preferRelativeResize="0"/>
          <p:nvPr/>
        </p:nvPicPr>
        <p:blipFill rotWithShape="1">
          <a:blip r:embed="rId53">
            <a:alphaModFix/>
          </a:blip>
          <a:srcRect b="0" l="0" r="0" t="0"/>
          <a:stretch/>
        </p:blipFill>
        <p:spPr>
          <a:xfrm>
            <a:off x="16900470" y="2027115"/>
            <a:ext cx="508655" cy="569209"/>
          </a:xfrm>
          <a:prstGeom prst="rect">
            <a:avLst/>
          </a:prstGeom>
          <a:noFill/>
          <a:ln>
            <a:noFill/>
          </a:ln>
        </p:spPr>
      </p:pic>
      <p:pic>
        <p:nvPicPr>
          <p:cNvPr descr="Dalea purpurea Transparent" id="222" name="Google Shape;222;p1"/>
          <p:cNvPicPr preferRelativeResize="0"/>
          <p:nvPr/>
        </p:nvPicPr>
        <p:blipFill rotWithShape="1">
          <a:blip r:embed="rId54">
            <a:alphaModFix/>
          </a:blip>
          <a:srcRect b="0" l="0" r="0" t="0"/>
          <a:stretch/>
        </p:blipFill>
        <p:spPr>
          <a:xfrm>
            <a:off x="11873849" y="2128575"/>
            <a:ext cx="383914" cy="440672"/>
          </a:xfrm>
          <a:prstGeom prst="rect">
            <a:avLst/>
          </a:prstGeom>
          <a:noFill/>
          <a:ln>
            <a:noFill/>
          </a:ln>
        </p:spPr>
      </p:pic>
      <p:pic>
        <p:nvPicPr>
          <p:cNvPr descr="Gaillardia aristata Transparent" id="223" name="Google Shape;223;p1"/>
          <p:cNvPicPr preferRelativeResize="0"/>
          <p:nvPr/>
        </p:nvPicPr>
        <p:blipFill rotWithShape="1">
          <a:blip r:embed="rId55">
            <a:alphaModFix/>
          </a:blip>
          <a:srcRect b="0" l="0" r="0" t="0"/>
          <a:stretch/>
        </p:blipFill>
        <p:spPr>
          <a:xfrm>
            <a:off x="14743239" y="2097030"/>
            <a:ext cx="544987" cy="518343"/>
          </a:xfrm>
          <a:prstGeom prst="rect">
            <a:avLst/>
          </a:prstGeom>
          <a:noFill/>
          <a:ln>
            <a:noFill/>
          </a:ln>
        </p:spPr>
      </p:pic>
      <p:pic>
        <p:nvPicPr>
          <p:cNvPr descr="Solidago nemoralis Transparent" id="224" name="Google Shape;224;p1"/>
          <p:cNvPicPr preferRelativeResize="0"/>
          <p:nvPr/>
        </p:nvPicPr>
        <p:blipFill rotWithShape="1">
          <a:blip r:embed="rId56">
            <a:alphaModFix/>
          </a:blip>
          <a:srcRect b="0" l="0" r="0" t="0"/>
          <a:stretch/>
        </p:blipFill>
        <p:spPr>
          <a:xfrm>
            <a:off x="17606867" y="2000114"/>
            <a:ext cx="451734" cy="599486"/>
          </a:xfrm>
          <a:prstGeom prst="rect">
            <a:avLst/>
          </a:prstGeom>
          <a:noFill/>
          <a:ln>
            <a:noFill/>
          </a:ln>
        </p:spPr>
      </p:pic>
      <p:sp>
        <p:nvSpPr>
          <p:cNvPr id="225" name="Google Shape;225;p1"/>
          <p:cNvSpPr txBox="1"/>
          <p:nvPr/>
        </p:nvSpPr>
        <p:spPr>
          <a:xfrm>
            <a:off x="12454525" y="190851"/>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7">
                  <a:extLst>
                    <a:ext uri="{A12FA001-AC4F-418D-AE19-62706E023703}">
                      <ahyp:hlinkClr val="tx"/>
                    </a:ext>
                  </a:extLst>
                </a:hlinkClick>
              </a:rPr>
              <a:t>Pussytoes</a:t>
            </a:r>
            <a:endParaRPr b="0" i="0" sz="1800" u="none" cap="none" strike="noStrike">
              <a:solidFill>
                <a:schemeClr val="dk1"/>
              </a:solidFill>
              <a:latin typeface="Arial"/>
              <a:ea typeface="Arial"/>
              <a:cs typeface="Arial"/>
              <a:sym typeface="Arial"/>
            </a:endParaRPr>
          </a:p>
        </p:txBody>
      </p:sp>
      <p:sp>
        <p:nvSpPr>
          <p:cNvPr id="226" name="Google Shape;226;p1"/>
          <p:cNvSpPr txBox="1"/>
          <p:nvPr/>
        </p:nvSpPr>
        <p:spPr>
          <a:xfrm>
            <a:off x="10907447" y="259048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8">
                  <a:extLst>
                    <a:ext uri="{A12FA001-AC4F-418D-AE19-62706E023703}">
                      <ahyp:hlinkClr val="tx"/>
                    </a:ext>
                  </a:extLst>
                </a:hlinkClick>
              </a:rPr>
              <a:t>Butterfly Milkweed</a:t>
            </a:r>
            <a:endParaRPr b="0" i="0" sz="1800" u="none" cap="none" strike="noStrike">
              <a:solidFill>
                <a:schemeClr val="dk1"/>
              </a:solidFill>
              <a:latin typeface="Arial"/>
              <a:ea typeface="Arial"/>
              <a:cs typeface="Arial"/>
              <a:sym typeface="Arial"/>
            </a:endParaRPr>
          </a:p>
        </p:txBody>
      </p:sp>
      <p:sp>
        <p:nvSpPr>
          <p:cNvPr id="227" name="Google Shape;227;p1"/>
          <p:cNvSpPr txBox="1"/>
          <p:nvPr/>
        </p:nvSpPr>
        <p:spPr>
          <a:xfrm>
            <a:off x="11693750" y="2582493"/>
            <a:ext cx="747600" cy="3837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59">
                  <a:extLst>
                    <a:ext uri="{A12FA001-AC4F-418D-AE19-62706E023703}">
                      <ahyp:hlinkClr val="tx"/>
                    </a:ext>
                  </a:extLst>
                </a:hlinkClick>
              </a:rPr>
              <a:t>Purple Prairie Clover</a:t>
            </a:r>
            <a:endParaRPr b="0" i="0" sz="1800" u="none" cap="none" strike="noStrike">
              <a:solidFill>
                <a:schemeClr val="dk1"/>
              </a:solidFill>
              <a:latin typeface="Arial"/>
              <a:ea typeface="Arial"/>
              <a:cs typeface="Arial"/>
              <a:sym typeface="Arial"/>
            </a:endParaRPr>
          </a:p>
        </p:txBody>
      </p:sp>
      <p:sp>
        <p:nvSpPr>
          <p:cNvPr id="228" name="Google Shape;228;p1"/>
          <p:cNvSpPr txBox="1"/>
          <p:nvPr/>
        </p:nvSpPr>
        <p:spPr>
          <a:xfrm>
            <a:off x="16759500" y="2593150"/>
            <a:ext cx="7461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0">
                  <a:extLst>
                    <a:ext uri="{A12FA001-AC4F-418D-AE19-62706E023703}">
                      <ahyp:hlinkClr val="tx"/>
                    </a:ext>
                  </a:extLst>
                </a:hlinkClick>
              </a:rPr>
              <a:t>Lance Leaf Coreopsis</a:t>
            </a:r>
            <a:endParaRPr b="0" i="0" sz="1800" u="none" cap="none" strike="noStrike">
              <a:solidFill>
                <a:schemeClr val="dk1"/>
              </a:solidFill>
              <a:latin typeface="Arial"/>
              <a:ea typeface="Arial"/>
              <a:cs typeface="Arial"/>
              <a:sym typeface="Arial"/>
            </a:endParaRPr>
          </a:p>
        </p:txBody>
      </p:sp>
      <p:sp>
        <p:nvSpPr>
          <p:cNvPr id="229" name="Google Shape;229;p1"/>
          <p:cNvSpPr txBox="1"/>
          <p:nvPr/>
        </p:nvSpPr>
        <p:spPr>
          <a:xfrm>
            <a:off x="17458188" y="2585312"/>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1">
                  <a:extLst>
                    <a:ext uri="{A12FA001-AC4F-418D-AE19-62706E023703}">
                      <ahyp:hlinkClr val="tx"/>
                    </a:ext>
                  </a:extLst>
                </a:hlinkClick>
              </a:rPr>
              <a:t>Grey Goldenrod</a:t>
            </a:r>
            <a:endParaRPr b="0" i="0" sz="1800" u="none" cap="none" strike="noStrike">
              <a:solidFill>
                <a:schemeClr val="dk1"/>
              </a:solidFill>
              <a:latin typeface="Arial"/>
              <a:ea typeface="Arial"/>
              <a:cs typeface="Arial"/>
              <a:sym typeface="Arial"/>
            </a:endParaRPr>
          </a:p>
        </p:txBody>
      </p:sp>
      <p:sp>
        <p:nvSpPr>
          <p:cNvPr id="230" name="Google Shape;230;p1"/>
          <p:cNvSpPr txBox="1"/>
          <p:nvPr/>
        </p:nvSpPr>
        <p:spPr>
          <a:xfrm>
            <a:off x="14632250" y="2596325"/>
            <a:ext cx="747600" cy="328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2">
                  <a:extLst>
                    <a:ext uri="{A12FA001-AC4F-418D-AE19-62706E023703}">
                      <ahyp:hlinkClr val="tx"/>
                    </a:ext>
                  </a:extLst>
                </a:hlinkClick>
              </a:rPr>
              <a:t>Blanket Flower</a:t>
            </a:r>
            <a:endParaRPr b="0" i="0" sz="1800" u="none" cap="none" strike="noStrike">
              <a:solidFill>
                <a:schemeClr val="dk1"/>
              </a:solidFill>
              <a:latin typeface="Arial"/>
              <a:ea typeface="Arial"/>
              <a:cs typeface="Arial"/>
              <a:sym typeface="Arial"/>
            </a:endParaRPr>
          </a:p>
        </p:txBody>
      </p:sp>
      <p:pic>
        <p:nvPicPr>
          <p:cNvPr descr="Echinacea pallida Transparent" id="231" name="Google Shape;231;p1"/>
          <p:cNvPicPr preferRelativeResize="0"/>
          <p:nvPr/>
        </p:nvPicPr>
        <p:blipFill rotWithShape="1">
          <a:blip r:embed="rId63">
            <a:alphaModFix/>
          </a:blip>
          <a:srcRect b="0" l="0" r="0" t="0"/>
          <a:stretch/>
        </p:blipFill>
        <p:spPr>
          <a:xfrm>
            <a:off x="10926532" y="3349213"/>
            <a:ext cx="369381" cy="588587"/>
          </a:xfrm>
          <a:prstGeom prst="rect">
            <a:avLst/>
          </a:prstGeom>
          <a:noFill/>
          <a:ln>
            <a:noFill/>
          </a:ln>
        </p:spPr>
      </p:pic>
      <p:sp>
        <p:nvSpPr>
          <p:cNvPr id="232" name="Google Shape;232;p1"/>
          <p:cNvSpPr txBox="1"/>
          <p:nvPr/>
        </p:nvSpPr>
        <p:spPr>
          <a:xfrm>
            <a:off x="10691076" y="3937802"/>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64">
                  <a:extLst>
                    <a:ext uri="{A12FA001-AC4F-418D-AE19-62706E023703}">
                      <ahyp:hlinkClr val="tx"/>
                    </a:ext>
                  </a:extLst>
                </a:hlinkClick>
              </a:rPr>
              <a:t>Pale Purple Coneflower</a:t>
            </a:r>
            <a:endParaRPr b="0" i="0" sz="1800" u="none" cap="none" strike="noStrike">
              <a:solidFill>
                <a:schemeClr val="dk1"/>
              </a:solidFill>
              <a:latin typeface="Arial"/>
              <a:ea typeface="Arial"/>
              <a:cs typeface="Arial"/>
              <a:sym typeface="Arial"/>
            </a:endParaRPr>
          </a:p>
        </p:txBody>
      </p:sp>
      <p:pic>
        <p:nvPicPr>
          <p:cNvPr descr="Verbena stricta Transparent" id="233" name="Google Shape;233;p1"/>
          <p:cNvPicPr preferRelativeResize="0"/>
          <p:nvPr/>
        </p:nvPicPr>
        <p:blipFill rotWithShape="1">
          <a:blip r:embed="rId65">
            <a:alphaModFix/>
          </a:blip>
          <a:srcRect b="0" l="0" r="0" t="0"/>
          <a:stretch/>
        </p:blipFill>
        <p:spPr>
          <a:xfrm>
            <a:off x="16301869" y="2050045"/>
            <a:ext cx="421457" cy="551043"/>
          </a:xfrm>
          <a:prstGeom prst="rect">
            <a:avLst/>
          </a:prstGeom>
          <a:noFill/>
          <a:ln>
            <a:noFill/>
          </a:ln>
        </p:spPr>
      </p:pic>
      <p:pic>
        <p:nvPicPr>
          <p:cNvPr descr="Amorpha canescens Transparent" id="234" name="Google Shape;234;p1"/>
          <p:cNvPicPr preferRelativeResize="0"/>
          <p:nvPr/>
        </p:nvPicPr>
        <p:blipFill rotWithShape="1">
          <a:blip r:embed="rId66">
            <a:alphaModFix/>
          </a:blip>
          <a:srcRect b="0" l="0" r="0" t="0"/>
          <a:stretch/>
        </p:blipFill>
        <p:spPr>
          <a:xfrm>
            <a:off x="14401612" y="3303283"/>
            <a:ext cx="595725" cy="671992"/>
          </a:xfrm>
          <a:prstGeom prst="rect">
            <a:avLst/>
          </a:prstGeom>
          <a:noFill/>
          <a:ln>
            <a:noFill/>
          </a:ln>
        </p:spPr>
      </p:pic>
      <p:pic>
        <p:nvPicPr>
          <p:cNvPr descr="Anemone patens Transparent" id="235" name="Google Shape;235;p1"/>
          <p:cNvPicPr preferRelativeResize="0"/>
          <p:nvPr/>
        </p:nvPicPr>
        <p:blipFill rotWithShape="1">
          <a:blip r:embed="rId67">
            <a:alphaModFix/>
          </a:blip>
          <a:srcRect b="0" l="0" r="0" t="0"/>
          <a:stretch/>
        </p:blipFill>
        <p:spPr>
          <a:xfrm>
            <a:off x="9679878" y="5851"/>
            <a:ext cx="215573" cy="234950"/>
          </a:xfrm>
          <a:prstGeom prst="rect">
            <a:avLst/>
          </a:prstGeom>
          <a:noFill/>
          <a:ln>
            <a:noFill/>
          </a:ln>
        </p:spPr>
      </p:pic>
      <p:pic>
        <p:nvPicPr>
          <p:cNvPr descr="Aster novae angliae Transparent" id="236" name="Google Shape;236;p1"/>
          <p:cNvPicPr preferRelativeResize="0"/>
          <p:nvPr/>
        </p:nvPicPr>
        <p:blipFill rotWithShape="1">
          <a:blip r:embed="rId68">
            <a:alphaModFix/>
          </a:blip>
          <a:srcRect b="0" l="0" r="0" t="0"/>
          <a:stretch/>
        </p:blipFill>
        <p:spPr>
          <a:xfrm>
            <a:off x="13424694" y="4688404"/>
            <a:ext cx="675782" cy="933710"/>
          </a:xfrm>
          <a:prstGeom prst="rect">
            <a:avLst/>
          </a:prstGeom>
          <a:noFill/>
          <a:ln>
            <a:noFill/>
          </a:ln>
        </p:spPr>
      </p:pic>
      <p:pic>
        <p:nvPicPr>
          <p:cNvPr descr="Baptisia bracteata Transparent" id="237" name="Google Shape;237;p1"/>
          <p:cNvPicPr preferRelativeResize="0"/>
          <p:nvPr/>
        </p:nvPicPr>
        <p:blipFill rotWithShape="1">
          <a:blip r:embed="rId69">
            <a:alphaModFix/>
          </a:blip>
          <a:srcRect b="0" l="0" r="0" t="0"/>
          <a:stretch/>
        </p:blipFill>
        <p:spPr>
          <a:xfrm>
            <a:off x="13343412" y="2134516"/>
            <a:ext cx="617652" cy="451734"/>
          </a:xfrm>
          <a:prstGeom prst="rect">
            <a:avLst/>
          </a:prstGeom>
          <a:noFill/>
          <a:ln>
            <a:noFill/>
          </a:ln>
        </p:spPr>
      </p:pic>
      <p:pic>
        <p:nvPicPr>
          <p:cNvPr descr="Carex pensylvanica Transparent" id="238" name="Google Shape;238;p1"/>
          <p:cNvPicPr preferRelativeResize="0"/>
          <p:nvPr/>
        </p:nvPicPr>
        <p:blipFill rotWithShape="1">
          <a:blip r:embed="rId70">
            <a:alphaModFix/>
          </a:blip>
          <a:srcRect b="0" l="0" r="0" t="0"/>
          <a:stretch/>
        </p:blipFill>
        <p:spPr>
          <a:xfrm>
            <a:off x="10337587" y="6594337"/>
            <a:ext cx="414189" cy="254327"/>
          </a:xfrm>
          <a:prstGeom prst="rect">
            <a:avLst/>
          </a:prstGeom>
          <a:noFill/>
          <a:ln>
            <a:noFill/>
          </a:ln>
        </p:spPr>
      </p:pic>
      <p:pic>
        <p:nvPicPr>
          <p:cNvPr descr="Carex umbellata Transparent" id="239" name="Google Shape;239;p1"/>
          <p:cNvPicPr preferRelativeResize="0"/>
          <p:nvPr/>
        </p:nvPicPr>
        <p:blipFill rotWithShape="1">
          <a:blip r:embed="rId71">
            <a:alphaModFix/>
          </a:blip>
          <a:srcRect b="0" l="0" r="0" t="0"/>
          <a:stretch/>
        </p:blipFill>
        <p:spPr>
          <a:xfrm>
            <a:off x="11750750" y="-1085850"/>
            <a:ext cx="348793" cy="262805"/>
          </a:xfrm>
          <a:prstGeom prst="rect">
            <a:avLst/>
          </a:prstGeom>
          <a:noFill/>
          <a:ln>
            <a:noFill/>
          </a:ln>
        </p:spPr>
      </p:pic>
      <p:pic>
        <p:nvPicPr>
          <p:cNvPr descr="Dodecatheon meadia Transparent" id="240" name="Google Shape;240;p1"/>
          <p:cNvPicPr preferRelativeResize="0"/>
          <p:nvPr/>
        </p:nvPicPr>
        <p:blipFill rotWithShape="1">
          <a:blip r:embed="rId72">
            <a:alphaModFix/>
          </a:blip>
          <a:srcRect b="0" l="0" r="0" t="0"/>
          <a:stretch/>
        </p:blipFill>
        <p:spPr>
          <a:xfrm>
            <a:off x="10735173" y="938707"/>
            <a:ext cx="340314" cy="379069"/>
          </a:xfrm>
          <a:prstGeom prst="rect">
            <a:avLst/>
          </a:prstGeom>
          <a:noFill/>
          <a:ln>
            <a:noFill/>
          </a:ln>
        </p:spPr>
      </p:pic>
      <p:pic>
        <p:nvPicPr>
          <p:cNvPr descr="Echinacea angustifolia Transparent" id="241" name="Google Shape;241;p1"/>
          <p:cNvPicPr preferRelativeResize="0"/>
          <p:nvPr/>
        </p:nvPicPr>
        <p:blipFill rotWithShape="1">
          <a:blip r:embed="rId73">
            <a:alphaModFix/>
          </a:blip>
          <a:srcRect b="0" l="0" r="0" t="0"/>
          <a:stretch/>
        </p:blipFill>
        <p:spPr>
          <a:xfrm>
            <a:off x="15398023" y="825339"/>
            <a:ext cx="435989" cy="502599"/>
          </a:xfrm>
          <a:prstGeom prst="rect">
            <a:avLst/>
          </a:prstGeom>
          <a:noFill/>
          <a:ln>
            <a:noFill/>
          </a:ln>
        </p:spPr>
      </p:pic>
      <p:pic>
        <p:nvPicPr>
          <p:cNvPr descr="Liatris lugulistylis Transparent" id="242" name="Google Shape;242;p1"/>
          <p:cNvPicPr preferRelativeResize="0"/>
          <p:nvPr/>
        </p:nvPicPr>
        <p:blipFill rotWithShape="1">
          <a:blip r:embed="rId74">
            <a:alphaModFix/>
          </a:blip>
          <a:srcRect b="0" l="0" r="0" t="0"/>
          <a:stretch/>
        </p:blipFill>
        <p:spPr>
          <a:xfrm>
            <a:off x="14219868" y="4672364"/>
            <a:ext cx="504257" cy="955634"/>
          </a:xfrm>
          <a:prstGeom prst="rect">
            <a:avLst/>
          </a:prstGeom>
          <a:noFill/>
          <a:ln>
            <a:noFill/>
          </a:ln>
        </p:spPr>
      </p:pic>
      <p:pic>
        <p:nvPicPr>
          <p:cNvPr descr="Liatris punctata Transparent" id="243" name="Google Shape;243;p1"/>
          <p:cNvPicPr preferRelativeResize="0"/>
          <p:nvPr/>
        </p:nvPicPr>
        <p:blipFill rotWithShape="1">
          <a:blip r:embed="rId75">
            <a:alphaModFix/>
          </a:blip>
          <a:srcRect b="0" l="0" r="0" t="0"/>
          <a:stretch/>
        </p:blipFill>
        <p:spPr>
          <a:xfrm>
            <a:off x="18085047" y="-114956"/>
            <a:ext cx="370591" cy="335470"/>
          </a:xfrm>
          <a:prstGeom prst="rect">
            <a:avLst/>
          </a:prstGeom>
          <a:noFill/>
          <a:ln>
            <a:noFill/>
          </a:ln>
        </p:spPr>
      </p:pic>
      <p:pic>
        <p:nvPicPr>
          <p:cNvPr descr="Lilium michiganense Transparent" id="244" name="Google Shape;244;p1"/>
          <p:cNvPicPr preferRelativeResize="0"/>
          <p:nvPr/>
        </p:nvPicPr>
        <p:blipFill rotWithShape="1">
          <a:blip r:embed="rId76">
            <a:alphaModFix/>
          </a:blip>
          <a:srcRect b="0" l="0" r="0" t="0"/>
          <a:stretch/>
        </p:blipFill>
        <p:spPr>
          <a:xfrm>
            <a:off x="17594550" y="3258518"/>
            <a:ext cx="414200" cy="712045"/>
          </a:xfrm>
          <a:prstGeom prst="rect">
            <a:avLst/>
          </a:prstGeom>
          <a:noFill/>
          <a:ln>
            <a:noFill/>
          </a:ln>
        </p:spPr>
      </p:pic>
      <p:pic>
        <p:nvPicPr>
          <p:cNvPr descr="Lilium philadelphicum Transparent" id="245" name="Google Shape;245;p1"/>
          <p:cNvPicPr preferRelativeResize="0"/>
          <p:nvPr/>
        </p:nvPicPr>
        <p:blipFill rotWithShape="1">
          <a:blip r:embed="rId77">
            <a:alphaModFix/>
          </a:blip>
          <a:srcRect b="0" l="0" r="0" t="0"/>
          <a:stretch/>
        </p:blipFill>
        <p:spPr>
          <a:xfrm>
            <a:off x="16435711" y="-136141"/>
            <a:ext cx="276127" cy="337892"/>
          </a:xfrm>
          <a:prstGeom prst="rect">
            <a:avLst/>
          </a:prstGeom>
          <a:noFill/>
          <a:ln>
            <a:noFill/>
          </a:ln>
        </p:spPr>
      </p:pic>
      <p:pic>
        <p:nvPicPr>
          <p:cNvPr descr="Lithospermum canescens 2 Transparent" id="246" name="Google Shape;246;p1"/>
          <p:cNvPicPr preferRelativeResize="0"/>
          <p:nvPr/>
        </p:nvPicPr>
        <p:blipFill rotWithShape="1">
          <a:blip r:embed="rId78">
            <a:alphaModFix/>
          </a:blip>
          <a:srcRect b="0" l="0" r="0" t="0"/>
          <a:stretch/>
        </p:blipFill>
        <p:spPr>
          <a:xfrm>
            <a:off x="10266778" y="1023983"/>
            <a:ext cx="248272" cy="336681"/>
          </a:xfrm>
          <a:prstGeom prst="rect">
            <a:avLst/>
          </a:prstGeom>
          <a:noFill/>
          <a:ln>
            <a:noFill/>
          </a:ln>
        </p:spPr>
      </p:pic>
      <p:pic>
        <p:nvPicPr>
          <p:cNvPr descr="Lithospermum incisum Transparent" id="247" name="Google Shape;247;p1"/>
          <p:cNvPicPr preferRelativeResize="0"/>
          <p:nvPr/>
        </p:nvPicPr>
        <p:blipFill rotWithShape="1">
          <a:blip r:embed="rId79">
            <a:alphaModFix/>
          </a:blip>
          <a:srcRect b="0" l="0" r="0" t="0"/>
          <a:stretch/>
        </p:blipFill>
        <p:spPr>
          <a:xfrm>
            <a:off x="17565380" y="-117451"/>
            <a:ext cx="259171" cy="329414"/>
          </a:xfrm>
          <a:prstGeom prst="rect">
            <a:avLst/>
          </a:prstGeom>
          <a:noFill/>
          <a:ln>
            <a:noFill/>
          </a:ln>
        </p:spPr>
      </p:pic>
      <p:pic>
        <p:nvPicPr>
          <p:cNvPr descr="Lobelia spicata Transparent" id="248" name="Google Shape;248;p1"/>
          <p:cNvPicPr preferRelativeResize="0"/>
          <p:nvPr/>
        </p:nvPicPr>
        <p:blipFill rotWithShape="1">
          <a:blip r:embed="rId80">
            <a:alphaModFix/>
          </a:blip>
          <a:srcRect b="0" l="0" r="0" t="0"/>
          <a:stretch/>
        </p:blipFill>
        <p:spPr>
          <a:xfrm>
            <a:off x="13528836" y="861602"/>
            <a:ext cx="274916" cy="482011"/>
          </a:xfrm>
          <a:prstGeom prst="rect">
            <a:avLst/>
          </a:prstGeom>
          <a:noFill/>
          <a:ln>
            <a:noFill/>
          </a:ln>
        </p:spPr>
      </p:pic>
      <p:pic>
        <p:nvPicPr>
          <p:cNvPr descr="Monarda fistulosa Transparent" id="249" name="Google Shape;249;p1"/>
          <p:cNvPicPr preferRelativeResize="0"/>
          <p:nvPr/>
        </p:nvPicPr>
        <p:blipFill rotWithShape="1">
          <a:blip r:embed="rId81">
            <a:alphaModFix/>
          </a:blip>
          <a:srcRect b="0" l="0" r="0" t="0"/>
          <a:stretch/>
        </p:blipFill>
        <p:spPr>
          <a:xfrm>
            <a:off x="12652966" y="4770184"/>
            <a:ext cx="753162" cy="873097"/>
          </a:xfrm>
          <a:prstGeom prst="rect">
            <a:avLst/>
          </a:prstGeom>
          <a:noFill/>
          <a:ln>
            <a:noFill/>
          </a:ln>
        </p:spPr>
      </p:pic>
      <p:pic>
        <p:nvPicPr>
          <p:cNvPr descr="Pedicularis canadensis Transparent" id="250" name="Google Shape;250;p1"/>
          <p:cNvPicPr preferRelativeResize="0"/>
          <p:nvPr/>
        </p:nvPicPr>
        <p:blipFill rotWithShape="1">
          <a:blip r:embed="rId82">
            <a:alphaModFix/>
          </a:blip>
          <a:srcRect b="0" l="0" r="0" t="0"/>
          <a:stretch/>
        </p:blipFill>
        <p:spPr>
          <a:xfrm>
            <a:off x="15938267" y="-86614"/>
            <a:ext cx="270072" cy="287027"/>
          </a:xfrm>
          <a:prstGeom prst="rect">
            <a:avLst/>
          </a:prstGeom>
          <a:noFill/>
          <a:ln>
            <a:noFill/>
          </a:ln>
        </p:spPr>
      </p:pic>
      <p:pic>
        <p:nvPicPr>
          <p:cNvPr descr="Polygala senega Transparent" id="251" name="Google Shape;251;p1"/>
          <p:cNvPicPr preferRelativeResize="0"/>
          <p:nvPr/>
        </p:nvPicPr>
        <p:blipFill rotWithShape="1">
          <a:blip r:embed="rId83">
            <a:alphaModFix/>
          </a:blip>
          <a:srcRect b="0" l="0" r="0" t="0"/>
          <a:stretch/>
        </p:blipFill>
        <p:spPr>
          <a:xfrm>
            <a:off x="17021264" y="-115822"/>
            <a:ext cx="299137" cy="342736"/>
          </a:xfrm>
          <a:prstGeom prst="rect">
            <a:avLst/>
          </a:prstGeom>
          <a:noFill/>
          <a:ln>
            <a:noFill/>
          </a:ln>
        </p:spPr>
      </p:pic>
      <p:pic>
        <p:nvPicPr>
          <p:cNvPr descr="Ratibida pinnata Transparent" id="252" name="Google Shape;252;p1"/>
          <p:cNvPicPr preferRelativeResize="0"/>
          <p:nvPr/>
        </p:nvPicPr>
        <p:blipFill rotWithShape="1">
          <a:blip r:embed="rId84">
            <a:alphaModFix/>
          </a:blip>
          <a:srcRect b="0" l="0" r="0" t="0"/>
          <a:stretch/>
        </p:blipFill>
        <p:spPr>
          <a:xfrm>
            <a:off x="12013812" y="4780557"/>
            <a:ext cx="526181" cy="869227"/>
          </a:xfrm>
          <a:prstGeom prst="rect">
            <a:avLst/>
          </a:prstGeom>
          <a:noFill/>
          <a:ln>
            <a:noFill/>
          </a:ln>
        </p:spPr>
      </p:pic>
      <p:pic>
        <p:nvPicPr>
          <p:cNvPr descr="Schizachyrium scoparium summer Transparent" id="253" name="Google Shape;253;p1"/>
          <p:cNvPicPr preferRelativeResize="0"/>
          <p:nvPr/>
        </p:nvPicPr>
        <p:blipFill rotWithShape="1">
          <a:blip r:embed="rId85">
            <a:alphaModFix/>
          </a:blip>
          <a:srcRect b="0" l="0" r="0" t="0"/>
          <a:stretch/>
        </p:blipFill>
        <p:spPr>
          <a:xfrm>
            <a:off x="16299770" y="-1256253"/>
            <a:ext cx="588586" cy="406923"/>
          </a:xfrm>
          <a:prstGeom prst="rect">
            <a:avLst/>
          </a:prstGeom>
          <a:noFill/>
          <a:ln>
            <a:noFill/>
          </a:ln>
        </p:spPr>
      </p:pic>
      <p:pic>
        <p:nvPicPr>
          <p:cNvPr descr="Schizachyrium scoparium Transparent" id="254" name="Google Shape;254;p1"/>
          <p:cNvPicPr preferRelativeResize="0"/>
          <p:nvPr/>
        </p:nvPicPr>
        <p:blipFill rotWithShape="1">
          <a:blip r:embed="rId86">
            <a:alphaModFix/>
          </a:blip>
          <a:srcRect b="0" l="0" r="0" t="0"/>
          <a:stretch/>
        </p:blipFill>
        <p:spPr>
          <a:xfrm>
            <a:off x="17001850" y="-1629550"/>
            <a:ext cx="571630" cy="773881"/>
          </a:xfrm>
          <a:prstGeom prst="rect">
            <a:avLst/>
          </a:prstGeom>
          <a:noFill/>
          <a:ln>
            <a:noFill/>
          </a:ln>
        </p:spPr>
      </p:pic>
      <p:pic>
        <p:nvPicPr>
          <p:cNvPr descr="Silene regia Transparent" id="255" name="Google Shape;255;p1"/>
          <p:cNvPicPr preferRelativeResize="0"/>
          <p:nvPr/>
        </p:nvPicPr>
        <p:blipFill rotWithShape="1">
          <a:blip r:embed="rId87">
            <a:alphaModFix/>
          </a:blip>
          <a:srcRect b="0" l="0" r="0" t="0"/>
          <a:stretch/>
        </p:blipFill>
        <p:spPr>
          <a:xfrm>
            <a:off x="11471920" y="4807047"/>
            <a:ext cx="422668" cy="809003"/>
          </a:xfrm>
          <a:prstGeom prst="rect">
            <a:avLst/>
          </a:prstGeom>
          <a:noFill/>
          <a:ln>
            <a:noFill/>
          </a:ln>
        </p:spPr>
      </p:pic>
      <p:pic>
        <p:nvPicPr>
          <p:cNvPr descr="Silphium lacinatum Transparent" id="256" name="Google Shape;256;p1"/>
          <p:cNvPicPr preferRelativeResize="0"/>
          <p:nvPr/>
        </p:nvPicPr>
        <p:blipFill rotWithShape="1">
          <a:blip r:embed="rId88">
            <a:alphaModFix/>
          </a:blip>
          <a:srcRect b="0" l="0" r="0" t="0"/>
          <a:stretch/>
        </p:blipFill>
        <p:spPr>
          <a:xfrm>
            <a:off x="18517623" y="4161778"/>
            <a:ext cx="641251" cy="1431847"/>
          </a:xfrm>
          <a:prstGeom prst="rect">
            <a:avLst/>
          </a:prstGeom>
          <a:noFill/>
          <a:ln>
            <a:noFill/>
          </a:ln>
        </p:spPr>
      </p:pic>
      <p:sp>
        <p:nvSpPr>
          <p:cNvPr id="257" name="Google Shape;257;p1"/>
          <p:cNvSpPr txBox="1"/>
          <p:nvPr/>
        </p:nvSpPr>
        <p:spPr>
          <a:xfrm>
            <a:off x="16211625" y="-849327"/>
            <a:ext cx="7716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89">
                  <a:extLst>
                    <a:ext uri="{A12FA001-AC4F-418D-AE19-62706E023703}">
                      <ahyp:hlinkClr val="tx"/>
                    </a:ext>
                  </a:extLst>
                </a:hlinkClick>
              </a:rPr>
              <a:t>Little Bluestem</a:t>
            </a:r>
            <a:endParaRPr b="0" i="0" sz="1800" u="none" cap="none" strike="noStrike">
              <a:solidFill>
                <a:schemeClr val="dk1"/>
              </a:solidFill>
              <a:latin typeface="Arial"/>
              <a:ea typeface="Arial"/>
              <a:cs typeface="Arial"/>
              <a:sym typeface="Arial"/>
            </a:endParaRPr>
          </a:p>
        </p:txBody>
      </p:sp>
      <p:sp>
        <p:nvSpPr>
          <p:cNvPr id="258" name="Google Shape;258;p1"/>
          <p:cNvSpPr txBox="1"/>
          <p:nvPr/>
        </p:nvSpPr>
        <p:spPr>
          <a:xfrm>
            <a:off x="16901000" y="-835926"/>
            <a:ext cx="771600" cy="5025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0">
                  <a:extLst>
                    <a:ext uri="{A12FA001-AC4F-418D-AE19-62706E023703}">
                      <ahyp:hlinkClr val="tx"/>
                    </a:ext>
                  </a:extLst>
                </a:hlinkClick>
              </a:rPr>
              <a:t>Little Bluestem </a:t>
            </a:r>
            <a:br>
              <a:rPr b="1" i="0" lang="en-US" sz="900" u="sng" cap="none" strike="noStrike">
                <a:solidFill>
                  <a:schemeClr val="dk1"/>
                </a:solidFill>
                <a:latin typeface="Calibri"/>
                <a:ea typeface="Calibri"/>
                <a:cs typeface="Calibri"/>
                <a:sym typeface="Calibri"/>
                <a:hlinkClick r:id="rId91">
                  <a:extLst>
                    <a:ext uri="{A12FA001-AC4F-418D-AE19-62706E023703}">
                      <ahyp:hlinkClr val="tx"/>
                    </a:ext>
                  </a:extLst>
                </a:hlinkClick>
              </a:rPr>
            </a:br>
            <a:r>
              <a:rPr b="1" i="0" lang="en-US" sz="900" u="sng" cap="none" strike="noStrike">
                <a:solidFill>
                  <a:schemeClr val="dk1"/>
                </a:solidFill>
                <a:latin typeface="Calibri"/>
                <a:ea typeface="Calibri"/>
                <a:cs typeface="Calibri"/>
                <a:sym typeface="Calibri"/>
                <a:hlinkClick r:id="rId92">
                  <a:extLst>
                    <a:ext uri="{A12FA001-AC4F-418D-AE19-62706E023703}">
                      <ahyp:hlinkClr val="tx"/>
                    </a:ext>
                  </a:extLst>
                </a:hlinkClick>
              </a:rPr>
              <a:t>(fall color)</a:t>
            </a:r>
            <a:endParaRPr b="0" i="0" sz="1800" u="none" cap="none" strike="noStrike">
              <a:solidFill>
                <a:schemeClr val="dk1"/>
              </a:solidFill>
              <a:latin typeface="Arial"/>
              <a:ea typeface="Arial"/>
              <a:cs typeface="Arial"/>
              <a:sym typeface="Arial"/>
            </a:endParaRPr>
          </a:p>
        </p:txBody>
      </p:sp>
      <p:sp>
        <p:nvSpPr>
          <p:cNvPr id="259" name="Google Shape;259;p1"/>
          <p:cNvSpPr txBox="1"/>
          <p:nvPr/>
        </p:nvSpPr>
        <p:spPr>
          <a:xfrm>
            <a:off x="16149900" y="2593150"/>
            <a:ext cx="7461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3">
                  <a:extLst>
                    <a:ext uri="{A12FA001-AC4F-418D-AE19-62706E023703}">
                      <ahyp:hlinkClr val="tx"/>
                    </a:ext>
                  </a:extLst>
                </a:hlinkClick>
              </a:rPr>
              <a:t>Hoary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4">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260" name="Google Shape;260;p1"/>
          <p:cNvSpPr txBox="1"/>
          <p:nvPr/>
        </p:nvSpPr>
        <p:spPr>
          <a:xfrm>
            <a:off x="14336839" y="3949377"/>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5">
                  <a:extLst>
                    <a:ext uri="{A12FA001-AC4F-418D-AE19-62706E023703}">
                      <ahyp:hlinkClr val="tx"/>
                    </a:ext>
                  </a:extLst>
                </a:hlinkClick>
              </a:rPr>
              <a:t>Lead Plant</a:t>
            </a:r>
            <a:endParaRPr b="0" i="0" sz="1800" u="none" cap="none" strike="noStrike">
              <a:solidFill>
                <a:schemeClr val="dk1"/>
              </a:solidFill>
              <a:latin typeface="Arial"/>
              <a:ea typeface="Arial"/>
              <a:cs typeface="Arial"/>
              <a:sym typeface="Arial"/>
            </a:endParaRPr>
          </a:p>
        </p:txBody>
      </p:sp>
      <p:sp>
        <p:nvSpPr>
          <p:cNvPr id="261" name="Google Shape;261;p1"/>
          <p:cNvSpPr txBox="1"/>
          <p:nvPr/>
        </p:nvSpPr>
        <p:spPr>
          <a:xfrm>
            <a:off x="9392276" y="187538"/>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6">
                  <a:extLst>
                    <a:ext uri="{A12FA001-AC4F-418D-AE19-62706E023703}">
                      <ahyp:hlinkClr val="tx"/>
                    </a:ext>
                  </a:extLst>
                </a:hlinkClick>
              </a:rPr>
              <a:t>Pasque Flower</a:t>
            </a:r>
            <a:endParaRPr b="0" i="0" sz="1800" u="none" cap="none" strike="noStrike">
              <a:solidFill>
                <a:schemeClr val="dk1"/>
              </a:solidFill>
              <a:latin typeface="Arial"/>
              <a:ea typeface="Arial"/>
              <a:cs typeface="Arial"/>
              <a:sym typeface="Arial"/>
            </a:endParaRPr>
          </a:p>
        </p:txBody>
      </p:sp>
      <p:sp>
        <p:nvSpPr>
          <p:cNvPr id="262" name="Google Shape;262;p1"/>
          <p:cNvSpPr txBox="1"/>
          <p:nvPr/>
        </p:nvSpPr>
        <p:spPr>
          <a:xfrm>
            <a:off x="16767538" y="190288"/>
            <a:ext cx="747600" cy="234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7">
                  <a:extLst>
                    <a:ext uri="{A12FA001-AC4F-418D-AE19-62706E023703}">
                      <ahyp:hlinkClr val="tx"/>
                    </a:ext>
                  </a:extLst>
                </a:hlinkClick>
              </a:rPr>
              <a:t>Snakeroot</a:t>
            </a:r>
            <a:endParaRPr b="0" i="0" sz="1800" u="none" cap="none" strike="noStrike">
              <a:solidFill>
                <a:schemeClr val="dk1"/>
              </a:solidFill>
              <a:latin typeface="Arial"/>
              <a:ea typeface="Arial"/>
              <a:cs typeface="Arial"/>
              <a:sym typeface="Arial"/>
            </a:endParaRPr>
          </a:p>
        </p:txBody>
      </p:sp>
      <p:sp>
        <p:nvSpPr>
          <p:cNvPr id="263" name="Google Shape;263;p1"/>
          <p:cNvSpPr txBox="1"/>
          <p:nvPr/>
        </p:nvSpPr>
        <p:spPr>
          <a:xfrm>
            <a:off x="15751163" y="189013"/>
            <a:ext cx="654000" cy="3366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8">
                  <a:extLst>
                    <a:ext uri="{A12FA001-AC4F-418D-AE19-62706E023703}">
                      <ahyp:hlinkClr val="tx"/>
                    </a:ext>
                  </a:extLst>
                </a:hlinkClick>
              </a:rPr>
              <a:t>Wood Betony</a:t>
            </a:r>
            <a:endParaRPr b="0" i="0" sz="1800" u="none" cap="none" strike="noStrike">
              <a:solidFill>
                <a:schemeClr val="dk1"/>
              </a:solidFill>
              <a:latin typeface="Arial"/>
              <a:ea typeface="Arial"/>
              <a:cs typeface="Arial"/>
              <a:sym typeface="Arial"/>
            </a:endParaRPr>
          </a:p>
        </p:txBody>
      </p:sp>
      <p:sp>
        <p:nvSpPr>
          <p:cNvPr id="264" name="Google Shape;264;p1"/>
          <p:cNvSpPr txBox="1"/>
          <p:nvPr/>
        </p:nvSpPr>
        <p:spPr>
          <a:xfrm>
            <a:off x="16289638" y="197054"/>
            <a:ext cx="568200" cy="3081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9">
                  <a:extLst>
                    <a:ext uri="{A12FA001-AC4F-418D-AE19-62706E023703}">
                      <ahyp:hlinkClr val="tx"/>
                    </a:ext>
                  </a:extLst>
                </a:hlinkClick>
              </a:rPr>
              <a:t>Prairie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0">
                  <a:extLst>
                    <a:ext uri="{A12FA001-AC4F-418D-AE19-62706E023703}">
                      <ahyp:hlinkClr val="tx"/>
                    </a:ext>
                  </a:extLst>
                </a:hlinkClick>
              </a:rPr>
              <a:t>Lily</a:t>
            </a:r>
            <a:endParaRPr b="0" i="0" sz="1800" u="none" cap="none" strike="noStrike">
              <a:solidFill>
                <a:schemeClr val="dk1"/>
              </a:solidFill>
              <a:latin typeface="Arial"/>
              <a:ea typeface="Arial"/>
              <a:cs typeface="Arial"/>
              <a:sym typeface="Arial"/>
            </a:endParaRPr>
          </a:p>
        </p:txBody>
      </p:sp>
      <p:sp>
        <p:nvSpPr>
          <p:cNvPr id="265" name="Google Shape;265;p1"/>
          <p:cNvSpPr txBox="1"/>
          <p:nvPr/>
        </p:nvSpPr>
        <p:spPr>
          <a:xfrm>
            <a:off x="17367963" y="187613"/>
            <a:ext cx="654000" cy="342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1">
                  <a:extLst>
                    <a:ext uri="{A12FA001-AC4F-418D-AE19-62706E023703}">
                      <ahyp:hlinkClr val="tx"/>
                    </a:ext>
                  </a:extLst>
                </a:hlinkClick>
              </a:rPr>
              <a:t>Fringed Puccoon</a:t>
            </a:r>
            <a:endParaRPr b="0" i="0" sz="1800" u="none" cap="none" strike="noStrike">
              <a:solidFill>
                <a:schemeClr val="dk1"/>
              </a:solidFill>
              <a:latin typeface="Arial"/>
              <a:ea typeface="Arial"/>
              <a:cs typeface="Arial"/>
              <a:sym typeface="Arial"/>
            </a:endParaRPr>
          </a:p>
        </p:txBody>
      </p:sp>
      <p:sp>
        <p:nvSpPr>
          <p:cNvPr id="266" name="Google Shape;266;p1"/>
          <p:cNvSpPr txBox="1"/>
          <p:nvPr/>
        </p:nvSpPr>
        <p:spPr>
          <a:xfrm>
            <a:off x="17984713" y="192388"/>
            <a:ext cx="6540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2">
                  <a:extLst>
                    <a:ext uri="{A12FA001-AC4F-418D-AE19-62706E023703}">
                      <ahyp:hlinkClr val="tx"/>
                    </a:ext>
                  </a:extLst>
                </a:hlinkClick>
              </a:rPr>
              <a:t>Dotted Blazing Star</a:t>
            </a:r>
            <a:endParaRPr b="0" i="0" sz="1800" u="none" cap="none" strike="noStrike">
              <a:solidFill>
                <a:schemeClr val="dk1"/>
              </a:solidFill>
              <a:latin typeface="Arial"/>
              <a:ea typeface="Arial"/>
              <a:cs typeface="Arial"/>
              <a:sym typeface="Arial"/>
            </a:endParaRPr>
          </a:p>
        </p:txBody>
      </p:sp>
      <p:sp>
        <p:nvSpPr>
          <p:cNvPr id="267" name="Google Shape;267;p1"/>
          <p:cNvSpPr txBox="1"/>
          <p:nvPr/>
        </p:nvSpPr>
        <p:spPr>
          <a:xfrm>
            <a:off x="10063913" y="1322026"/>
            <a:ext cx="654000" cy="297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3">
                  <a:extLst>
                    <a:ext uri="{A12FA001-AC4F-418D-AE19-62706E023703}">
                      <ahyp:hlinkClr val="tx"/>
                    </a:ext>
                  </a:extLst>
                </a:hlinkClick>
              </a:rPr>
              <a:t>Hoary Puccoon</a:t>
            </a:r>
            <a:endParaRPr b="0" i="0" sz="1800" u="none" cap="none" strike="noStrike">
              <a:solidFill>
                <a:schemeClr val="dk1"/>
              </a:solidFill>
              <a:latin typeface="Arial"/>
              <a:ea typeface="Arial"/>
              <a:cs typeface="Arial"/>
              <a:sym typeface="Arial"/>
            </a:endParaRPr>
          </a:p>
        </p:txBody>
      </p:sp>
      <p:sp>
        <p:nvSpPr>
          <p:cNvPr id="268" name="Google Shape;268;p1"/>
          <p:cNvSpPr txBox="1"/>
          <p:nvPr/>
        </p:nvSpPr>
        <p:spPr>
          <a:xfrm>
            <a:off x="10597650" y="1319363"/>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4">
                  <a:extLst>
                    <a:ext uri="{A12FA001-AC4F-418D-AE19-62706E023703}">
                      <ahyp:hlinkClr val="tx"/>
                    </a:ext>
                  </a:extLst>
                </a:hlinkClick>
              </a:rPr>
              <a:t>Shooting Star</a:t>
            </a:r>
            <a:endParaRPr b="0" i="0" sz="1800" u="none" cap="none" strike="noStrike">
              <a:solidFill>
                <a:schemeClr val="dk1"/>
              </a:solidFill>
              <a:latin typeface="Arial"/>
              <a:ea typeface="Arial"/>
              <a:cs typeface="Arial"/>
              <a:sym typeface="Arial"/>
            </a:endParaRPr>
          </a:p>
        </p:txBody>
      </p:sp>
      <p:sp>
        <p:nvSpPr>
          <p:cNvPr id="269" name="Google Shape;269;p1"/>
          <p:cNvSpPr txBox="1"/>
          <p:nvPr/>
        </p:nvSpPr>
        <p:spPr>
          <a:xfrm>
            <a:off x="13303689" y="131345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5">
                  <a:extLst>
                    <a:ext uri="{A12FA001-AC4F-418D-AE19-62706E023703}">
                      <ahyp:hlinkClr val="tx"/>
                    </a:ext>
                  </a:extLst>
                </a:hlinkClick>
              </a:rPr>
              <a:t>Pale Spiked Lobelia</a:t>
            </a:r>
            <a:endParaRPr b="0" i="0" sz="1800" u="none" cap="none" strike="noStrike">
              <a:solidFill>
                <a:schemeClr val="dk1"/>
              </a:solidFill>
              <a:latin typeface="Arial"/>
              <a:ea typeface="Arial"/>
              <a:cs typeface="Arial"/>
              <a:sym typeface="Arial"/>
            </a:endParaRPr>
          </a:p>
        </p:txBody>
      </p:sp>
      <p:sp>
        <p:nvSpPr>
          <p:cNvPr id="270" name="Google Shape;270;p1"/>
          <p:cNvSpPr txBox="1"/>
          <p:nvPr/>
        </p:nvSpPr>
        <p:spPr>
          <a:xfrm>
            <a:off x="15246638" y="1307301"/>
            <a:ext cx="727200" cy="3378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6">
                  <a:extLst>
                    <a:ext uri="{A12FA001-AC4F-418D-AE19-62706E023703}">
                      <ahyp:hlinkClr val="tx"/>
                    </a:ext>
                  </a:extLst>
                </a:hlinkClick>
              </a:rPr>
              <a:t>Narrow Leaf Coneflower</a:t>
            </a:r>
            <a:endParaRPr b="0" i="0" sz="1800" u="none" cap="none" strike="noStrike">
              <a:solidFill>
                <a:schemeClr val="dk1"/>
              </a:solidFill>
              <a:latin typeface="Arial"/>
              <a:ea typeface="Arial"/>
              <a:cs typeface="Arial"/>
              <a:sym typeface="Arial"/>
            </a:endParaRPr>
          </a:p>
        </p:txBody>
      </p:sp>
      <p:sp>
        <p:nvSpPr>
          <p:cNvPr id="271" name="Google Shape;271;p1"/>
          <p:cNvSpPr txBox="1"/>
          <p:nvPr/>
        </p:nvSpPr>
        <p:spPr>
          <a:xfrm>
            <a:off x="13300325" y="2591007"/>
            <a:ext cx="6540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7">
                  <a:extLst>
                    <a:ext uri="{A12FA001-AC4F-418D-AE19-62706E023703}">
                      <ahyp:hlinkClr val="tx"/>
                    </a:ext>
                  </a:extLst>
                </a:hlinkClick>
              </a:rPr>
              <a:t>Cream Wild Indigo</a:t>
            </a:r>
            <a:endParaRPr b="0" i="0" sz="1800" u="none" cap="none" strike="noStrike">
              <a:solidFill>
                <a:schemeClr val="dk1"/>
              </a:solidFill>
              <a:latin typeface="Arial"/>
              <a:ea typeface="Arial"/>
              <a:cs typeface="Arial"/>
              <a:sym typeface="Arial"/>
            </a:endParaRPr>
          </a:p>
        </p:txBody>
      </p:sp>
      <p:sp>
        <p:nvSpPr>
          <p:cNvPr id="272" name="Google Shape;272;p1"/>
          <p:cNvSpPr txBox="1"/>
          <p:nvPr/>
        </p:nvSpPr>
        <p:spPr>
          <a:xfrm>
            <a:off x="17445438" y="394232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8">
                  <a:extLst>
                    <a:ext uri="{A12FA001-AC4F-418D-AE19-62706E023703}">
                      <ahyp:hlinkClr val="tx"/>
                    </a:ext>
                  </a:extLst>
                </a:hlinkClick>
              </a:rPr>
              <a:t>Michigan Lily</a:t>
            </a:r>
            <a:endParaRPr b="0" i="0" sz="1800" u="none" cap="none" strike="noStrike">
              <a:solidFill>
                <a:schemeClr val="dk1"/>
              </a:solidFill>
              <a:latin typeface="Arial"/>
              <a:ea typeface="Arial"/>
              <a:cs typeface="Arial"/>
              <a:sym typeface="Arial"/>
            </a:endParaRPr>
          </a:p>
        </p:txBody>
      </p:sp>
      <p:sp>
        <p:nvSpPr>
          <p:cNvPr id="273" name="Google Shape;273;p1"/>
          <p:cNvSpPr txBox="1"/>
          <p:nvPr/>
        </p:nvSpPr>
        <p:spPr>
          <a:xfrm>
            <a:off x="11347967" y="556890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09">
                  <a:extLst>
                    <a:ext uri="{A12FA001-AC4F-418D-AE19-62706E023703}">
                      <ahyp:hlinkClr val="tx"/>
                    </a:ext>
                  </a:extLst>
                </a:hlinkClick>
              </a:rPr>
              <a:t>Royal Catchfly</a:t>
            </a:r>
            <a:endParaRPr b="0" i="0" sz="1800" u="none" cap="none" strike="noStrike">
              <a:solidFill>
                <a:schemeClr val="dk1"/>
              </a:solidFill>
              <a:latin typeface="Arial"/>
              <a:ea typeface="Arial"/>
              <a:cs typeface="Arial"/>
              <a:sym typeface="Arial"/>
            </a:endParaRPr>
          </a:p>
        </p:txBody>
      </p:sp>
      <p:sp>
        <p:nvSpPr>
          <p:cNvPr id="274" name="Google Shape;274;p1"/>
          <p:cNvSpPr txBox="1"/>
          <p:nvPr/>
        </p:nvSpPr>
        <p:spPr>
          <a:xfrm>
            <a:off x="11919467" y="5568902"/>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0">
                  <a:extLst>
                    <a:ext uri="{A12FA001-AC4F-418D-AE19-62706E023703}">
                      <ahyp:hlinkClr val="tx"/>
                    </a:ext>
                  </a:extLst>
                </a:hlinkClick>
              </a:rPr>
              <a:t>Yellow Coneflower</a:t>
            </a:r>
            <a:endParaRPr b="0" i="0" sz="1800" u="none" cap="none" strike="noStrike">
              <a:solidFill>
                <a:schemeClr val="dk1"/>
              </a:solidFill>
              <a:latin typeface="Arial"/>
              <a:ea typeface="Arial"/>
              <a:cs typeface="Arial"/>
              <a:sym typeface="Arial"/>
            </a:endParaRPr>
          </a:p>
        </p:txBody>
      </p:sp>
      <p:sp>
        <p:nvSpPr>
          <p:cNvPr id="275" name="Google Shape;275;p1"/>
          <p:cNvSpPr txBox="1"/>
          <p:nvPr/>
        </p:nvSpPr>
        <p:spPr>
          <a:xfrm>
            <a:off x="12713380" y="5574064"/>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1">
                  <a:extLst>
                    <a:ext uri="{A12FA001-AC4F-418D-AE19-62706E023703}">
                      <ahyp:hlinkClr val="tx"/>
                    </a:ext>
                  </a:extLst>
                </a:hlinkClick>
              </a:rPr>
              <a:t>Wild Bergamot</a:t>
            </a:r>
            <a:endParaRPr b="0" i="0" sz="1800" u="none" cap="none" strike="noStrike">
              <a:solidFill>
                <a:schemeClr val="dk1"/>
              </a:solidFill>
              <a:latin typeface="Arial"/>
              <a:ea typeface="Arial"/>
              <a:cs typeface="Arial"/>
              <a:sym typeface="Arial"/>
            </a:endParaRPr>
          </a:p>
        </p:txBody>
      </p:sp>
      <p:sp>
        <p:nvSpPr>
          <p:cNvPr id="276" name="Google Shape;276;p1"/>
          <p:cNvSpPr txBox="1"/>
          <p:nvPr/>
        </p:nvSpPr>
        <p:spPr>
          <a:xfrm>
            <a:off x="13357689" y="5570877"/>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2">
                  <a:extLst>
                    <a:ext uri="{A12FA001-AC4F-418D-AE19-62706E023703}">
                      <ahyp:hlinkClr val="tx"/>
                    </a:ext>
                  </a:extLst>
                </a:hlinkClick>
              </a:rPr>
              <a:t>New England Aster</a:t>
            </a:r>
            <a:endParaRPr b="0" i="0" sz="1800" u="none" cap="none" strike="noStrike">
              <a:solidFill>
                <a:schemeClr val="dk1"/>
              </a:solidFill>
              <a:latin typeface="Arial"/>
              <a:ea typeface="Arial"/>
              <a:cs typeface="Arial"/>
              <a:sym typeface="Arial"/>
            </a:endParaRPr>
          </a:p>
        </p:txBody>
      </p:sp>
      <p:sp>
        <p:nvSpPr>
          <p:cNvPr id="277" name="Google Shape;277;p1"/>
          <p:cNvSpPr txBox="1"/>
          <p:nvPr/>
        </p:nvSpPr>
        <p:spPr>
          <a:xfrm>
            <a:off x="14157789" y="557087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3">
                  <a:extLst>
                    <a:ext uri="{A12FA001-AC4F-418D-AE19-62706E023703}">
                      <ahyp:hlinkClr val="tx"/>
                    </a:ext>
                  </a:extLst>
                </a:hlinkClick>
              </a:rPr>
              <a:t>Prairie Blazing Star</a:t>
            </a:r>
            <a:endParaRPr b="0" i="0" sz="1800" u="none" cap="none" strike="noStrike">
              <a:solidFill>
                <a:schemeClr val="dk1"/>
              </a:solidFill>
              <a:latin typeface="Arial"/>
              <a:ea typeface="Arial"/>
              <a:cs typeface="Arial"/>
              <a:sym typeface="Arial"/>
            </a:endParaRPr>
          </a:p>
        </p:txBody>
      </p:sp>
      <p:sp>
        <p:nvSpPr>
          <p:cNvPr id="278" name="Google Shape;278;p1"/>
          <p:cNvSpPr txBox="1"/>
          <p:nvPr/>
        </p:nvSpPr>
        <p:spPr>
          <a:xfrm>
            <a:off x="18517002" y="557481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4">
                  <a:extLst>
                    <a:ext uri="{A12FA001-AC4F-418D-AE19-62706E023703}">
                      <ahyp:hlinkClr val="tx"/>
                    </a:ext>
                  </a:extLst>
                </a:hlinkClick>
              </a:rPr>
              <a:t>Compass Plant</a:t>
            </a:r>
            <a:endParaRPr b="0" i="0" sz="1800" u="none" cap="none" strike="noStrike">
              <a:solidFill>
                <a:schemeClr val="dk1"/>
              </a:solidFill>
              <a:latin typeface="Arial"/>
              <a:ea typeface="Arial"/>
              <a:cs typeface="Arial"/>
              <a:sym typeface="Arial"/>
            </a:endParaRPr>
          </a:p>
        </p:txBody>
      </p:sp>
      <p:pic>
        <p:nvPicPr>
          <p:cNvPr descr="Geranium maculatum Transparent" id="279" name="Google Shape;279;p1"/>
          <p:cNvPicPr preferRelativeResize="0"/>
          <p:nvPr/>
        </p:nvPicPr>
        <p:blipFill rotWithShape="1">
          <a:blip r:embed="rId115">
            <a:alphaModFix/>
          </a:blip>
          <a:srcRect b="0" l="0" r="0" t="0"/>
          <a:stretch/>
        </p:blipFill>
        <p:spPr>
          <a:xfrm>
            <a:off x="10354163" y="7715727"/>
            <a:ext cx="647930" cy="427723"/>
          </a:xfrm>
          <a:prstGeom prst="rect">
            <a:avLst/>
          </a:prstGeom>
          <a:noFill/>
          <a:ln>
            <a:noFill/>
          </a:ln>
        </p:spPr>
      </p:pic>
      <p:sp>
        <p:nvSpPr>
          <p:cNvPr id="280" name="Google Shape;280;p1"/>
          <p:cNvSpPr txBox="1"/>
          <p:nvPr/>
        </p:nvSpPr>
        <p:spPr>
          <a:xfrm>
            <a:off x="10354150" y="8124193"/>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6">
                  <a:extLst>
                    <a:ext uri="{A12FA001-AC4F-418D-AE19-62706E023703}">
                      <ahyp:hlinkClr val="tx"/>
                    </a:ext>
                  </a:extLst>
                </a:hlinkClick>
              </a:rPr>
              <a:t>Wild Geranium</a:t>
            </a:r>
            <a:endParaRPr b="0" i="0" sz="1800" u="none" cap="none" strike="noStrike">
              <a:solidFill>
                <a:schemeClr val="dk1"/>
              </a:solidFill>
              <a:latin typeface="Arial"/>
              <a:ea typeface="Arial"/>
              <a:cs typeface="Arial"/>
              <a:sym typeface="Arial"/>
            </a:endParaRPr>
          </a:p>
        </p:txBody>
      </p:sp>
      <p:pic>
        <p:nvPicPr>
          <p:cNvPr descr="Aster shortii" id="281" name="Google Shape;281;p1"/>
          <p:cNvPicPr preferRelativeResize="0"/>
          <p:nvPr/>
        </p:nvPicPr>
        <p:blipFill rotWithShape="1">
          <a:blip r:embed="rId117">
            <a:alphaModFix/>
          </a:blip>
          <a:srcRect b="0" l="0" r="0" t="0"/>
          <a:stretch/>
        </p:blipFill>
        <p:spPr>
          <a:xfrm flipH="1">
            <a:off x="13251713" y="7352469"/>
            <a:ext cx="627341" cy="773279"/>
          </a:xfrm>
          <a:prstGeom prst="rect">
            <a:avLst/>
          </a:prstGeom>
          <a:noFill/>
          <a:ln>
            <a:noFill/>
          </a:ln>
        </p:spPr>
      </p:pic>
      <p:sp>
        <p:nvSpPr>
          <p:cNvPr id="282" name="Google Shape;282;p1"/>
          <p:cNvSpPr txBox="1"/>
          <p:nvPr/>
        </p:nvSpPr>
        <p:spPr>
          <a:xfrm>
            <a:off x="13227502" y="8126386"/>
            <a:ext cx="653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18">
                  <a:extLst>
                    <a:ext uri="{A12FA001-AC4F-418D-AE19-62706E023703}">
                      <ahyp:hlinkClr val="tx"/>
                    </a:ext>
                  </a:extLst>
                </a:hlinkClick>
              </a:rPr>
              <a:t>Short’s Aster</a:t>
            </a:r>
            <a:endParaRPr b="0" i="0" sz="1800" u="none" cap="none" strike="noStrike">
              <a:solidFill>
                <a:schemeClr val="dk1"/>
              </a:solidFill>
              <a:latin typeface="Arial"/>
              <a:ea typeface="Arial"/>
              <a:cs typeface="Arial"/>
              <a:sym typeface="Arial"/>
            </a:endParaRPr>
          </a:p>
        </p:txBody>
      </p:sp>
      <p:pic>
        <p:nvPicPr>
          <p:cNvPr descr="Aster macrophyllus" id="283" name="Google Shape;283;p1"/>
          <p:cNvPicPr preferRelativeResize="0"/>
          <p:nvPr/>
        </p:nvPicPr>
        <p:blipFill rotWithShape="1">
          <a:blip r:embed="rId119">
            <a:alphaModFix/>
          </a:blip>
          <a:srcRect b="0" l="0" r="0" t="0"/>
          <a:stretch/>
        </p:blipFill>
        <p:spPr>
          <a:xfrm>
            <a:off x="11822263" y="7486446"/>
            <a:ext cx="521681" cy="642499"/>
          </a:xfrm>
          <a:prstGeom prst="rect">
            <a:avLst/>
          </a:prstGeom>
          <a:noFill/>
          <a:ln>
            <a:noFill/>
          </a:ln>
        </p:spPr>
      </p:pic>
      <p:sp>
        <p:nvSpPr>
          <p:cNvPr id="284" name="Google Shape;284;p1"/>
          <p:cNvSpPr txBox="1"/>
          <p:nvPr/>
        </p:nvSpPr>
        <p:spPr>
          <a:xfrm>
            <a:off x="11745198" y="8129583"/>
            <a:ext cx="654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0">
                  <a:extLst>
                    <a:ext uri="{A12FA001-AC4F-418D-AE19-62706E023703}">
                      <ahyp:hlinkClr val="tx"/>
                    </a:ext>
                  </a:extLst>
                </a:hlinkClick>
              </a:rPr>
              <a:t>Big Leaf Aster</a:t>
            </a:r>
            <a:endParaRPr>
              <a:solidFill>
                <a:schemeClr val="dk1"/>
              </a:solidFill>
            </a:endParaRPr>
          </a:p>
        </p:txBody>
      </p:sp>
      <p:pic>
        <p:nvPicPr>
          <p:cNvPr descr="Aquilegia canadensis Transparent" id="285" name="Google Shape;285;p1"/>
          <p:cNvPicPr preferRelativeResize="0"/>
          <p:nvPr/>
        </p:nvPicPr>
        <p:blipFill rotWithShape="1">
          <a:blip r:embed="rId121">
            <a:alphaModFix/>
          </a:blip>
          <a:srcRect b="0" l="0" r="0" t="0"/>
          <a:stretch/>
        </p:blipFill>
        <p:spPr>
          <a:xfrm>
            <a:off x="12493353" y="7485811"/>
            <a:ext cx="563153" cy="646565"/>
          </a:xfrm>
          <a:prstGeom prst="rect">
            <a:avLst/>
          </a:prstGeom>
          <a:noFill/>
          <a:ln>
            <a:noFill/>
          </a:ln>
        </p:spPr>
      </p:pic>
      <p:sp>
        <p:nvSpPr>
          <p:cNvPr id="286" name="Google Shape;286;p1"/>
          <p:cNvSpPr txBox="1"/>
          <p:nvPr/>
        </p:nvSpPr>
        <p:spPr>
          <a:xfrm>
            <a:off x="12437133" y="8118182"/>
            <a:ext cx="6540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2">
                  <a:extLst>
                    <a:ext uri="{A12FA001-AC4F-418D-AE19-62706E023703}">
                      <ahyp:hlinkClr val="tx"/>
                    </a:ext>
                  </a:extLst>
                </a:hlinkClick>
              </a:rPr>
              <a:t>Columbine</a:t>
            </a:r>
            <a:endParaRPr b="0" i="0" sz="1800" u="none" cap="none" strike="noStrike">
              <a:solidFill>
                <a:schemeClr val="dk1"/>
              </a:solidFill>
              <a:latin typeface="Arial"/>
              <a:ea typeface="Arial"/>
              <a:cs typeface="Arial"/>
              <a:sym typeface="Arial"/>
            </a:endParaRPr>
          </a:p>
        </p:txBody>
      </p:sp>
      <p:pic>
        <p:nvPicPr>
          <p:cNvPr descr="Asclepias exaltata Transparent" id="287" name="Google Shape;287;p1"/>
          <p:cNvPicPr preferRelativeResize="0"/>
          <p:nvPr/>
        </p:nvPicPr>
        <p:blipFill rotWithShape="1">
          <a:blip r:embed="rId123">
            <a:alphaModFix/>
          </a:blip>
          <a:srcRect b="0" l="0" r="0" t="0"/>
          <a:stretch/>
        </p:blipFill>
        <p:spPr>
          <a:xfrm>
            <a:off x="15305763" y="7276364"/>
            <a:ext cx="687147" cy="870437"/>
          </a:xfrm>
          <a:prstGeom prst="rect">
            <a:avLst/>
          </a:prstGeom>
          <a:noFill/>
          <a:ln>
            <a:noFill/>
          </a:ln>
        </p:spPr>
      </p:pic>
      <p:sp>
        <p:nvSpPr>
          <p:cNvPr id="288" name="Google Shape;288;p1"/>
          <p:cNvSpPr txBox="1"/>
          <p:nvPr/>
        </p:nvSpPr>
        <p:spPr>
          <a:xfrm>
            <a:off x="15336406" y="8126597"/>
            <a:ext cx="655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4">
                  <a:extLst>
                    <a:ext uri="{A12FA001-AC4F-418D-AE19-62706E023703}">
                      <ahyp:hlinkClr val="tx"/>
                    </a:ext>
                  </a:extLst>
                </a:hlinkClick>
              </a:rPr>
              <a:t>Poke Milkweed</a:t>
            </a:r>
            <a:endParaRPr b="0" i="0" sz="1800" u="none" cap="none" strike="noStrike">
              <a:solidFill>
                <a:schemeClr val="dk1"/>
              </a:solidFill>
              <a:latin typeface="Arial"/>
              <a:ea typeface="Arial"/>
              <a:cs typeface="Arial"/>
              <a:sym typeface="Arial"/>
            </a:endParaRPr>
          </a:p>
        </p:txBody>
      </p:sp>
      <p:pic>
        <p:nvPicPr>
          <p:cNvPr descr="Solidago flexicalus Transparent" id="289" name="Google Shape;289;p1"/>
          <p:cNvPicPr preferRelativeResize="0"/>
          <p:nvPr/>
        </p:nvPicPr>
        <p:blipFill rotWithShape="1">
          <a:blip r:embed="rId125">
            <a:alphaModFix/>
          </a:blip>
          <a:srcRect b="0" l="0" r="0" t="0"/>
          <a:stretch/>
        </p:blipFill>
        <p:spPr>
          <a:xfrm>
            <a:off x="11043385" y="7533221"/>
            <a:ext cx="697583" cy="587960"/>
          </a:xfrm>
          <a:prstGeom prst="rect">
            <a:avLst/>
          </a:prstGeom>
          <a:noFill/>
          <a:ln>
            <a:noFill/>
          </a:ln>
        </p:spPr>
      </p:pic>
      <p:sp>
        <p:nvSpPr>
          <p:cNvPr id="290" name="Google Shape;290;p1"/>
          <p:cNvSpPr txBox="1"/>
          <p:nvPr/>
        </p:nvSpPr>
        <p:spPr>
          <a:xfrm>
            <a:off x="11058085" y="812957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6">
                  <a:extLst>
                    <a:ext uri="{A12FA001-AC4F-418D-AE19-62706E023703}">
                      <ahyp:hlinkClr val="tx"/>
                    </a:ext>
                  </a:extLst>
                </a:hlinkClick>
              </a:rPr>
              <a:t>Zig Zag Goldenrod</a:t>
            </a:r>
            <a:endParaRPr b="0" i="0" sz="1800" u="none" cap="none" strike="noStrike">
              <a:solidFill>
                <a:schemeClr val="dk1"/>
              </a:solidFill>
              <a:latin typeface="Arial"/>
              <a:ea typeface="Arial"/>
              <a:cs typeface="Arial"/>
              <a:sym typeface="Arial"/>
            </a:endParaRPr>
          </a:p>
        </p:txBody>
      </p:sp>
      <p:pic>
        <p:nvPicPr>
          <p:cNvPr descr="Carex muskingumensis Transparent" id="291" name="Google Shape;291;p1"/>
          <p:cNvPicPr preferRelativeResize="0"/>
          <p:nvPr/>
        </p:nvPicPr>
        <p:blipFill rotWithShape="1">
          <a:blip r:embed="rId127">
            <a:alphaModFix/>
          </a:blip>
          <a:srcRect b="0" l="0" r="0" t="0"/>
          <a:stretch/>
        </p:blipFill>
        <p:spPr>
          <a:xfrm>
            <a:off x="12394679" y="6409254"/>
            <a:ext cx="632184" cy="447910"/>
          </a:xfrm>
          <a:prstGeom prst="rect">
            <a:avLst/>
          </a:prstGeom>
          <a:noFill/>
          <a:ln>
            <a:noFill/>
          </a:ln>
        </p:spPr>
      </p:pic>
      <p:sp>
        <p:nvSpPr>
          <p:cNvPr id="292" name="Google Shape;292;p1"/>
          <p:cNvSpPr txBox="1"/>
          <p:nvPr/>
        </p:nvSpPr>
        <p:spPr>
          <a:xfrm>
            <a:off x="12334326" y="6841225"/>
            <a:ext cx="771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8">
                  <a:extLst>
                    <a:ext uri="{A12FA001-AC4F-418D-AE19-62706E023703}">
                      <ahyp:hlinkClr val="tx"/>
                    </a:ext>
                  </a:extLst>
                </a:hlinkClick>
              </a:rPr>
              <a:t>Palm Sedge</a:t>
            </a:r>
            <a:endParaRPr>
              <a:solidFill>
                <a:schemeClr val="dk1"/>
              </a:solidFill>
            </a:endParaRPr>
          </a:p>
        </p:txBody>
      </p:sp>
      <p:sp>
        <p:nvSpPr>
          <p:cNvPr id="293" name="Google Shape;293;p1"/>
          <p:cNvSpPr txBox="1"/>
          <p:nvPr/>
        </p:nvSpPr>
        <p:spPr>
          <a:xfrm>
            <a:off x="10117951" y="6839177"/>
            <a:ext cx="771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29">
                  <a:extLst>
                    <a:ext uri="{A12FA001-AC4F-418D-AE19-62706E023703}">
                      <ahyp:hlinkClr val="tx"/>
                    </a:ext>
                  </a:extLst>
                </a:hlinkClick>
              </a:rPr>
              <a:t>Pennsylvania Sedge</a:t>
            </a:r>
            <a:endParaRPr b="0" i="0" sz="1800" u="none" cap="none" strike="noStrike">
              <a:solidFill>
                <a:schemeClr val="dk1"/>
              </a:solidFill>
              <a:latin typeface="Arial"/>
              <a:ea typeface="Arial"/>
              <a:cs typeface="Arial"/>
              <a:sym typeface="Arial"/>
            </a:endParaRPr>
          </a:p>
        </p:txBody>
      </p:sp>
      <p:sp>
        <p:nvSpPr>
          <p:cNvPr id="294" name="Google Shape;294;p1"/>
          <p:cNvSpPr txBox="1"/>
          <p:nvPr/>
        </p:nvSpPr>
        <p:spPr>
          <a:xfrm>
            <a:off x="11600600" y="-837327"/>
            <a:ext cx="657300" cy="3783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0">
                  <a:extLst>
                    <a:ext uri="{A12FA001-AC4F-418D-AE19-62706E023703}">
                      <ahyp:hlinkClr val="tx"/>
                    </a:ext>
                  </a:extLst>
                </a:hlinkClick>
              </a:rPr>
              <a:t>Parasol Sedge</a:t>
            </a:r>
            <a:endParaRPr b="0" i="0" sz="1800" u="sng" cap="none" strike="noStrike">
              <a:solidFill>
                <a:schemeClr val="dk1"/>
              </a:solidFill>
              <a:latin typeface="Arial"/>
              <a:ea typeface="Arial"/>
              <a:cs typeface="Arial"/>
              <a:sym typeface="Arial"/>
            </a:endParaRPr>
          </a:p>
        </p:txBody>
      </p:sp>
      <p:pic>
        <p:nvPicPr>
          <p:cNvPr descr="Bouteloua curtipendula Transparent" id="295" name="Google Shape;295;p1"/>
          <p:cNvPicPr preferRelativeResize="0"/>
          <p:nvPr/>
        </p:nvPicPr>
        <p:blipFill rotWithShape="1">
          <a:blip r:embed="rId131">
            <a:alphaModFix/>
          </a:blip>
          <a:srcRect b="0" l="0" r="0" t="0"/>
          <a:stretch/>
        </p:blipFill>
        <p:spPr>
          <a:xfrm>
            <a:off x="15014066" y="-1196358"/>
            <a:ext cx="414190" cy="348791"/>
          </a:xfrm>
          <a:prstGeom prst="rect">
            <a:avLst/>
          </a:prstGeom>
          <a:noFill/>
          <a:ln>
            <a:noFill/>
          </a:ln>
        </p:spPr>
      </p:pic>
      <p:sp>
        <p:nvSpPr>
          <p:cNvPr id="296" name="Google Shape;296;p1"/>
          <p:cNvSpPr txBox="1"/>
          <p:nvPr/>
        </p:nvSpPr>
        <p:spPr>
          <a:xfrm>
            <a:off x="14834075" y="-847571"/>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2">
                  <a:extLst>
                    <a:ext uri="{A12FA001-AC4F-418D-AE19-62706E023703}">
                      <ahyp:hlinkClr val="tx"/>
                    </a:ext>
                  </a:extLst>
                </a:hlinkClick>
              </a:rPr>
              <a:t>Side Oats Grama </a:t>
            </a:r>
            <a:endParaRPr b="0" i="0" sz="1800" u="none" cap="none" strike="noStrike">
              <a:solidFill>
                <a:schemeClr val="dk1"/>
              </a:solidFill>
              <a:latin typeface="Arial"/>
              <a:ea typeface="Arial"/>
              <a:cs typeface="Arial"/>
              <a:sym typeface="Arial"/>
            </a:endParaRPr>
          </a:p>
        </p:txBody>
      </p:sp>
      <p:pic>
        <p:nvPicPr>
          <p:cNvPr descr="Bouteloua curtipendula Transparent" id="297" name="Google Shape;297;p1"/>
          <p:cNvPicPr preferRelativeResize="0"/>
          <p:nvPr/>
        </p:nvPicPr>
        <p:blipFill rotWithShape="1">
          <a:blip r:embed="rId133">
            <a:alphaModFix/>
          </a:blip>
          <a:srcRect b="0" l="0" r="0" t="0"/>
          <a:stretch/>
        </p:blipFill>
        <p:spPr>
          <a:xfrm>
            <a:off x="12313381" y="-1083428"/>
            <a:ext cx="310038" cy="260383"/>
          </a:xfrm>
          <a:prstGeom prst="rect">
            <a:avLst/>
          </a:prstGeom>
          <a:noFill/>
          <a:ln>
            <a:noFill/>
          </a:ln>
        </p:spPr>
      </p:pic>
      <p:sp>
        <p:nvSpPr>
          <p:cNvPr id="298" name="Google Shape;298;p1"/>
          <p:cNvSpPr txBox="1"/>
          <p:nvPr/>
        </p:nvSpPr>
        <p:spPr>
          <a:xfrm>
            <a:off x="12105425" y="-845273"/>
            <a:ext cx="771600" cy="363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4">
                  <a:extLst>
                    <a:ext uri="{A12FA001-AC4F-418D-AE19-62706E023703}">
                      <ahyp:hlinkClr val="tx"/>
                    </a:ext>
                  </a:extLst>
                </a:hlinkClick>
              </a:rPr>
              <a:t>Blue Grama Grass</a:t>
            </a:r>
            <a:endParaRPr b="0" i="0" sz="1800" u="sng" cap="none" strike="noStrike">
              <a:solidFill>
                <a:schemeClr val="dk1"/>
              </a:solidFill>
              <a:latin typeface="Arial"/>
              <a:ea typeface="Arial"/>
              <a:cs typeface="Arial"/>
              <a:sym typeface="Arial"/>
            </a:endParaRPr>
          </a:p>
        </p:txBody>
      </p:sp>
      <p:pic>
        <p:nvPicPr>
          <p:cNvPr descr="Carex radiata 2 Transparent" id="299" name="Google Shape;299;p1"/>
          <p:cNvPicPr preferRelativeResize="0"/>
          <p:nvPr/>
        </p:nvPicPr>
        <p:blipFill rotWithShape="1">
          <a:blip r:embed="rId47">
            <a:alphaModFix/>
          </a:blip>
          <a:srcRect b="0" l="0" r="0" t="0"/>
          <a:stretch/>
        </p:blipFill>
        <p:spPr>
          <a:xfrm>
            <a:off x="11763098" y="6515011"/>
            <a:ext cx="373013" cy="328202"/>
          </a:xfrm>
          <a:prstGeom prst="rect">
            <a:avLst/>
          </a:prstGeom>
          <a:noFill/>
          <a:ln>
            <a:noFill/>
          </a:ln>
        </p:spPr>
      </p:pic>
      <p:sp>
        <p:nvSpPr>
          <p:cNvPr id="300" name="Google Shape;300;p1"/>
          <p:cNvSpPr txBox="1"/>
          <p:nvPr/>
        </p:nvSpPr>
        <p:spPr>
          <a:xfrm>
            <a:off x="11738674" y="684322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5">
                  <a:extLst>
                    <a:ext uri="{A12FA001-AC4F-418D-AE19-62706E023703}">
                      <ahyp:hlinkClr val="tx"/>
                    </a:ext>
                  </a:extLst>
                </a:hlinkClick>
              </a:rPr>
              <a:t>Star </a:t>
            </a:r>
            <a:endParaRPr b="1" i="0" sz="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6">
                  <a:extLst>
                    <a:ext uri="{A12FA001-AC4F-418D-AE19-62706E023703}">
                      <ahyp:hlinkClr val="tx"/>
                    </a:ext>
                  </a:extLst>
                </a:hlinkClick>
              </a:rPr>
              <a:t>Sedge</a:t>
            </a:r>
            <a:endParaRPr>
              <a:solidFill>
                <a:schemeClr val="dk1"/>
              </a:solidFill>
            </a:endParaRPr>
          </a:p>
        </p:txBody>
      </p:sp>
      <p:pic>
        <p:nvPicPr>
          <p:cNvPr descr="Lilium michiganense Transparent" id="301" name="Google Shape;301;p1"/>
          <p:cNvPicPr preferRelativeResize="0"/>
          <p:nvPr/>
        </p:nvPicPr>
        <p:blipFill rotWithShape="1">
          <a:blip r:embed="rId76">
            <a:alphaModFix/>
          </a:blip>
          <a:srcRect b="0" l="0" r="0" t="0"/>
          <a:stretch/>
        </p:blipFill>
        <p:spPr>
          <a:xfrm>
            <a:off x="14037981" y="7449614"/>
            <a:ext cx="392390" cy="674573"/>
          </a:xfrm>
          <a:prstGeom prst="rect">
            <a:avLst/>
          </a:prstGeom>
          <a:noFill/>
          <a:ln>
            <a:noFill/>
          </a:ln>
        </p:spPr>
      </p:pic>
      <p:sp>
        <p:nvSpPr>
          <p:cNvPr id="302" name="Google Shape;302;p1"/>
          <p:cNvSpPr txBox="1"/>
          <p:nvPr/>
        </p:nvSpPr>
        <p:spPr>
          <a:xfrm>
            <a:off x="13892400" y="8128625"/>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7">
                  <a:extLst>
                    <a:ext uri="{A12FA001-AC4F-418D-AE19-62706E023703}">
                      <ahyp:hlinkClr val="tx"/>
                    </a:ext>
                  </a:extLst>
                </a:hlinkClick>
              </a:rPr>
              <a:t>Michigan Lily</a:t>
            </a:r>
            <a:endParaRPr b="0" i="0" sz="1800" u="none" cap="none" strike="noStrike">
              <a:solidFill>
                <a:schemeClr val="dk1"/>
              </a:solidFill>
              <a:latin typeface="Arial"/>
              <a:ea typeface="Arial"/>
              <a:cs typeface="Arial"/>
              <a:sym typeface="Arial"/>
            </a:endParaRPr>
          </a:p>
        </p:txBody>
      </p:sp>
      <p:sp>
        <p:nvSpPr>
          <p:cNvPr id="303" name="Google Shape;303;p1"/>
          <p:cNvSpPr txBox="1"/>
          <p:nvPr/>
        </p:nvSpPr>
        <p:spPr>
          <a:xfrm>
            <a:off x="14569975" y="1328276"/>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8">
                  <a:extLst>
                    <a:ext uri="{A12FA001-AC4F-418D-AE19-62706E023703}">
                      <ahyp:hlinkClr val="tx"/>
                    </a:ext>
                  </a:extLst>
                </a:hlinkClick>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304" name="Google Shape;304;p1"/>
          <p:cNvPicPr preferRelativeResize="0"/>
          <p:nvPr/>
        </p:nvPicPr>
        <p:blipFill rotWithShape="1">
          <a:blip r:embed="rId14">
            <a:alphaModFix/>
          </a:blip>
          <a:srcRect b="0" l="0" r="0" t="0"/>
          <a:stretch/>
        </p:blipFill>
        <p:spPr>
          <a:xfrm>
            <a:off x="14689525" y="919577"/>
            <a:ext cx="541354" cy="420246"/>
          </a:xfrm>
          <a:prstGeom prst="rect">
            <a:avLst/>
          </a:prstGeom>
          <a:noFill/>
          <a:ln>
            <a:noFill/>
          </a:ln>
        </p:spPr>
      </p:pic>
      <p:pic>
        <p:nvPicPr>
          <p:cNvPr descr="Campanula rotundifolia Transparent" id="305" name="Google Shape;305;p1"/>
          <p:cNvPicPr preferRelativeResize="0"/>
          <p:nvPr/>
        </p:nvPicPr>
        <p:blipFill rotWithShape="1">
          <a:blip r:embed="rId35">
            <a:alphaModFix/>
          </a:blip>
          <a:srcRect b="0" l="0" r="0" t="0"/>
          <a:stretch/>
        </p:blipFill>
        <p:spPr>
          <a:xfrm>
            <a:off x="15704244" y="6552991"/>
            <a:ext cx="244639" cy="297926"/>
          </a:xfrm>
          <a:prstGeom prst="rect">
            <a:avLst/>
          </a:prstGeom>
          <a:noFill/>
          <a:ln>
            <a:noFill/>
          </a:ln>
        </p:spPr>
      </p:pic>
      <p:sp>
        <p:nvSpPr>
          <p:cNvPr id="306" name="Google Shape;306;p1"/>
          <p:cNvSpPr txBox="1"/>
          <p:nvPr/>
        </p:nvSpPr>
        <p:spPr>
          <a:xfrm>
            <a:off x="15480522" y="6841216"/>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39">
                  <a:extLst>
                    <a:ext uri="{A12FA001-AC4F-418D-AE19-62706E023703}">
                      <ahyp:hlinkClr val="tx"/>
                    </a:ext>
                  </a:extLst>
                </a:hlinkClick>
              </a:rPr>
              <a:t>Harebell</a:t>
            </a:r>
            <a:endParaRPr>
              <a:solidFill>
                <a:schemeClr val="dk1"/>
              </a:solidFill>
            </a:endParaRPr>
          </a:p>
        </p:txBody>
      </p:sp>
      <p:pic>
        <p:nvPicPr>
          <p:cNvPr descr="Pedicularis canadensis Transparent" id="307" name="Google Shape;307;p1"/>
          <p:cNvPicPr preferRelativeResize="0"/>
          <p:nvPr/>
        </p:nvPicPr>
        <p:blipFill rotWithShape="1">
          <a:blip r:embed="rId82">
            <a:alphaModFix/>
          </a:blip>
          <a:srcRect b="0" l="0" r="0" t="0"/>
          <a:stretch/>
        </p:blipFill>
        <p:spPr>
          <a:xfrm>
            <a:off x="16281350" y="6562427"/>
            <a:ext cx="270072" cy="287027"/>
          </a:xfrm>
          <a:prstGeom prst="rect">
            <a:avLst/>
          </a:prstGeom>
          <a:noFill/>
          <a:ln>
            <a:noFill/>
          </a:ln>
        </p:spPr>
      </p:pic>
      <p:sp>
        <p:nvSpPr>
          <p:cNvPr id="308" name="Google Shape;308;p1"/>
          <p:cNvSpPr txBox="1"/>
          <p:nvPr/>
        </p:nvSpPr>
        <p:spPr>
          <a:xfrm>
            <a:off x="16089384" y="6837366"/>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0">
                  <a:extLst>
                    <a:ext uri="{A12FA001-AC4F-418D-AE19-62706E023703}">
                      <ahyp:hlinkClr val="tx"/>
                    </a:ext>
                  </a:extLst>
                </a:hlinkClick>
              </a:rPr>
              <a:t>Wood Betony</a:t>
            </a:r>
            <a:endParaRPr>
              <a:solidFill>
                <a:schemeClr val="dk1"/>
              </a:solidFill>
            </a:endParaRPr>
          </a:p>
        </p:txBody>
      </p:sp>
      <p:sp>
        <p:nvSpPr>
          <p:cNvPr id="309" name="Google Shape;309;p1"/>
          <p:cNvSpPr txBox="1"/>
          <p:nvPr/>
        </p:nvSpPr>
        <p:spPr>
          <a:xfrm>
            <a:off x="9138250" y="-1202725"/>
            <a:ext cx="2325600" cy="7842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Sun </a:t>
            </a:r>
            <a:r>
              <a:rPr b="1" lang="en-US" sz="3200">
                <a:solidFill>
                  <a:schemeClr val="dk1"/>
                </a:solidFill>
                <a:latin typeface="Calibri"/>
                <a:ea typeface="Calibri"/>
                <a:cs typeface="Calibri"/>
                <a:sym typeface="Calibri"/>
              </a:rPr>
              <a:t>P</a:t>
            </a:r>
            <a:r>
              <a:rPr b="1" i="0" lang="en-US" sz="3200" u="none" cap="none" strike="noStrike">
                <a:solidFill>
                  <a:schemeClr val="dk1"/>
                </a:solidFill>
                <a:latin typeface="Calibri"/>
                <a:ea typeface="Calibri"/>
                <a:cs typeface="Calibri"/>
                <a:sym typeface="Calibri"/>
              </a:rPr>
              <a:t>lants:</a:t>
            </a:r>
            <a:endParaRPr b="1"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Calibri"/>
              <a:buNone/>
            </a:pPr>
            <a:r>
              <a:rPr b="1" lang="en-US" sz="1114">
                <a:solidFill>
                  <a:schemeClr val="dk1"/>
                </a:solidFill>
                <a:latin typeface="Calibri"/>
                <a:ea typeface="Calibri"/>
                <a:cs typeface="Calibri"/>
                <a:sym typeface="Calibri"/>
              </a:rPr>
              <a:t>(by height)</a:t>
            </a:r>
            <a:endParaRPr b="1" sz="1114">
              <a:solidFill>
                <a:schemeClr val="dk1"/>
              </a:solidFill>
              <a:latin typeface="Calibri"/>
              <a:ea typeface="Calibri"/>
              <a:cs typeface="Calibri"/>
              <a:sym typeface="Calibri"/>
            </a:endParaRPr>
          </a:p>
        </p:txBody>
      </p:sp>
      <p:sp>
        <p:nvSpPr>
          <p:cNvPr id="310" name="Google Shape;310;p1"/>
          <p:cNvSpPr txBox="1"/>
          <p:nvPr/>
        </p:nvSpPr>
        <p:spPr>
          <a:xfrm>
            <a:off x="776400" y="115025"/>
            <a:ext cx="7440300" cy="7842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Calibri"/>
              <a:buNone/>
            </a:pPr>
            <a:r>
              <a:rPr b="1" lang="en-US" sz="3200">
                <a:solidFill>
                  <a:schemeClr val="dk1"/>
                </a:solidFill>
                <a:latin typeface="Calibri"/>
                <a:ea typeface="Calibri"/>
                <a:cs typeface="Calibri"/>
                <a:sym typeface="Calibri"/>
              </a:rPr>
              <a:t>Create Your Garden Design Here</a:t>
            </a:r>
            <a:endParaRPr/>
          </a:p>
        </p:txBody>
      </p:sp>
      <p:pic>
        <p:nvPicPr>
          <p:cNvPr descr="C:\Users\dusti\Desktop\Blazing Star Gardens\Website\Garden Designs and Mini Illustrations\Individual Plant Illustrations\Edited Scans\Transparent Plant Images Small\Dodecatheon amethystinum.png" id="311" name="Google Shape;311;p1"/>
          <p:cNvPicPr preferRelativeResize="0"/>
          <p:nvPr/>
        </p:nvPicPr>
        <p:blipFill rotWithShape="1">
          <a:blip r:embed="rId141">
            <a:alphaModFix/>
          </a:blip>
          <a:srcRect b="0" l="0" r="0" t="0"/>
          <a:stretch/>
        </p:blipFill>
        <p:spPr>
          <a:xfrm>
            <a:off x="11340213" y="945410"/>
            <a:ext cx="315475" cy="350853"/>
          </a:xfrm>
          <a:prstGeom prst="rect">
            <a:avLst/>
          </a:prstGeom>
          <a:noFill/>
          <a:ln>
            <a:noFill/>
          </a:ln>
        </p:spPr>
      </p:pic>
      <p:sp>
        <p:nvSpPr>
          <p:cNvPr id="312" name="Google Shape;312;p1"/>
          <p:cNvSpPr txBox="1"/>
          <p:nvPr/>
        </p:nvSpPr>
        <p:spPr>
          <a:xfrm>
            <a:off x="11184713" y="1307901"/>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42">
                  <a:extLst>
                    <a:ext uri="{A12FA001-AC4F-418D-AE19-62706E023703}">
                      <ahyp:hlinkClr val="tx"/>
                    </a:ext>
                  </a:extLst>
                </a:hlinkClick>
              </a:rPr>
              <a:t>Amethyst</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43">
                  <a:extLst>
                    <a:ext uri="{A12FA001-AC4F-418D-AE19-62706E023703}">
                      <ahyp:hlinkClr val="tx"/>
                    </a:ext>
                  </a:extLst>
                </a:hlinkClick>
              </a:rPr>
              <a:t>Shooting Star</a:t>
            </a:r>
            <a:endParaRPr b="0" i="0" sz="1800" u="none" cap="none" strike="noStrike">
              <a:solidFill>
                <a:schemeClr val="dk1"/>
              </a:solidFill>
              <a:latin typeface="Arial"/>
              <a:ea typeface="Arial"/>
              <a:cs typeface="Arial"/>
              <a:sym typeface="Arial"/>
            </a:endParaRPr>
          </a:p>
        </p:txBody>
      </p:sp>
      <p:grpSp>
        <p:nvGrpSpPr>
          <p:cNvPr id="313" name="Google Shape;313;p1"/>
          <p:cNvGrpSpPr/>
          <p:nvPr/>
        </p:nvGrpSpPr>
        <p:grpSpPr>
          <a:xfrm>
            <a:off x="2271309" y="734853"/>
            <a:ext cx="4620877" cy="345238"/>
            <a:chOff x="2271309" y="734853"/>
            <a:chExt cx="4620877" cy="345238"/>
          </a:xfrm>
        </p:grpSpPr>
        <p:cxnSp>
          <p:nvCxnSpPr>
            <p:cNvPr id="314" name="Google Shape;314;p1"/>
            <p:cNvCxnSpPr/>
            <p:nvPr/>
          </p:nvCxnSpPr>
          <p:spPr>
            <a:xfrm>
              <a:off x="2271318" y="1022316"/>
              <a:ext cx="4620868" cy="0"/>
            </a:xfrm>
            <a:prstGeom prst="straightConnector1">
              <a:avLst/>
            </a:prstGeom>
            <a:noFill/>
            <a:ln cap="flat" cmpd="sng" w="9525">
              <a:solidFill>
                <a:schemeClr val="dk1"/>
              </a:solidFill>
              <a:prstDash val="solid"/>
              <a:round/>
              <a:headEnd len="med" w="med" type="none"/>
              <a:tailEnd len="med" w="med" type="none"/>
            </a:ln>
          </p:spPr>
        </p:cxnSp>
        <p:sp>
          <p:nvSpPr>
            <p:cNvPr id="315" name="Google Shape;315;p1"/>
            <p:cNvSpPr txBox="1"/>
            <p:nvPr/>
          </p:nvSpPr>
          <p:spPr>
            <a:xfrm>
              <a:off x="4373960" y="734853"/>
              <a:ext cx="415680" cy="33871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1</a:t>
              </a:r>
              <a:r>
                <a:rPr lang="en-US" sz="1000">
                  <a:latin typeface="Calibri"/>
                  <a:ea typeface="Calibri"/>
                  <a:cs typeface="Calibri"/>
                  <a:sym typeface="Calibri"/>
                </a:rPr>
                <a:t>5</a:t>
              </a:r>
              <a:r>
                <a:rPr lang="en-US" sz="1000">
                  <a:latin typeface="Calibri"/>
                  <a:ea typeface="Calibri"/>
                  <a:cs typeface="Calibri"/>
                  <a:sym typeface="Calibri"/>
                </a:rPr>
                <a:t>ft</a:t>
              </a:r>
              <a:endParaRPr sz="1000">
                <a:latin typeface="Calibri"/>
                <a:ea typeface="Calibri"/>
                <a:cs typeface="Calibri"/>
                <a:sym typeface="Calibri"/>
              </a:endParaRPr>
            </a:p>
          </p:txBody>
        </p:sp>
        <p:cxnSp>
          <p:nvCxnSpPr>
            <p:cNvPr id="316" name="Google Shape;316;p1"/>
            <p:cNvCxnSpPr/>
            <p:nvPr/>
          </p:nvCxnSpPr>
          <p:spPr>
            <a:xfrm>
              <a:off x="2271309" y="964547"/>
              <a:ext cx="0" cy="115544"/>
            </a:xfrm>
            <a:prstGeom prst="straightConnector1">
              <a:avLst/>
            </a:prstGeom>
            <a:noFill/>
            <a:ln cap="flat" cmpd="sng" w="9525">
              <a:solidFill>
                <a:schemeClr val="dk1"/>
              </a:solidFill>
              <a:prstDash val="solid"/>
              <a:round/>
              <a:headEnd len="med" w="med" type="none"/>
              <a:tailEnd len="med" w="med" type="none"/>
            </a:ln>
          </p:spPr>
        </p:cxnSp>
        <p:cxnSp>
          <p:nvCxnSpPr>
            <p:cNvPr id="317" name="Google Shape;317;p1"/>
            <p:cNvCxnSpPr/>
            <p:nvPr/>
          </p:nvCxnSpPr>
          <p:spPr>
            <a:xfrm>
              <a:off x="6892140" y="964547"/>
              <a:ext cx="0" cy="115544"/>
            </a:xfrm>
            <a:prstGeom prst="straightConnector1">
              <a:avLst/>
            </a:prstGeom>
            <a:noFill/>
            <a:ln cap="flat" cmpd="sng" w="9525">
              <a:solidFill>
                <a:schemeClr val="dk1"/>
              </a:solidFill>
              <a:prstDash val="solid"/>
              <a:round/>
              <a:headEnd len="med" w="med" type="none"/>
              <a:tailEnd len="med" w="med" type="none"/>
            </a:ln>
          </p:spPr>
        </p:cxnSp>
      </p:grpSp>
      <p:grpSp>
        <p:nvGrpSpPr>
          <p:cNvPr id="318" name="Google Shape;318;p1"/>
          <p:cNvGrpSpPr/>
          <p:nvPr/>
        </p:nvGrpSpPr>
        <p:grpSpPr>
          <a:xfrm>
            <a:off x="9110825" y="-89350"/>
            <a:ext cx="408000" cy="307950"/>
            <a:chOff x="9537475" y="927000"/>
            <a:chExt cx="408000" cy="307950"/>
          </a:xfrm>
        </p:grpSpPr>
        <p:cxnSp>
          <p:nvCxnSpPr>
            <p:cNvPr id="319" name="Google Shape;319;p1"/>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320" name="Google Shape;320;p1"/>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321" name="Google Shape;321;p1"/>
            <p:cNvCxnSpPr>
              <a:stCxn id="320"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322" name="Google Shape;322;p1"/>
            <p:cNvCxnSpPr>
              <a:stCxn id="320"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323" name="Google Shape;323;p1"/>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324" name="Google Shape;324;p1"/>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pic>
        <p:nvPicPr>
          <p:cNvPr id="325" name="Google Shape;325;p1"/>
          <p:cNvPicPr preferRelativeResize="0"/>
          <p:nvPr/>
        </p:nvPicPr>
        <p:blipFill rotWithShape="1">
          <a:blip r:embed="rId144">
            <a:alphaModFix/>
          </a:blip>
          <a:srcRect b="9269" l="21365" r="17258" t="18429"/>
          <a:stretch/>
        </p:blipFill>
        <p:spPr>
          <a:xfrm>
            <a:off x="17876438" y="4395525"/>
            <a:ext cx="717250" cy="1207050"/>
          </a:xfrm>
          <a:prstGeom prst="rect">
            <a:avLst/>
          </a:prstGeom>
          <a:noFill/>
          <a:ln>
            <a:noFill/>
          </a:ln>
        </p:spPr>
      </p:pic>
      <p:pic>
        <p:nvPicPr>
          <p:cNvPr id="326" name="Google Shape;326;p1"/>
          <p:cNvPicPr preferRelativeResize="0"/>
          <p:nvPr/>
        </p:nvPicPr>
        <p:blipFill>
          <a:blip r:embed="rId145">
            <a:alphaModFix/>
          </a:blip>
          <a:stretch>
            <a:fillRect/>
          </a:stretch>
        </p:blipFill>
        <p:spPr>
          <a:xfrm>
            <a:off x="16797400" y="853177"/>
            <a:ext cx="295000" cy="481010"/>
          </a:xfrm>
          <a:prstGeom prst="rect">
            <a:avLst/>
          </a:prstGeom>
          <a:noFill/>
          <a:ln>
            <a:noFill/>
          </a:ln>
        </p:spPr>
      </p:pic>
      <p:pic>
        <p:nvPicPr>
          <p:cNvPr id="327" name="Google Shape;327;p1"/>
          <p:cNvPicPr preferRelativeResize="0"/>
          <p:nvPr/>
        </p:nvPicPr>
        <p:blipFill>
          <a:blip r:embed="rId146">
            <a:alphaModFix/>
          </a:blip>
          <a:stretch>
            <a:fillRect/>
          </a:stretch>
        </p:blipFill>
        <p:spPr>
          <a:xfrm>
            <a:off x="16875050" y="3165900"/>
            <a:ext cx="529841" cy="860273"/>
          </a:xfrm>
          <a:prstGeom prst="rect">
            <a:avLst/>
          </a:prstGeom>
          <a:noFill/>
          <a:ln>
            <a:noFill/>
          </a:ln>
        </p:spPr>
      </p:pic>
      <p:pic>
        <p:nvPicPr>
          <p:cNvPr id="328" name="Google Shape;328;p1"/>
          <p:cNvPicPr preferRelativeResize="0"/>
          <p:nvPr/>
        </p:nvPicPr>
        <p:blipFill>
          <a:blip r:embed="rId147">
            <a:alphaModFix/>
          </a:blip>
          <a:stretch>
            <a:fillRect/>
          </a:stretch>
        </p:blipFill>
        <p:spPr>
          <a:xfrm flipH="1">
            <a:off x="16226100" y="3174853"/>
            <a:ext cx="529841" cy="860272"/>
          </a:xfrm>
          <a:prstGeom prst="rect">
            <a:avLst/>
          </a:prstGeom>
          <a:noFill/>
          <a:ln>
            <a:noFill/>
          </a:ln>
        </p:spPr>
      </p:pic>
      <p:pic>
        <p:nvPicPr>
          <p:cNvPr id="329" name="Google Shape;329;p1"/>
          <p:cNvPicPr preferRelativeResize="0"/>
          <p:nvPr/>
        </p:nvPicPr>
        <p:blipFill>
          <a:blip r:embed="rId148">
            <a:alphaModFix/>
          </a:blip>
          <a:stretch>
            <a:fillRect/>
          </a:stretch>
        </p:blipFill>
        <p:spPr>
          <a:xfrm>
            <a:off x="16029262" y="658643"/>
            <a:ext cx="595700" cy="850970"/>
          </a:xfrm>
          <a:prstGeom prst="rect">
            <a:avLst/>
          </a:prstGeom>
          <a:noFill/>
          <a:ln>
            <a:noFill/>
          </a:ln>
        </p:spPr>
      </p:pic>
      <p:pic>
        <p:nvPicPr>
          <p:cNvPr id="330" name="Google Shape;330;p1"/>
          <p:cNvPicPr preferRelativeResize="0"/>
          <p:nvPr/>
        </p:nvPicPr>
        <p:blipFill>
          <a:blip r:embed="rId149">
            <a:alphaModFix/>
          </a:blip>
          <a:stretch>
            <a:fillRect/>
          </a:stretch>
        </p:blipFill>
        <p:spPr>
          <a:xfrm>
            <a:off x="12049750" y="3219029"/>
            <a:ext cx="563150" cy="789471"/>
          </a:xfrm>
          <a:prstGeom prst="rect">
            <a:avLst/>
          </a:prstGeom>
          <a:noFill/>
          <a:ln>
            <a:noFill/>
          </a:ln>
        </p:spPr>
      </p:pic>
      <p:pic>
        <p:nvPicPr>
          <p:cNvPr id="331" name="Google Shape;331;p1"/>
          <p:cNvPicPr preferRelativeResize="0"/>
          <p:nvPr/>
        </p:nvPicPr>
        <p:blipFill rotWithShape="1">
          <a:blip r:embed="rId150">
            <a:alphaModFix/>
          </a:blip>
          <a:srcRect b="21625" l="13186" r="8135" t="29558"/>
          <a:stretch/>
        </p:blipFill>
        <p:spPr>
          <a:xfrm>
            <a:off x="14779275" y="-135425"/>
            <a:ext cx="468700" cy="415425"/>
          </a:xfrm>
          <a:prstGeom prst="rect">
            <a:avLst/>
          </a:prstGeom>
          <a:noFill/>
          <a:ln>
            <a:noFill/>
          </a:ln>
        </p:spPr>
      </p:pic>
      <p:pic>
        <p:nvPicPr>
          <p:cNvPr id="332" name="Google Shape;332;p1"/>
          <p:cNvPicPr preferRelativeResize="0"/>
          <p:nvPr/>
        </p:nvPicPr>
        <p:blipFill>
          <a:blip r:embed="rId151">
            <a:alphaModFix/>
          </a:blip>
          <a:stretch>
            <a:fillRect/>
          </a:stretch>
        </p:blipFill>
        <p:spPr>
          <a:xfrm>
            <a:off x="10095975" y="4733237"/>
            <a:ext cx="639683" cy="876275"/>
          </a:xfrm>
          <a:prstGeom prst="rect">
            <a:avLst/>
          </a:prstGeom>
          <a:noFill/>
          <a:ln>
            <a:noFill/>
          </a:ln>
        </p:spPr>
      </p:pic>
      <p:pic>
        <p:nvPicPr>
          <p:cNvPr id="333" name="Google Shape;333;p1"/>
          <p:cNvPicPr preferRelativeResize="0"/>
          <p:nvPr/>
        </p:nvPicPr>
        <p:blipFill>
          <a:blip r:embed="rId152">
            <a:alphaModFix/>
          </a:blip>
          <a:stretch>
            <a:fillRect/>
          </a:stretch>
        </p:blipFill>
        <p:spPr>
          <a:xfrm>
            <a:off x="13889638" y="830976"/>
            <a:ext cx="708968" cy="557725"/>
          </a:xfrm>
          <a:prstGeom prst="rect">
            <a:avLst/>
          </a:prstGeom>
          <a:noFill/>
          <a:ln>
            <a:noFill/>
          </a:ln>
        </p:spPr>
      </p:pic>
      <p:pic>
        <p:nvPicPr>
          <p:cNvPr id="334" name="Google Shape;334;p1"/>
          <p:cNvPicPr preferRelativeResize="0"/>
          <p:nvPr/>
        </p:nvPicPr>
        <p:blipFill>
          <a:blip r:embed="rId153">
            <a:alphaModFix/>
          </a:blip>
          <a:stretch>
            <a:fillRect/>
          </a:stretch>
        </p:blipFill>
        <p:spPr>
          <a:xfrm>
            <a:off x="14517084" y="6432308"/>
            <a:ext cx="369400" cy="527740"/>
          </a:xfrm>
          <a:prstGeom prst="rect">
            <a:avLst/>
          </a:prstGeom>
          <a:noFill/>
          <a:ln>
            <a:noFill/>
          </a:ln>
        </p:spPr>
      </p:pic>
      <p:pic>
        <p:nvPicPr>
          <p:cNvPr id="335" name="Google Shape;335;p1"/>
          <p:cNvPicPr preferRelativeResize="0"/>
          <p:nvPr/>
        </p:nvPicPr>
        <p:blipFill>
          <a:blip r:embed="rId154">
            <a:alphaModFix/>
          </a:blip>
          <a:stretch>
            <a:fillRect/>
          </a:stretch>
        </p:blipFill>
        <p:spPr>
          <a:xfrm>
            <a:off x="12973951" y="-1161413"/>
            <a:ext cx="534825" cy="383276"/>
          </a:xfrm>
          <a:prstGeom prst="rect">
            <a:avLst/>
          </a:prstGeom>
          <a:noFill/>
          <a:ln>
            <a:noFill/>
          </a:ln>
        </p:spPr>
      </p:pic>
      <p:pic>
        <p:nvPicPr>
          <p:cNvPr id="336" name="Google Shape;336;p1"/>
          <p:cNvPicPr preferRelativeResize="0"/>
          <p:nvPr/>
        </p:nvPicPr>
        <p:blipFill>
          <a:blip r:embed="rId155">
            <a:alphaModFix/>
          </a:blip>
          <a:stretch>
            <a:fillRect/>
          </a:stretch>
        </p:blipFill>
        <p:spPr>
          <a:xfrm>
            <a:off x="13102150" y="6399316"/>
            <a:ext cx="477325" cy="478909"/>
          </a:xfrm>
          <a:prstGeom prst="rect">
            <a:avLst/>
          </a:prstGeom>
          <a:noFill/>
          <a:ln>
            <a:noFill/>
          </a:ln>
        </p:spPr>
      </p:pic>
      <p:pic>
        <p:nvPicPr>
          <p:cNvPr id="337" name="Google Shape;337;p1"/>
          <p:cNvPicPr preferRelativeResize="0"/>
          <p:nvPr/>
        </p:nvPicPr>
        <p:blipFill>
          <a:blip r:embed="rId156">
            <a:alphaModFix/>
          </a:blip>
          <a:stretch>
            <a:fillRect/>
          </a:stretch>
        </p:blipFill>
        <p:spPr>
          <a:xfrm>
            <a:off x="13135348" y="3198780"/>
            <a:ext cx="663425" cy="786683"/>
          </a:xfrm>
          <a:prstGeom prst="rect">
            <a:avLst/>
          </a:prstGeom>
          <a:noFill/>
          <a:ln>
            <a:noFill/>
          </a:ln>
        </p:spPr>
      </p:pic>
      <p:pic>
        <p:nvPicPr>
          <p:cNvPr id="338" name="Google Shape;338;p1"/>
          <p:cNvPicPr preferRelativeResize="0"/>
          <p:nvPr/>
        </p:nvPicPr>
        <p:blipFill>
          <a:blip r:embed="rId157">
            <a:alphaModFix/>
          </a:blip>
          <a:stretch>
            <a:fillRect/>
          </a:stretch>
        </p:blipFill>
        <p:spPr>
          <a:xfrm>
            <a:off x="18647075" y="660044"/>
            <a:ext cx="588575" cy="651581"/>
          </a:xfrm>
          <a:prstGeom prst="rect">
            <a:avLst/>
          </a:prstGeom>
          <a:noFill/>
          <a:ln>
            <a:noFill/>
          </a:ln>
        </p:spPr>
      </p:pic>
      <p:pic>
        <p:nvPicPr>
          <p:cNvPr id="339" name="Google Shape;339;p1"/>
          <p:cNvPicPr preferRelativeResize="0"/>
          <p:nvPr/>
        </p:nvPicPr>
        <p:blipFill>
          <a:blip r:embed="rId158">
            <a:alphaModFix/>
          </a:blip>
          <a:stretch>
            <a:fillRect/>
          </a:stretch>
        </p:blipFill>
        <p:spPr>
          <a:xfrm>
            <a:off x="13876800" y="3090162"/>
            <a:ext cx="517150" cy="907313"/>
          </a:xfrm>
          <a:prstGeom prst="rect">
            <a:avLst/>
          </a:prstGeom>
          <a:noFill/>
          <a:ln>
            <a:noFill/>
          </a:ln>
        </p:spPr>
      </p:pic>
      <p:pic>
        <p:nvPicPr>
          <p:cNvPr id="340" name="Google Shape;340;p1"/>
          <p:cNvPicPr preferRelativeResize="0"/>
          <p:nvPr/>
        </p:nvPicPr>
        <p:blipFill>
          <a:blip r:embed="rId159">
            <a:alphaModFix/>
          </a:blip>
          <a:stretch>
            <a:fillRect/>
          </a:stretch>
        </p:blipFill>
        <p:spPr>
          <a:xfrm>
            <a:off x="11442050" y="3264598"/>
            <a:ext cx="508650" cy="759174"/>
          </a:xfrm>
          <a:prstGeom prst="rect">
            <a:avLst/>
          </a:prstGeom>
          <a:noFill/>
          <a:ln>
            <a:noFill/>
          </a:ln>
        </p:spPr>
      </p:pic>
      <p:pic>
        <p:nvPicPr>
          <p:cNvPr id="341" name="Google Shape;341;p1"/>
          <p:cNvPicPr preferRelativeResize="0"/>
          <p:nvPr/>
        </p:nvPicPr>
        <p:blipFill>
          <a:blip r:embed="rId160">
            <a:alphaModFix/>
          </a:blip>
          <a:stretch>
            <a:fillRect/>
          </a:stretch>
        </p:blipFill>
        <p:spPr>
          <a:xfrm>
            <a:off x="13897400" y="6325067"/>
            <a:ext cx="351800" cy="544033"/>
          </a:xfrm>
          <a:prstGeom prst="rect">
            <a:avLst/>
          </a:prstGeom>
          <a:noFill/>
          <a:ln>
            <a:noFill/>
          </a:ln>
        </p:spPr>
      </p:pic>
      <p:pic>
        <p:nvPicPr>
          <p:cNvPr id="342" name="Google Shape;342;p1"/>
          <p:cNvPicPr preferRelativeResize="0"/>
          <p:nvPr/>
        </p:nvPicPr>
        <p:blipFill>
          <a:blip r:embed="rId161">
            <a:alphaModFix/>
          </a:blip>
          <a:stretch>
            <a:fillRect/>
          </a:stretch>
        </p:blipFill>
        <p:spPr>
          <a:xfrm>
            <a:off x="18114299" y="3074894"/>
            <a:ext cx="563150" cy="877606"/>
          </a:xfrm>
          <a:prstGeom prst="rect">
            <a:avLst/>
          </a:prstGeom>
          <a:noFill/>
          <a:ln>
            <a:noFill/>
          </a:ln>
        </p:spPr>
      </p:pic>
      <p:pic>
        <p:nvPicPr>
          <p:cNvPr id="343" name="Google Shape;343;p1"/>
          <p:cNvPicPr preferRelativeResize="0"/>
          <p:nvPr/>
        </p:nvPicPr>
        <p:blipFill>
          <a:blip r:embed="rId162">
            <a:alphaModFix/>
          </a:blip>
          <a:stretch>
            <a:fillRect/>
          </a:stretch>
        </p:blipFill>
        <p:spPr>
          <a:xfrm>
            <a:off x="16253088" y="4627888"/>
            <a:ext cx="823225" cy="964725"/>
          </a:xfrm>
          <a:prstGeom prst="rect">
            <a:avLst/>
          </a:prstGeom>
          <a:noFill/>
          <a:ln>
            <a:noFill/>
          </a:ln>
        </p:spPr>
      </p:pic>
      <p:pic>
        <p:nvPicPr>
          <p:cNvPr id="344" name="Google Shape;344;p1"/>
          <p:cNvPicPr preferRelativeResize="0"/>
          <p:nvPr/>
        </p:nvPicPr>
        <p:blipFill>
          <a:blip r:embed="rId163">
            <a:alphaModFix/>
          </a:blip>
          <a:stretch>
            <a:fillRect/>
          </a:stretch>
        </p:blipFill>
        <p:spPr>
          <a:xfrm>
            <a:off x="16089384" y="6756882"/>
            <a:ext cx="893425" cy="1441050"/>
          </a:xfrm>
          <a:prstGeom prst="rect">
            <a:avLst/>
          </a:prstGeom>
          <a:noFill/>
          <a:ln>
            <a:noFill/>
          </a:ln>
        </p:spPr>
      </p:pic>
      <p:pic>
        <p:nvPicPr>
          <p:cNvPr id="345" name="Google Shape;345;p1"/>
          <p:cNvPicPr preferRelativeResize="0"/>
          <p:nvPr/>
        </p:nvPicPr>
        <p:blipFill>
          <a:blip r:embed="rId164">
            <a:alphaModFix/>
          </a:blip>
          <a:stretch>
            <a:fillRect/>
          </a:stretch>
        </p:blipFill>
        <p:spPr>
          <a:xfrm>
            <a:off x="11926101" y="-152078"/>
            <a:ext cx="534825" cy="406465"/>
          </a:xfrm>
          <a:prstGeom prst="rect">
            <a:avLst/>
          </a:prstGeom>
          <a:noFill/>
          <a:ln>
            <a:noFill/>
          </a:ln>
        </p:spPr>
      </p:pic>
      <p:pic>
        <p:nvPicPr>
          <p:cNvPr id="346" name="Google Shape;346;p1"/>
          <p:cNvPicPr preferRelativeResize="0"/>
          <p:nvPr/>
        </p:nvPicPr>
        <p:blipFill>
          <a:blip r:embed="rId165">
            <a:alphaModFix/>
          </a:blip>
          <a:stretch>
            <a:fillRect/>
          </a:stretch>
        </p:blipFill>
        <p:spPr>
          <a:xfrm>
            <a:off x="18240463" y="783985"/>
            <a:ext cx="351802" cy="502575"/>
          </a:xfrm>
          <a:prstGeom prst="rect">
            <a:avLst/>
          </a:prstGeom>
          <a:noFill/>
          <a:ln>
            <a:noFill/>
          </a:ln>
        </p:spPr>
      </p:pic>
      <p:pic>
        <p:nvPicPr>
          <p:cNvPr id="347" name="Google Shape;347;p1"/>
          <p:cNvPicPr preferRelativeResize="0"/>
          <p:nvPr/>
        </p:nvPicPr>
        <p:blipFill>
          <a:blip r:embed="rId166">
            <a:alphaModFix/>
          </a:blip>
          <a:stretch>
            <a:fillRect/>
          </a:stretch>
        </p:blipFill>
        <p:spPr>
          <a:xfrm>
            <a:off x="17803238" y="776321"/>
            <a:ext cx="369400" cy="527714"/>
          </a:xfrm>
          <a:prstGeom prst="rect">
            <a:avLst/>
          </a:prstGeom>
          <a:noFill/>
          <a:ln>
            <a:noFill/>
          </a:ln>
        </p:spPr>
      </p:pic>
      <p:pic>
        <p:nvPicPr>
          <p:cNvPr id="348" name="Google Shape;348;p1"/>
          <p:cNvPicPr preferRelativeResize="0"/>
          <p:nvPr/>
        </p:nvPicPr>
        <p:blipFill>
          <a:blip r:embed="rId167">
            <a:alphaModFix/>
          </a:blip>
          <a:stretch>
            <a:fillRect/>
          </a:stretch>
        </p:blipFill>
        <p:spPr>
          <a:xfrm>
            <a:off x="12433413" y="899213"/>
            <a:ext cx="295010" cy="421450"/>
          </a:xfrm>
          <a:prstGeom prst="rect">
            <a:avLst/>
          </a:prstGeom>
          <a:noFill/>
          <a:ln>
            <a:noFill/>
          </a:ln>
        </p:spPr>
      </p:pic>
      <p:pic>
        <p:nvPicPr>
          <p:cNvPr id="349" name="Google Shape;349;p1"/>
          <p:cNvPicPr preferRelativeResize="0"/>
          <p:nvPr/>
        </p:nvPicPr>
        <p:blipFill>
          <a:blip r:embed="rId168">
            <a:alphaModFix/>
          </a:blip>
          <a:stretch>
            <a:fillRect/>
          </a:stretch>
        </p:blipFill>
        <p:spPr>
          <a:xfrm>
            <a:off x="10242643" y="-43222"/>
            <a:ext cx="185935" cy="245725"/>
          </a:xfrm>
          <a:prstGeom prst="rect">
            <a:avLst/>
          </a:prstGeom>
          <a:noFill/>
          <a:ln>
            <a:noFill/>
          </a:ln>
        </p:spPr>
      </p:pic>
      <p:pic>
        <p:nvPicPr>
          <p:cNvPr id="350" name="Google Shape;350;p1"/>
          <p:cNvPicPr preferRelativeResize="0"/>
          <p:nvPr/>
        </p:nvPicPr>
        <p:blipFill>
          <a:blip r:embed="rId169">
            <a:alphaModFix/>
          </a:blip>
          <a:stretch>
            <a:fillRect/>
          </a:stretch>
        </p:blipFill>
        <p:spPr>
          <a:xfrm>
            <a:off x="13750488" y="-119013"/>
            <a:ext cx="322450" cy="322450"/>
          </a:xfrm>
          <a:prstGeom prst="rect">
            <a:avLst/>
          </a:prstGeom>
          <a:noFill/>
          <a:ln>
            <a:noFill/>
          </a:ln>
        </p:spPr>
      </p:pic>
      <p:pic>
        <p:nvPicPr>
          <p:cNvPr id="351" name="Google Shape;351;p1"/>
          <p:cNvPicPr preferRelativeResize="0"/>
          <p:nvPr/>
        </p:nvPicPr>
        <p:blipFill>
          <a:blip r:embed="rId170">
            <a:alphaModFix/>
          </a:blip>
          <a:stretch>
            <a:fillRect/>
          </a:stretch>
        </p:blipFill>
        <p:spPr>
          <a:xfrm>
            <a:off x="18788306" y="3043375"/>
            <a:ext cx="533393" cy="929254"/>
          </a:xfrm>
          <a:prstGeom prst="rect">
            <a:avLst/>
          </a:prstGeom>
          <a:noFill/>
          <a:ln>
            <a:noFill/>
          </a:ln>
        </p:spPr>
      </p:pic>
      <p:pic>
        <p:nvPicPr>
          <p:cNvPr id="352" name="Google Shape;352;p1"/>
          <p:cNvPicPr preferRelativeResize="0"/>
          <p:nvPr/>
        </p:nvPicPr>
        <p:blipFill>
          <a:blip r:embed="rId171">
            <a:alphaModFix/>
          </a:blip>
          <a:stretch>
            <a:fillRect/>
          </a:stretch>
        </p:blipFill>
        <p:spPr>
          <a:xfrm>
            <a:off x="11897600" y="858126"/>
            <a:ext cx="393425" cy="475937"/>
          </a:xfrm>
          <a:prstGeom prst="rect">
            <a:avLst/>
          </a:prstGeom>
          <a:noFill/>
          <a:ln>
            <a:noFill/>
          </a:ln>
        </p:spPr>
      </p:pic>
      <p:pic>
        <p:nvPicPr>
          <p:cNvPr id="353" name="Google Shape;353;p1"/>
          <p:cNvPicPr preferRelativeResize="0"/>
          <p:nvPr/>
        </p:nvPicPr>
        <p:blipFill>
          <a:blip r:embed="rId172">
            <a:alphaModFix/>
          </a:blip>
          <a:stretch>
            <a:fillRect/>
          </a:stretch>
        </p:blipFill>
        <p:spPr>
          <a:xfrm>
            <a:off x="12610590" y="3223984"/>
            <a:ext cx="521675" cy="786476"/>
          </a:xfrm>
          <a:prstGeom prst="rect">
            <a:avLst/>
          </a:prstGeom>
          <a:noFill/>
          <a:ln>
            <a:noFill/>
          </a:ln>
        </p:spPr>
      </p:pic>
      <p:pic>
        <p:nvPicPr>
          <p:cNvPr id="354" name="Google Shape;354;p1"/>
          <p:cNvPicPr preferRelativeResize="0"/>
          <p:nvPr/>
        </p:nvPicPr>
        <p:blipFill>
          <a:blip r:embed="rId173">
            <a:alphaModFix/>
          </a:blip>
          <a:stretch>
            <a:fillRect/>
          </a:stretch>
        </p:blipFill>
        <p:spPr>
          <a:xfrm>
            <a:off x="9479324" y="3155383"/>
            <a:ext cx="571625" cy="816566"/>
          </a:xfrm>
          <a:prstGeom prst="rect">
            <a:avLst/>
          </a:prstGeom>
          <a:noFill/>
          <a:ln>
            <a:noFill/>
          </a:ln>
        </p:spPr>
      </p:pic>
      <p:pic>
        <p:nvPicPr>
          <p:cNvPr id="355" name="Google Shape;355;p1"/>
          <p:cNvPicPr preferRelativeResize="0"/>
          <p:nvPr/>
        </p:nvPicPr>
        <p:blipFill>
          <a:blip r:embed="rId174">
            <a:alphaModFix/>
          </a:blip>
          <a:stretch>
            <a:fillRect/>
          </a:stretch>
        </p:blipFill>
        <p:spPr>
          <a:xfrm>
            <a:off x="11440952" y="-60074"/>
            <a:ext cx="295000" cy="276319"/>
          </a:xfrm>
          <a:prstGeom prst="rect">
            <a:avLst/>
          </a:prstGeom>
          <a:noFill/>
          <a:ln>
            <a:noFill/>
          </a:ln>
        </p:spPr>
      </p:pic>
      <p:pic>
        <p:nvPicPr>
          <p:cNvPr id="356" name="Google Shape;356;p1"/>
          <p:cNvPicPr preferRelativeResize="0"/>
          <p:nvPr/>
        </p:nvPicPr>
        <p:blipFill>
          <a:blip r:embed="rId175">
            <a:alphaModFix/>
          </a:blip>
          <a:stretch>
            <a:fillRect/>
          </a:stretch>
        </p:blipFill>
        <p:spPr>
          <a:xfrm>
            <a:off x="14342613" y="-110212"/>
            <a:ext cx="266562" cy="322450"/>
          </a:xfrm>
          <a:prstGeom prst="rect">
            <a:avLst/>
          </a:prstGeom>
          <a:noFill/>
          <a:ln>
            <a:noFill/>
          </a:ln>
        </p:spPr>
      </p:pic>
      <p:pic>
        <p:nvPicPr>
          <p:cNvPr id="357" name="Google Shape;357;p1"/>
          <p:cNvPicPr preferRelativeResize="0"/>
          <p:nvPr/>
        </p:nvPicPr>
        <p:blipFill>
          <a:blip r:embed="rId176">
            <a:alphaModFix/>
          </a:blip>
          <a:stretch>
            <a:fillRect/>
          </a:stretch>
        </p:blipFill>
        <p:spPr>
          <a:xfrm>
            <a:off x="15651525" y="4569456"/>
            <a:ext cx="663400" cy="1081618"/>
          </a:xfrm>
          <a:prstGeom prst="rect">
            <a:avLst/>
          </a:prstGeom>
          <a:noFill/>
          <a:ln>
            <a:noFill/>
          </a:ln>
        </p:spPr>
      </p:pic>
      <p:pic>
        <p:nvPicPr>
          <p:cNvPr id="358" name="Google Shape;358;p1"/>
          <p:cNvPicPr preferRelativeResize="0"/>
          <p:nvPr/>
        </p:nvPicPr>
        <p:blipFill>
          <a:blip r:embed="rId177">
            <a:alphaModFix/>
          </a:blip>
          <a:stretch>
            <a:fillRect/>
          </a:stretch>
        </p:blipFill>
        <p:spPr>
          <a:xfrm>
            <a:off x="10780800" y="-56619"/>
            <a:ext cx="295000" cy="269419"/>
          </a:xfrm>
          <a:prstGeom prst="rect">
            <a:avLst/>
          </a:prstGeom>
          <a:noFill/>
          <a:ln>
            <a:noFill/>
          </a:ln>
        </p:spPr>
      </p:pic>
      <p:pic>
        <p:nvPicPr>
          <p:cNvPr id="359" name="Google Shape;359;p1"/>
          <p:cNvPicPr preferRelativeResize="0"/>
          <p:nvPr/>
        </p:nvPicPr>
        <p:blipFill>
          <a:blip r:embed="rId178">
            <a:alphaModFix/>
          </a:blip>
          <a:stretch>
            <a:fillRect/>
          </a:stretch>
        </p:blipFill>
        <p:spPr>
          <a:xfrm>
            <a:off x="9534950" y="962914"/>
            <a:ext cx="459825" cy="366311"/>
          </a:xfrm>
          <a:prstGeom prst="rect">
            <a:avLst/>
          </a:prstGeom>
          <a:noFill/>
          <a:ln>
            <a:noFill/>
          </a:ln>
        </p:spPr>
      </p:pic>
      <p:pic>
        <p:nvPicPr>
          <p:cNvPr id="360" name="Google Shape;360;p1"/>
          <p:cNvPicPr preferRelativeResize="0"/>
          <p:nvPr/>
        </p:nvPicPr>
        <p:blipFill>
          <a:blip r:embed="rId179">
            <a:alphaModFix/>
          </a:blip>
          <a:stretch>
            <a:fillRect/>
          </a:stretch>
        </p:blipFill>
        <p:spPr>
          <a:xfrm>
            <a:off x="15719950" y="3243950"/>
            <a:ext cx="392400" cy="709175"/>
          </a:xfrm>
          <a:prstGeom prst="rect">
            <a:avLst/>
          </a:prstGeom>
          <a:noFill/>
          <a:ln>
            <a:noFill/>
          </a:ln>
        </p:spPr>
      </p:pic>
      <p:pic>
        <p:nvPicPr>
          <p:cNvPr id="361" name="Google Shape;361;p1"/>
          <p:cNvPicPr preferRelativeResize="0"/>
          <p:nvPr/>
        </p:nvPicPr>
        <p:blipFill>
          <a:blip r:embed="rId180">
            <a:alphaModFix/>
          </a:blip>
          <a:stretch>
            <a:fillRect/>
          </a:stretch>
        </p:blipFill>
        <p:spPr>
          <a:xfrm>
            <a:off x="17082650" y="4496813"/>
            <a:ext cx="787475" cy="1073825"/>
          </a:xfrm>
          <a:prstGeom prst="rect">
            <a:avLst/>
          </a:prstGeom>
          <a:noFill/>
          <a:ln>
            <a:noFill/>
          </a:ln>
        </p:spPr>
      </p:pic>
      <p:pic>
        <p:nvPicPr>
          <p:cNvPr id="362" name="Google Shape;362;p1"/>
          <p:cNvPicPr preferRelativeResize="0"/>
          <p:nvPr/>
        </p:nvPicPr>
        <p:blipFill>
          <a:blip r:embed="rId181">
            <a:alphaModFix/>
          </a:blip>
          <a:stretch>
            <a:fillRect/>
          </a:stretch>
        </p:blipFill>
        <p:spPr>
          <a:xfrm>
            <a:off x="17254050" y="737736"/>
            <a:ext cx="427350" cy="569776"/>
          </a:xfrm>
          <a:prstGeom prst="rect">
            <a:avLst/>
          </a:prstGeom>
          <a:noFill/>
          <a:ln>
            <a:noFill/>
          </a:ln>
        </p:spPr>
      </p:pic>
      <p:sp>
        <p:nvSpPr>
          <p:cNvPr id="363" name="Google Shape;363;p1"/>
          <p:cNvSpPr txBox="1"/>
          <p:nvPr/>
        </p:nvSpPr>
        <p:spPr>
          <a:xfrm>
            <a:off x="13149150" y="6843225"/>
            <a:ext cx="393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2">
                  <a:extLst>
                    <a:ext uri="{A12FA001-AC4F-418D-AE19-62706E023703}">
                      <ahyp:hlinkClr val="tx"/>
                    </a:ext>
                  </a:extLst>
                </a:hlinkClick>
              </a:rPr>
              <a:t>Bur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183">
                  <a:extLst>
                    <a:ext uri="{A12FA001-AC4F-418D-AE19-62706E023703}">
                      <ahyp:hlinkClr val="tx"/>
                    </a:ext>
                  </a:extLst>
                </a:hlinkClick>
              </a:rPr>
              <a:t>Sedge</a:t>
            </a:r>
            <a:endParaRPr>
              <a:solidFill>
                <a:schemeClr val="dk1"/>
              </a:solidFill>
            </a:endParaRPr>
          </a:p>
        </p:txBody>
      </p:sp>
      <p:sp>
        <p:nvSpPr>
          <p:cNvPr id="364" name="Google Shape;364;p1"/>
          <p:cNvSpPr txBox="1"/>
          <p:nvPr/>
        </p:nvSpPr>
        <p:spPr>
          <a:xfrm>
            <a:off x="13717388" y="6842263"/>
            <a:ext cx="7023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4">
                  <a:extLst>
                    <a:ext uri="{A12FA001-AC4F-418D-AE19-62706E023703}">
                      <ahyp:hlinkClr val="tx"/>
                    </a:ext>
                  </a:extLst>
                </a:hlinkClick>
              </a:rPr>
              <a:t>Bottlebrush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5">
                  <a:extLst>
                    <a:ext uri="{A12FA001-AC4F-418D-AE19-62706E023703}">
                      <ahyp:hlinkClr val="tx"/>
                    </a:ext>
                  </a:extLst>
                </a:hlinkClick>
              </a:rPr>
              <a:t>Grass</a:t>
            </a:r>
            <a:endParaRPr b="1" sz="900">
              <a:solidFill>
                <a:schemeClr val="dk1"/>
              </a:solidFill>
              <a:latin typeface="Calibri"/>
              <a:ea typeface="Calibri"/>
              <a:cs typeface="Calibri"/>
              <a:sym typeface="Calibri"/>
            </a:endParaRPr>
          </a:p>
        </p:txBody>
      </p:sp>
      <p:sp>
        <p:nvSpPr>
          <p:cNvPr id="365" name="Google Shape;365;p1"/>
          <p:cNvSpPr txBox="1"/>
          <p:nvPr/>
        </p:nvSpPr>
        <p:spPr>
          <a:xfrm>
            <a:off x="14450022" y="6835088"/>
            <a:ext cx="526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6">
                  <a:extLst>
                    <a:ext uri="{A12FA001-AC4F-418D-AE19-62706E023703}">
                      <ahyp:hlinkClr val="tx"/>
                    </a:ext>
                  </a:extLst>
                </a:hlinkClick>
              </a:rPr>
              <a:t>Marsh</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7">
                  <a:extLst>
                    <a:ext uri="{A12FA001-AC4F-418D-AE19-62706E023703}">
                      <ahyp:hlinkClr val="tx"/>
                    </a:ext>
                  </a:extLst>
                </a:hlinkClick>
              </a:rPr>
              <a:t>Marigold</a:t>
            </a:r>
            <a:endParaRPr b="1" sz="900">
              <a:solidFill>
                <a:schemeClr val="dk1"/>
              </a:solidFill>
              <a:latin typeface="Calibri"/>
              <a:ea typeface="Calibri"/>
              <a:cs typeface="Calibri"/>
              <a:sym typeface="Calibri"/>
            </a:endParaRPr>
          </a:p>
        </p:txBody>
      </p:sp>
      <p:sp>
        <p:nvSpPr>
          <p:cNvPr id="366" name="Google Shape;366;p1"/>
          <p:cNvSpPr txBox="1"/>
          <p:nvPr/>
        </p:nvSpPr>
        <p:spPr>
          <a:xfrm>
            <a:off x="16224581" y="8125222"/>
            <a:ext cx="6552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8">
                  <a:extLst>
                    <a:ext uri="{A12FA001-AC4F-418D-AE19-62706E023703}">
                      <ahyp:hlinkClr val="tx"/>
                    </a:ext>
                  </a:extLst>
                </a:hlinkClick>
              </a:rPr>
              <a:t>Sweet Joe Pye Weed</a:t>
            </a:r>
            <a:endParaRPr b="0" i="0" sz="1800" u="none" cap="none" strike="noStrike">
              <a:solidFill>
                <a:schemeClr val="dk1"/>
              </a:solidFill>
              <a:latin typeface="Arial"/>
              <a:ea typeface="Arial"/>
              <a:cs typeface="Arial"/>
              <a:sym typeface="Arial"/>
            </a:endParaRPr>
          </a:p>
        </p:txBody>
      </p:sp>
      <p:sp>
        <p:nvSpPr>
          <p:cNvPr id="367" name="Google Shape;367;p1"/>
          <p:cNvSpPr txBox="1"/>
          <p:nvPr/>
        </p:nvSpPr>
        <p:spPr>
          <a:xfrm>
            <a:off x="9934176" y="189613"/>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89">
                  <a:extLst>
                    <a:ext uri="{A12FA001-AC4F-418D-AE19-62706E023703}">
                      <ahyp:hlinkClr val="tx"/>
                    </a:ext>
                  </a:extLst>
                </a:hlinkClick>
              </a:rPr>
              <a:t>Yellow Star Grass</a:t>
            </a:r>
            <a:endParaRPr b="0" i="0" sz="1800" u="none" cap="none" strike="noStrike">
              <a:solidFill>
                <a:schemeClr val="dk1"/>
              </a:solidFill>
              <a:latin typeface="Arial"/>
              <a:ea typeface="Arial"/>
              <a:cs typeface="Arial"/>
              <a:sym typeface="Arial"/>
            </a:endParaRPr>
          </a:p>
        </p:txBody>
      </p:sp>
      <p:sp>
        <p:nvSpPr>
          <p:cNvPr id="368" name="Google Shape;368;p1"/>
          <p:cNvSpPr txBox="1"/>
          <p:nvPr/>
        </p:nvSpPr>
        <p:spPr>
          <a:xfrm>
            <a:off x="13639163" y="19746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0">
                  <a:extLst>
                    <a:ext uri="{A12FA001-AC4F-418D-AE19-62706E023703}">
                      <ahyp:hlinkClr val="tx"/>
                    </a:ext>
                  </a:extLst>
                </a:hlinkClick>
              </a:rPr>
              <a:t>Bastard Toadflax</a:t>
            </a:r>
            <a:endParaRPr b="0" i="0" sz="1800" u="none" cap="none" strike="noStrike">
              <a:solidFill>
                <a:schemeClr val="dk1"/>
              </a:solidFill>
              <a:latin typeface="Arial"/>
              <a:ea typeface="Arial"/>
              <a:cs typeface="Arial"/>
              <a:sym typeface="Arial"/>
            </a:endParaRPr>
          </a:p>
        </p:txBody>
      </p:sp>
      <p:sp>
        <p:nvSpPr>
          <p:cNvPr id="369" name="Google Shape;369;p1"/>
          <p:cNvSpPr txBox="1"/>
          <p:nvPr/>
        </p:nvSpPr>
        <p:spPr>
          <a:xfrm>
            <a:off x="14742250" y="19151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1">
                  <a:extLst>
                    <a:ext uri="{A12FA001-AC4F-418D-AE19-62706E023703}">
                      <ahyp:hlinkClr val="tx"/>
                    </a:ext>
                  </a:extLst>
                </a:hlinkClick>
              </a:rPr>
              <a:t>Ground Plum</a:t>
            </a:r>
            <a:endParaRPr b="0" i="0" sz="1800" u="none" cap="none" strike="noStrike">
              <a:solidFill>
                <a:schemeClr val="dk1"/>
              </a:solidFill>
              <a:latin typeface="Arial"/>
              <a:ea typeface="Arial"/>
              <a:cs typeface="Arial"/>
              <a:sym typeface="Arial"/>
            </a:endParaRPr>
          </a:p>
        </p:txBody>
      </p:sp>
      <p:sp>
        <p:nvSpPr>
          <p:cNvPr id="370" name="Google Shape;370;p1"/>
          <p:cNvSpPr txBox="1"/>
          <p:nvPr/>
        </p:nvSpPr>
        <p:spPr>
          <a:xfrm>
            <a:off x="14203338" y="193663"/>
            <a:ext cx="545100" cy="3489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2">
                  <a:extLst>
                    <a:ext uri="{A12FA001-AC4F-418D-AE19-62706E023703}">
                      <ahyp:hlinkClr val="tx"/>
                    </a:ext>
                  </a:extLst>
                </a:hlinkClick>
              </a:rPr>
              <a:t>Blue Eyed Grass</a:t>
            </a:r>
            <a:endParaRPr b="0" i="0" sz="1800" u="none" cap="none" strike="noStrike">
              <a:solidFill>
                <a:schemeClr val="dk1"/>
              </a:solidFill>
              <a:latin typeface="Arial"/>
              <a:ea typeface="Arial"/>
              <a:cs typeface="Arial"/>
              <a:sym typeface="Arial"/>
            </a:endParaRPr>
          </a:p>
        </p:txBody>
      </p:sp>
      <p:sp>
        <p:nvSpPr>
          <p:cNvPr id="371" name="Google Shape;371;p1"/>
          <p:cNvSpPr txBox="1"/>
          <p:nvPr/>
        </p:nvSpPr>
        <p:spPr>
          <a:xfrm>
            <a:off x="10561988" y="183801"/>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3">
                  <a:extLst>
                    <a:ext uri="{A12FA001-AC4F-418D-AE19-62706E023703}">
                      <ahyp:hlinkClr val="tx"/>
                    </a:ext>
                  </a:extLst>
                </a:hlinkClick>
              </a:rPr>
              <a:t>Small Fame Flower</a:t>
            </a:r>
            <a:endParaRPr b="0" i="0" sz="1800" u="none" cap="none" strike="noStrike">
              <a:solidFill>
                <a:schemeClr val="dk1"/>
              </a:solidFill>
              <a:latin typeface="Arial"/>
              <a:ea typeface="Arial"/>
              <a:cs typeface="Arial"/>
              <a:sym typeface="Arial"/>
            </a:endParaRPr>
          </a:p>
        </p:txBody>
      </p:sp>
      <p:sp>
        <p:nvSpPr>
          <p:cNvPr id="372" name="Google Shape;372;p1"/>
          <p:cNvSpPr txBox="1"/>
          <p:nvPr/>
        </p:nvSpPr>
        <p:spPr>
          <a:xfrm>
            <a:off x="11214651" y="191913"/>
            <a:ext cx="7476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4">
                  <a:extLst>
                    <a:ext uri="{A12FA001-AC4F-418D-AE19-62706E023703}">
                      <ahyp:hlinkClr val="tx"/>
                    </a:ext>
                  </a:extLst>
                </a:hlinkClick>
              </a:rPr>
              <a:t>Skullcap</a:t>
            </a:r>
            <a:endParaRPr b="0" i="0" sz="1800" u="none" cap="none" strike="noStrike">
              <a:solidFill>
                <a:schemeClr val="dk1"/>
              </a:solidFill>
              <a:latin typeface="Arial"/>
              <a:ea typeface="Arial"/>
              <a:cs typeface="Arial"/>
              <a:sym typeface="Arial"/>
            </a:endParaRPr>
          </a:p>
        </p:txBody>
      </p:sp>
      <p:sp>
        <p:nvSpPr>
          <p:cNvPr id="373" name="Google Shape;373;p1"/>
          <p:cNvSpPr txBox="1"/>
          <p:nvPr/>
        </p:nvSpPr>
        <p:spPr>
          <a:xfrm>
            <a:off x="12253913" y="1323701"/>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5">
                  <a:extLst>
                    <a:ext uri="{A12FA001-AC4F-418D-AE19-62706E023703}">
                      <ahyp:hlinkClr val="tx"/>
                    </a:ext>
                  </a:extLst>
                </a:hlinkClick>
              </a:rPr>
              <a:t>Stiff Gentian</a:t>
            </a:r>
            <a:endParaRPr b="0" i="0" sz="1800" u="none" cap="none" strike="noStrike">
              <a:solidFill>
                <a:schemeClr val="dk1"/>
              </a:solidFill>
              <a:latin typeface="Arial"/>
              <a:ea typeface="Arial"/>
              <a:cs typeface="Arial"/>
              <a:sym typeface="Arial"/>
            </a:endParaRPr>
          </a:p>
        </p:txBody>
      </p:sp>
      <p:sp>
        <p:nvSpPr>
          <p:cNvPr id="374" name="Google Shape;374;p1"/>
          <p:cNvSpPr txBox="1"/>
          <p:nvPr/>
        </p:nvSpPr>
        <p:spPr>
          <a:xfrm>
            <a:off x="11777438" y="1323701"/>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6">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7">
                  <a:extLst>
                    <a:ext uri="{A12FA001-AC4F-418D-AE19-62706E023703}">
                      <ahyp:hlinkClr val="tx"/>
                    </a:ext>
                  </a:extLst>
                </a:hlinkClick>
              </a:rPr>
              <a:t>Lupine</a:t>
            </a:r>
            <a:endParaRPr b="0" i="0" sz="1800" u="none" cap="none" strike="noStrike">
              <a:solidFill>
                <a:schemeClr val="dk1"/>
              </a:solidFill>
              <a:latin typeface="Arial"/>
              <a:ea typeface="Arial"/>
              <a:cs typeface="Arial"/>
              <a:sym typeface="Arial"/>
            </a:endParaRPr>
          </a:p>
        </p:txBody>
      </p:sp>
      <p:sp>
        <p:nvSpPr>
          <p:cNvPr id="375" name="Google Shape;375;p1"/>
          <p:cNvSpPr txBox="1"/>
          <p:nvPr/>
        </p:nvSpPr>
        <p:spPr>
          <a:xfrm>
            <a:off x="9437863" y="1310363"/>
            <a:ext cx="6540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8">
                  <a:extLst>
                    <a:ext uri="{A12FA001-AC4F-418D-AE19-62706E023703}">
                      <ahyp:hlinkClr val="tx"/>
                    </a:ext>
                  </a:extLst>
                </a:hlinkClick>
              </a:rPr>
              <a:t>Prairie Spiderwort</a:t>
            </a:r>
            <a:endParaRPr b="0" i="0" sz="1800" u="none" cap="none" strike="noStrike">
              <a:solidFill>
                <a:schemeClr val="dk1"/>
              </a:solidFill>
              <a:latin typeface="Arial"/>
              <a:ea typeface="Arial"/>
              <a:cs typeface="Arial"/>
              <a:sym typeface="Arial"/>
            </a:endParaRPr>
          </a:p>
        </p:txBody>
      </p:sp>
      <p:sp>
        <p:nvSpPr>
          <p:cNvPr id="376" name="Google Shape;376;p1"/>
          <p:cNvSpPr txBox="1"/>
          <p:nvPr/>
        </p:nvSpPr>
        <p:spPr>
          <a:xfrm>
            <a:off x="12843788" y="-841844"/>
            <a:ext cx="747600" cy="1962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199">
                  <a:extLst>
                    <a:ext uri="{A12FA001-AC4F-418D-AE19-62706E023703}">
                      <ahyp:hlinkClr val="tx"/>
                    </a:ext>
                  </a:extLst>
                </a:hlinkClick>
              </a:rPr>
              <a:t>Mead’s </a:t>
            </a:r>
            <a:r>
              <a:rPr b="1" i="0" lang="en-US" sz="900" u="sng" cap="none" strike="noStrike">
                <a:solidFill>
                  <a:schemeClr val="dk1"/>
                </a:solidFill>
                <a:latin typeface="Calibri"/>
                <a:ea typeface="Calibri"/>
                <a:cs typeface="Calibri"/>
                <a:sym typeface="Calibri"/>
                <a:hlinkClick r:id="rId200">
                  <a:extLst>
                    <a:ext uri="{A12FA001-AC4F-418D-AE19-62706E023703}">
                      <ahyp:hlinkClr val="tx"/>
                    </a:ext>
                  </a:extLst>
                </a:hlinkClick>
              </a:rPr>
              <a:t>Sedge</a:t>
            </a:r>
            <a:endParaRPr>
              <a:solidFill>
                <a:schemeClr val="dk1"/>
              </a:solidFill>
            </a:endParaRPr>
          </a:p>
        </p:txBody>
      </p:sp>
      <p:sp>
        <p:nvSpPr>
          <p:cNvPr id="377" name="Google Shape;377;p1"/>
          <p:cNvSpPr txBox="1"/>
          <p:nvPr/>
        </p:nvSpPr>
        <p:spPr>
          <a:xfrm>
            <a:off x="11819725" y="189376"/>
            <a:ext cx="747600" cy="351000"/>
          </a:xfrm>
          <a:prstGeom prst="rect">
            <a:avLst/>
          </a:prstGeom>
          <a:noFill/>
          <a:ln>
            <a:noFill/>
          </a:ln>
        </p:spPr>
        <p:txBody>
          <a:bodyPr anchorCtr="0" anchor="t" bIns="36575" lIns="36575" spcFirstLastPara="1" rIns="36575" wrap="square" tIns="36575">
            <a:no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1">
                  <a:extLst>
                    <a:ext uri="{A12FA001-AC4F-418D-AE19-62706E023703}">
                      <ahyp:hlinkClr val="tx"/>
                    </a:ext>
                  </a:extLst>
                </a:hlinkClick>
              </a:rPr>
              <a:t>Wild </a:t>
            </a:r>
            <a:endParaRPr b="1" sz="9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2">
                  <a:extLst>
                    <a:ext uri="{A12FA001-AC4F-418D-AE19-62706E023703}">
                      <ahyp:hlinkClr val="tx"/>
                    </a:ext>
                  </a:extLst>
                </a:hlinkClick>
              </a:rPr>
              <a:t>Strawberry</a:t>
            </a:r>
            <a:endParaRPr b="1" sz="900">
              <a:solidFill>
                <a:schemeClr val="dk1"/>
              </a:solidFill>
              <a:latin typeface="Calibri"/>
              <a:ea typeface="Calibri"/>
              <a:cs typeface="Calibri"/>
              <a:sym typeface="Calibri"/>
            </a:endParaRPr>
          </a:p>
        </p:txBody>
      </p:sp>
      <p:sp>
        <p:nvSpPr>
          <p:cNvPr id="378" name="Google Shape;378;p1"/>
          <p:cNvSpPr txBox="1"/>
          <p:nvPr/>
        </p:nvSpPr>
        <p:spPr>
          <a:xfrm>
            <a:off x="13928239" y="1322013"/>
            <a:ext cx="6540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3">
                  <a:extLst>
                    <a:ext uri="{A12FA001-AC4F-418D-AE19-62706E023703}">
                      <ahyp:hlinkClr val="tx"/>
                    </a:ext>
                  </a:extLst>
                </a:hlinkClick>
              </a:rPr>
              <a:t>Purple Poppy Mallow</a:t>
            </a:r>
            <a:endParaRPr b="0" i="0" sz="1800" u="none" cap="none" strike="noStrike">
              <a:solidFill>
                <a:schemeClr val="dk1"/>
              </a:solidFill>
              <a:latin typeface="Arial"/>
              <a:ea typeface="Arial"/>
              <a:cs typeface="Arial"/>
              <a:sym typeface="Arial"/>
            </a:endParaRPr>
          </a:p>
        </p:txBody>
      </p:sp>
      <p:sp>
        <p:nvSpPr>
          <p:cNvPr id="379" name="Google Shape;379;p1"/>
          <p:cNvSpPr txBox="1"/>
          <p:nvPr/>
        </p:nvSpPr>
        <p:spPr>
          <a:xfrm>
            <a:off x="18084338" y="3946889"/>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4">
                  <a:extLst>
                    <a:ext uri="{A12FA001-AC4F-418D-AE19-62706E023703}">
                      <ahyp:hlinkClr val="tx"/>
                    </a:ext>
                  </a:extLst>
                </a:hlinkClick>
              </a:rPr>
              <a:t>Rattlesnake Master</a:t>
            </a:r>
            <a:endParaRPr b="0" i="0" sz="1800" u="none" cap="none" strike="noStrike">
              <a:solidFill>
                <a:schemeClr val="dk1"/>
              </a:solidFill>
              <a:latin typeface="Arial"/>
              <a:ea typeface="Arial"/>
              <a:cs typeface="Arial"/>
              <a:sym typeface="Arial"/>
            </a:endParaRPr>
          </a:p>
        </p:txBody>
      </p:sp>
      <p:sp>
        <p:nvSpPr>
          <p:cNvPr id="380" name="Google Shape;380;p1"/>
          <p:cNvSpPr txBox="1"/>
          <p:nvPr/>
        </p:nvSpPr>
        <p:spPr>
          <a:xfrm>
            <a:off x="18713913" y="3946877"/>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5">
                  <a:extLst>
                    <a:ext uri="{A12FA001-AC4F-418D-AE19-62706E023703}">
                      <ahyp:hlinkClr val="tx"/>
                    </a:ext>
                  </a:extLst>
                </a:hlinkClick>
              </a:rPr>
              <a:t>Rough Blazing Star</a:t>
            </a:r>
            <a:endParaRPr b="0" i="0" sz="1800" u="none" cap="none" strike="noStrike">
              <a:solidFill>
                <a:schemeClr val="dk1"/>
              </a:solidFill>
              <a:latin typeface="Arial"/>
              <a:ea typeface="Arial"/>
              <a:cs typeface="Arial"/>
              <a:sym typeface="Arial"/>
            </a:endParaRPr>
          </a:p>
        </p:txBody>
      </p:sp>
      <p:sp>
        <p:nvSpPr>
          <p:cNvPr id="381" name="Google Shape;381;p1"/>
          <p:cNvSpPr txBox="1"/>
          <p:nvPr/>
        </p:nvSpPr>
        <p:spPr>
          <a:xfrm>
            <a:off x="15639488" y="393975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06">
                  <a:extLst>
                    <a:ext uri="{A12FA001-AC4F-418D-AE19-62706E023703}">
                      <ahyp:hlinkClr val="tx"/>
                    </a:ext>
                  </a:extLst>
                </a:hlinkClick>
              </a:rPr>
              <a:t>Blue </a:t>
            </a:r>
            <a:r>
              <a:rPr b="1" lang="en-US" sz="900" u="sng">
                <a:solidFill>
                  <a:schemeClr val="dk1"/>
                </a:solidFill>
                <a:latin typeface="Calibri"/>
                <a:ea typeface="Calibri"/>
                <a:cs typeface="Calibri"/>
                <a:sym typeface="Calibri"/>
                <a:hlinkClick r:id="rId207">
                  <a:extLst>
                    <a:ext uri="{A12FA001-AC4F-418D-AE19-62706E023703}">
                      <ahyp:hlinkClr val="tx"/>
                    </a:ext>
                  </a:extLst>
                </a:hlinkClick>
              </a:rPr>
              <a:t>Vervain</a:t>
            </a:r>
            <a:endParaRPr b="0" i="0" sz="1800" u="none" cap="none" strike="noStrike">
              <a:solidFill>
                <a:schemeClr val="dk1"/>
              </a:solidFill>
              <a:latin typeface="Arial"/>
              <a:ea typeface="Arial"/>
              <a:cs typeface="Arial"/>
              <a:sym typeface="Arial"/>
            </a:endParaRPr>
          </a:p>
        </p:txBody>
      </p:sp>
      <p:sp>
        <p:nvSpPr>
          <p:cNvPr id="382" name="Google Shape;382;p1"/>
          <p:cNvSpPr txBox="1"/>
          <p:nvPr/>
        </p:nvSpPr>
        <p:spPr>
          <a:xfrm>
            <a:off x="16200438" y="393730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8">
                  <a:extLst>
                    <a:ext uri="{A12FA001-AC4F-418D-AE19-62706E023703}">
                      <ahyp:hlinkClr val="tx"/>
                    </a:ext>
                  </a:extLst>
                </a:hlinkClick>
              </a:rPr>
              <a:t>Common Milkweed</a:t>
            </a:r>
            <a:endParaRPr b="0" i="0" sz="1800" u="none" cap="none" strike="noStrike">
              <a:solidFill>
                <a:schemeClr val="dk1"/>
              </a:solidFill>
              <a:latin typeface="Arial"/>
              <a:ea typeface="Arial"/>
              <a:cs typeface="Arial"/>
              <a:sym typeface="Arial"/>
            </a:endParaRPr>
          </a:p>
        </p:txBody>
      </p:sp>
      <p:sp>
        <p:nvSpPr>
          <p:cNvPr id="383" name="Google Shape;383;p1"/>
          <p:cNvSpPr txBox="1"/>
          <p:nvPr/>
        </p:nvSpPr>
        <p:spPr>
          <a:xfrm>
            <a:off x="16816988" y="3945488"/>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09">
                  <a:extLst>
                    <a:ext uri="{A12FA001-AC4F-418D-AE19-62706E023703}">
                      <ahyp:hlinkClr val="tx"/>
                    </a:ext>
                  </a:extLst>
                </a:hlinkClick>
              </a:rPr>
              <a:t>Prairie </a:t>
            </a:r>
            <a:r>
              <a:rPr b="1" lang="en-US" sz="900" u="sng">
                <a:solidFill>
                  <a:schemeClr val="dk1"/>
                </a:solidFill>
                <a:latin typeface="Calibri"/>
                <a:ea typeface="Calibri"/>
                <a:cs typeface="Calibri"/>
                <a:sym typeface="Calibri"/>
                <a:hlinkClick r:id="rId210">
                  <a:extLst>
                    <a:ext uri="{A12FA001-AC4F-418D-AE19-62706E023703}">
                      <ahyp:hlinkClr val="tx"/>
                    </a:ext>
                  </a:extLst>
                </a:hlinkClick>
              </a:rPr>
              <a:t>Milkweed</a:t>
            </a:r>
            <a:endParaRPr b="0" i="0" sz="1800" u="none" cap="none" strike="noStrike">
              <a:solidFill>
                <a:schemeClr val="dk1"/>
              </a:solidFill>
              <a:latin typeface="Arial"/>
              <a:ea typeface="Arial"/>
              <a:cs typeface="Arial"/>
              <a:sym typeface="Arial"/>
            </a:endParaRPr>
          </a:p>
        </p:txBody>
      </p:sp>
      <p:sp>
        <p:nvSpPr>
          <p:cNvPr id="384" name="Google Shape;384;p1"/>
          <p:cNvSpPr txBox="1"/>
          <p:nvPr/>
        </p:nvSpPr>
        <p:spPr>
          <a:xfrm>
            <a:off x="13816163" y="394015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1">
                  <a:extLst>
                    <a:ext uri="{A12FA001-AC4F-418D-AE19-62706E023703}">
                      <ahyp:hlinkClr val="tx"/>
                    </a:ext>
                  </a:extLst>
                </a:hlinkClick>
              </a:rPr>
              <a:t>Prairie Larkspur</a:t>
            </a:r>
            <a:endParaRPr b="0" i="0" sz="1800" u="none" cap="none" strike="noStrike">
              <a:solidFill>
                <a:schemeClr val="dk1"/>
              </a:solidFill>
              <a:latin typeface="Arial"/>
              <a:ea typeface="Arial"/>
              <a:cs typeface="Arial"/>
              <a:sym typeface="Arial"/>
            </a:endParaRPr>
          </a:p>
        </p:txBody>
      </p:sp>
      <p:sp>
        <p:nvSpPr>
          <p:cNvPr id="385" name="Google Shape;385;p1"/>
          <p:cNvSpPr txBox="1"/>
          <p:nvPr/>
        </p:nvSpPr>
        <p:spPr>
          <a:xfrm>
            <a:off x="13228475" y="3952063"/>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2">
                  <a:extLst>
                    <a:ext uri="{A12FA001-AC4F-418D-AE19-62706E023703}">
                      <ahyp:hlinkClr val="tx"/>
                    </a:ext>
                  </a:extLst>
                </a:hlinkClick>
              </a:rPr>
              <a:t>New Jersey Tea</a:t>
            </a:r>
            <a:endParaRPr b="0" i="0" sz="1800" u="none" cap="none" strike="noStrike">
              <a:solidFill>
                <a:schemeClr val="dk1"/>
              </a:solidFill>
              <a:latin typeface="Arial"/>
              <a:ea typeface="Arial"/>
              <a:cs typeface="Arial"/>
              <a:sym typeface="Arial"/>
            </a:endParaRPr>
          </a:p>
        </p:txBody>
      </p:sp>
      <p:sp>
        <p:nvSpPr>
          <p:cNvPr id="386" name="Google Shape;386;p1"/>
          <p:cNvSpPr txBox="1"/>
          <p:nvPr/>
        </p:nvSpPr>
        <p:spPr>
          <a:xfrm>
            <a:off x="12517100" y="3948763"/>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3">
                  <a:extLst>
                    <a:ext uri="{A12FA001-AC4F-418D-AE19-62706E023703}">
                      <ahyp:hlinkClr val="tx"/>
                    </a:ext>
                  </a:extLst>
                </a:hlinkClick>
              </a:rPr>
              <a:t>Foxglove Beardtongue</a:t>
            </a:r>
            <a:endParaRPr b="0" i="0" sz="1800" u="none" cap="none" strike="noStrike">
              <a:solidFill>
                <a:schemeClr val="dk1"/>
              </a:solidFill>
              <a:latin typeface="Arial"/>
              <a:ea typeface="Arial"/>
              <a:cs typeface="Arial"/>
              <a:sym typeface="Arial"/>
            </a:endParaRPr>
          </a:p>
        </p:txBody>
      </p:sp>
      <p:sp>
        <p:nvSpPr>
          <p:cNvPr id="387" name="Google Shape;387;p1"/>
          <p:cNvSpPr txBox="1"/>
          <p:nvPr/>
        </p:nvSpPr>
        <p:spPr>
          <a:xfrm>
            <a:off x="12011700" y="3948750"/>
            <a:ext cx="5958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4">
                  <a:extLst>
                    <a:ext uri="{A12FA001-AC4F-418D-AE19-62706E023703}">
                      <ahyp:hlinkClr val="tx"/>
                    </a:ext>
                  </a:extLst>
                </a:hlinkClick>
              </a:rPr>
              <a:t>Sky Blue Aster</a:t>
            </a:r>
            <a:endParaRPr b="0" i="0" sz="1800" u="none" cap="none" strike="noStrike">
              <a:solidFill>
                <a:schemeClr val="dk1"/>
              </a:solidFill>
              <a:latin typeface="Arial"/>
              <a:ea typeface="Arial"/>
              <a:cs typeface="Arial"/>
              <a:sym typeface="Arial"/>
            </a:endParaRPr>
          </a:p>
        </p:txBody>
      </p:sp>
      <p:sp>
        <p:nvSpPr>
          <p:cNvPr id="388" name="Google Shape;388;p1"/>
          <p:cNvSpPr txBox="1"/>
          <p:nvPr/>
        </p:nvSpPr>
        <p:spPr>
          <a:xfrm>
            <a:off x="11350125" y="3934800"/>
            <a:ext cx="7089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5">
                  <a:extLst>
                    <a:ext uri="{A12FA001-AC4F-418D-AE19-62706E023703}">
                      <ahyp:hlinkClr val="tx"/>
                    </a:ext>
                  </a:extLst>
                </a:hlinkClick>
              </a:rPr>
              <a:t>Purple Coneflower</a:t>
            </a:r>
            <a:endParaRPr b="0" i="0" sz="1800" u="none" cap="none" strike="noStrike">
              <a:solidFill>
                <a:schemeClr val="dk1"/>
              </a:solidFill>
              <a:latin typeface="Arial"/>
              <a:ea typeface="Arial"/>
              <a:cs typeface="Arial"/>
              <a:sym typeface="Arial"/>
            </a:endParaRPr>
          </a:p>
        </p:txBody>
      </p:sp>
      <p:sp>
        <p:nvSpPr>
          <p:cNvPr id="389" name="Google Shape;389;p1"/>
          <p:cNvSpPr txBox="1"/>
          <p:nvPr/>
        </p:nvSpPr>
        <p:spPr>
          <a:xfrm>
            <a:off x="9409175" y="3942600"/>
            <a:ext cx="697500" cy="4896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6">
                  <a:extLst>
                    <a:ext uri="{A12FA001-AC4F-418D-AE19-62706E023703}">
                      <ahyp:hlinkClr val="tx"/>
                    </a:ext>
                  </a:extLst>
                </a:hlinkClick>
              </a:rPr>
              <a:t>Large Flowered Beardtongue</a:t>
            </a:r>
            <a:endParaRPr b="0" i="0" sz="1800" u="none" cap="none" strike="noStrike">
              <a:solidFill>
                <a:schemeClr val="dk1"/>
              </a:solidFill>
              <a:latin typeface="Arial"/>
              <a:ea typeface="Arial"/>
              <a:cs typeface="Arial"/>
              <a:sym typeface="Arial"/>
            </a:endParaRPr>
          </a:p>
        </p:txBody>
      </p:sp>
      <p:sp>
        <p:nvSpPr>
          <p:cNvPr id="390" name="Google Shape;390;p1"/>
          <p:cNvSpPr txBox="1"/>
          <p:nvPr/>
        </p:nvSpPr>
        <p:spPr>
          <a:xfrm>
            <a:off x="17830914" y="556776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7">
                  <a:extLst>
                    <a:ext uri="{A12FA001-AC4F-418D-AE19-62706E023703}">
                      <ahyp:hlinkClr val="tx"/>
                    </a:ext>
                  </a:extLst>
                </a:hlinkClick>
              </a:rPr>
              <a:t>Big Bluestem</a:t>
            </a:r>
            <a:endParaRPr b="0" i="0" sz="1800" u="none" cap="none" strike="noStrike">
              <a:solidFill>
                <a:schemeClr val="dk1"/>
              </a:solidFill>
              <a:latin typeface="Arial"/>
              <a:ea typeface="Arial"/>
              <a:cs typeface="Arial"/>
              <a:sym typeface="Arial"/>
            </a:endParaRPr>
          </a:p>
        </p:txBody>
      </p:sp>
      <p:sp>
        <p:nvSpPr>
          <p:cNvPr id="391" name="Google Shape;391;p1"/>
          <p:cNvSpPr txBox="1"/>
          <p:nvPr/>
        </p:nvSpPr>
        <p:spPr>
          <a:xfrm>
            <a:off x="16378539" y="556406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8">
                  <a:extLst>
                    <a:ext uri="{A12FA001-AC4F-418D-AE19-62706E023703}">
                      <ahyp:hlinkClr val="tx"/>
                    </a:ext>
                  </a:extLst>
                </a:hlinkClick>
              </a:rPr>
              <a:t>Joe Pye Weed</a:t>
            </a:r>
            <a:endParaRPr b="0" i="0" sz="1800" u="none" cap="none" strike="noStrike">
              <a:solidFill>
                <a:schemeClr val="dk1"/>
              </a:solidFill>
              <a:latin typeface="Arial"/>
              <a:ea typeface="Arial"/>
              <a:cs typeface="Arial"/>
              <a:sym typeface="Arial"/>
            </a:endParaRPr>
          </a:p>
        </p:txBody>
      </p:sp>
      <p:sp>
        <p:nvSpPr>
          <p:cNvPr id="392" name="Google Shape;392;p1"/>
          <p:cNvSpPr txBox="1"/>
          <p:nvPr/>
        </p:nvSpPr>
        <p:spPr>
          <a:xfrm>
            <a:off x="17123914" y="5564064"/>
            <a:ext cx="746100" cy="2124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19">
                  <a:extLst>
                    <a:ext uri="{A12FA001-AC4F-418D-AE19-62706E023703}">
                      <ahyp:hlinkClr val="tx"/>
                    </a:ext>
                  </a:extLst>
                </a:hlinkClick>
              </a:rPr>
              <a:t>Ironweed</a:t>
            </a:r>
            <a:endParaRPr b="0" i="0" sz="1800" u="none" cap="none" strike="noStrike">
              <a:solidFill>
                <a:schemeClr val="dk1"/>
              </a:solidFill>
              <a:latin typeface="Arial"/>
              <a:ea typeface="Arial"/>
              <a:cs typeface="Arial"/>
              <a:sym typeface="Arial"/>
            </a:endParaRPr>
          </a:p>
        </p:txBody>
      </p:sp>
      <p:sp>
        <p:nvSpPr>
          <p:cNvPr id="393" name="Google Shape;393;p1"/>
          <p:cNvSpPr txBox="1"/>
          <p:nvPr/>
        </p:nvSpPr>
        <p:spPr>
          <a:xfrm>
            <a:off x="15668186" y="5578254"/>
            <a:ext cx="6177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0">
                  <a:extLst>
                    <a:ext uri="{A12FA001-AC4F-418D-AE19-62706E023703}">
                      <ahyp:hlinkClr val="tx"/>
                    </a:ext>
                  </a:extLst>
                </a:hlinkClick>
              </a:rPr>
              <a:t>Indian Grass</a:t>
            </a:r>
            <a:endParaRPr b="0" i="0" sz="1800" u="none" cap="none" strike="noStrike">
              <a:solidFill>
                <a:schemeClr val="dk1"/>
              </a:solidFill>
              <a:latin typeface="Arial"/>
              <a:ea typeface="Arial"/>
              <a:cs typeface="Arial"/>
              <a:sym typeface="Arial"/>
            </a:endParaRPr>
          </a:p>
        </p:txBody>
      </p:sp>
      <p:sp>
        <p:nvSpPr>
          <p:cNvPr id="394" name="Google Shape;394;p1"/>
          <p:cNvSpPr txBox="1"/>
          <p:nvPr/>
        </p:nvSpPr>
        <p:spPr>
          <a:xfrm>
            <a:off x="10043392" y="5576014"/>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1">
                  <a:extLst>
                    <a:ext uri="{A12FA001-AC4F-418D-AE19-62706E023703}">
                      <ahyp:hlinkClr val="tx"/>
                    </a:ext>
                  </a:extLst>
                </a:hlinkClick>
              </a:rPr>
              <a:t>White Wild Indigo</a:t>
            </a:r>
            <a:endParaRPr b="0" i="0" sz="1800" u="none" cap="none" strike="noStrike">
              <a:solidFill>
                <a:schemeClr val="dk1"/>
              </a:solidFill>
              <a:latin typeface="Arial"/>
              <a:ea typeface="Arial"/>
              <a:cs typeface="Arial"/>
              <a:sym typeface="Arial"/>
            </a:endParaRPr>
          </a:p>
        </p:txBody>
      </p:sp>
      <p:sp>
        <p:nvSpPr>
          <p:cNvPr id="395" name="Google Shape;395;p1"/>
          <p:cNvSpPr txBox="1"/>
          <p:nvPr/>
        </p:nvSpPr>
        <p:spPr>
          <a:xfrm>
            <a:off x="16025714" y="1322013"/>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2">
                  <a:extLst>
                    <a:ext uri="{A12FA001-AC4F-418D-AE19-62706E023703}">
                      <ahyp:hlinkClr val="tx"/>
                    </a:ext>
                  </a:extLst>
                </a:hlinkClick>
              </a:rPr>
              <a:t>Whorled Milkweed</a:t>
            </a:r>
            <a:endParaRPr b="0" i="0" sz="1800" u="none" cap="none" strike="noStrike">
              <a:solidFill>
                <a:schemeClr val="dk1"/>
              </a:solidFill>
              <a:latin typeface="Arial"/>
              <a:ea typeface="Arial"/>
              <a:cs typeface="Arial"/>
              <a:sym typeface="Arial"/>
            </a:endParaRPr>
          </a:p>
        </p:txBody>
      </p:sp>
      <p:sp>
        <p:nvSpPr>
          <p:cNvPr id="396" name="Google Shape;396;p1"/>
          <p:cNvSpPr txBox="1"/>
          <p:nvPr/>
        </p:nvSpPr>
        <p:spPr>
          <a:xfrm>
            <a:off x="16688113" y="1315275"/>
            <a:ext cx="5451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3">
                  <a:extLst>
                    <a:ext uri="{A12FA001-AC4F-418D-AE19-62706E023703}">
                      <ahyp:hlinkClr val="tx"/>
                    </a:ext>
                  </a:extLst>
                </a:hlinkClick>
              </a:rPr>
              <a:t>Thimble-weed</a:t>
            </a:r>
            <a:endParaRPr b="0" i="0" sz="1800" u="none" cap="none" strike="noStrike">
              <a:solidFill>
                <a:schemeClr val="dk1"/>
              </a:solidFill>
              <a:latin typeface="Arial"/>
              <a:ea typeface="Arial"/>
              <a:cs typeface="Arial"/>
              <a:sym typeface="Arial"/>
            </a:endParaRPr>
          </a:p>
        </p:txBody>
      </p:sp>
      <p:sp>
        <p:nvSpPr>
          <p:cNvPr id="397" name="Google Shape;397;p1"/>
          <p:cNvSpPr txBox="1"/>
          <p:nvPr/>
        </p:nvSpPr>
        <p:spPr>
          <a:xfrm>
            <a:off x="17140714" y="1315263"/>
            <a:ext cx="654000" cy="6279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4">
                  <a:extLst>
                    <a:ext uri="{A12FA001-AC4F-418D-AE19-62706E023703}">
                      <ahyp:hlinkClr val="tx"/>
                    </a:ext>
                  </a:extLst>
                </a:hlinkClick>
              </a:rPr>
              <a:t>Heart Leaved Golden Alexanders</a:t>
            </a:r>
            <a:endParaRPr b="0" i="0" sz="1800" u="none" cap="none" strike="noStrike">
              <a:solidFill>
                <a:schemeClr val="dk1"/>
              </a:solidFill>
              <a:latin typeface="Arial"/>
              <a:ea typeface="Arial"/>
              <a:cs typeface="Arial"/>
              <a:sym typeface="Arial"/>
            </a:endParaRPr>
          </a:p>
        </p:txBody>
      </p:sp>
      <p:sp>
        <p:nvSpPr>
          <p:cNvPr id="398" name="Google Shape;398;p1"/>
          <p:cNvSpPr txBox="1"/>
          <p:nvPr/>
        </p:nvSpPr>
        <p:spPr>
          <a:xfrm>
            <a:off x="17663239" y="1310288"/>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5">
                  <a:extLst>
                    <a:ext uri="{A12FA001-AC4F-418D-AE19-62706E023703}">
                      <ahyp:hlinkClr val="tx"/>
                    </a:ext>
                  </a:extLst>
                </a:hlinkClick>
              </a:rPr>
              <a:t>Cream Gentian</a:t>
            </a:r>
            <a:endParaRPr b="0" i="0" sz="1800" u="none" cap="none" strike="noStrike">
              <a:solidFill>
                <a:schemeClr val="dk1"/>
              </a:solidFill>
              <a:latin typeface="Arial"/>
              <a:ea typeface="Arial"/>
              <a:cs typeface="Arial"/>
              <a:sym typeface="Arial"/>
            </a:endParaRPr>
          </a:p>
        </p:txBody>
      </p:sp>
      <p:sp>
        <p:nvSpPr>
          <p:cNvPr id="399" name="Google Shape;399;p1"/>
          <p:cNvSpPr txBox="1"/>
          <p:nvPr/>
        </p:nvSpPr>
        <p:spPr>
          <a:xfrm>
            <a:off x="18087339" y="1311601"/>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6">
                  <a:extLst>
                    <a:ext uri="{A12FA001-AC4F-418D-AE19-62706E023703}">
                      <ahyp:hlinkClr val="tx"/>
                    </a:ext>
                  </a:extLst>
                </a:hlinkClick>
              </a:rPr>
              <a:t>Bottle </a:t>
            </a:r>
            <a:r>
              <a:rPr b="1" lang="en-US" sz="900" u="sng">
                <a:solidFill>
                  <a:schemeClr val="dk1"/>
                </a:solidFill>
                <a:latin typeface="Calibri"/>
                <a:ea typeface="Calibri"/>
                <a:cs typeface="Calibri"/>
                <a:sym typeface="Calibri"/>
                <a:hlinkClick r:id="rId227">
                  <a:extLst>
                    <a:ext uri="{A12FA001-AC4F-418D-AE19-62706E023703}">
                      <ahyp:hlinkClr val="tx"/>
                    </a:ext>
                  </a:extLst>
                </a:hlinkClick>
              </a:rPr>
              <a:t>Gentian</a:t>
            </a:r>
            <a:endParaRPr b="0" i="0" sz="1800" u="none" cap="none" strike="noStrike">
              <a:solidFill>
                <a:schemeClr val="dk1"/>
              </a:solidFill>
              <a:latin typeface="Arial"/>
              <a:ea typeface="Arial"/>
              <a:cs typeface="Arial"/>
              <a:sym typeface="Arial"/>
            </a:endParaRPr>
          </a:p>
        </p:txBody>
      </p:sp>
      <p:sp>
        <p:nvSpPr>
          <p:cNvPr id="400" name="Google Shape;400;p1"/>
          <p:cNvSpPr txBox="1"/>
          <p:nvPr/>
        </p:nvSpPr>
        <p:spPr>
          <a:xfrm>
            <a:off x="18584814" y="1311588"/>
            <a:ext cx="6540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28">
                  <a:extLst>
                    <a:ext uri="{A12FA001-AC4F-418D-AE19-62706E023703}">
                      <ahyp:hlinkClr val="tx"/>
                    </a:ext>
                  </a:extLst>
                </a:hlinkClick>
              </a:rPr>
              <a:t>Prairie Coreopsis</a:t>
            </a:r>
            <a:endParaRPr b="0" i="0" sz="1800" u="none" cap="none" strike="noStrike">
              <a:solidFill>
                <a:schemeClr val="dk1"/>
              </a:solidFill>
              <a:latin typeface="Arial"/>
              <a:ea typeface="Arial"/>
              <a:cs typeface="Arial"/>
              <a:sym typeface="Arial"/>
            </a:endParaRPr>
          </a:p>
        </p:txBody>
      </p:sp>
      <p:grpSp>
        <p:nvGrpSpPr>
          <p:cNvPr id="401" name="Google Shape;401;p1"/>
          <p:cNvGrpSpPr/>
          <p:nvPr/>
        </p:nvGrpSpPr>
        <p:grpSpPr>
          <a:xfrm>
            <a:off x="9102675" y="1002213"/>
            <a:ext cx="408000" cy="307950"/>
            <a:chOff x="9537475" y="927000"/>
            <a:chExt cx="408000" cy="307950"/>
          </a:xfrm>
        </p:grpSpPr>
        <p:cxnSp>
          <p:nvCxnSpPr>
            <p:cNvPr id="402" name="Google Shape;402;p1"/>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403" name="Google Shape;403;p1"/>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404" name="Google Shape;404;p1"/>
            <p:cNvCxnSpPr>
              <a:stCxn id="403"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405" name="Google Shape;405;p1"/>
            <p:cNvCxnSpPr>
              <a:stCxn id="403"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406" name="Google Shape;406;p1"/>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407" name="Google Shape;407;p1"/>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408" name="Google Shape;408;p1"/>
          <p:cNvGrpSpPr/>
          <p:nvPr/>
        </p:nvGrpSpPr>
        <p:grpSpPr>
          <a:xfrm>
            <a:off x="9129525" y="6605325"/>
            <a:ext cx="408000" cy="307950"/>
            <a:chOff x="9537475" y="927000"/>
            <a:chExt cx="408000" cy="307950"/>
          </a:xfrm>
        </p:grpSpPr>
        <p:cxnSp>
          <p:nvCxnSpPr>
            <p:cNvPr id="409" name="Google Shape;409;p1"/>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410" name="Google Shape;410;p1"/>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411" name="Google Shape;411;p1"/>
            <p:cNvCxnSpPr>
              <a:stCxn id="410"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412" name="Google Shape;412;p1"/>
            <p:cNvCxnSpPr>
              <a:stCxn id="410"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413" name="Google Shape;413;p1"/>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414" name="Google Shape;414;p1"/>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grpSp>
        <p:nvGrpSpPr>
          <p:cNvPr id="415" name="Google Shape;415;p1"/>
          <p:cNvGrpSpPr/>
          <p:nvPr/>
        </p:nvGrpSpPr>
        <p:grpSpPr>
          <a:xfrm>
            <a:off x="9104063" y="4431044"/>
            <a:ext cx="337800" cy="1135985"/>
            <a:chOff x="8491175" y="737794"/>
            <a:chExt cx="337800" cy="1135985"/>
          </a:xfrm>
        </p:grpSpPr>
        <p:cxnSp>
          <p:nvCxnSpPr>
            <p:cNvPr id="416" name="Google Shape;416;p1"/>
            <p:cNvCxnSpPr/>
            <p:nvPr/>
          </p:nvCxnSpPr>
          <p:spPr>
            <a:xfrm>
              <a:off x="8760975" y="740791"/>
              <a:ext cx="0" cy="1129800"/>
            </a:xfrm>
            <a:prstGeom prst="straightConnector1">
              <a:avLst/>
            </a:prstGeom>
            <a:noFill/>
            <a:ln cap="flat" cmpd="sng" w="9525">
              <a:solidFill>
                <a:schemeClr val="dk2"/>
              </a:solidFill>
              <a:prstDash val="solid"/>
              <a:round/>
              <a:headEnd len="med" w="med" type="none"/>
              <a:tailEnd len="med" w="med" type="none"/>
            </a:ln>
          </p:spPr>
        </p:cxnSp>
        <p:sp>
          <p:nvSpPr>
            <p:cNvPr id="417" name="Google Shape;417;p1"/>
            <p:cNvSpPr txBox="1"/>
            <p:nvPr/>
          </p:nvSpPr>
          <p:spPr>
            <a:xfrm>
              <a:off x="8491175" y="1114576"/>
              <a:ext cx="3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5ft</a:t>
              </a:r>
              <a:endParaRPr/>
            </a:p>
          </p:txBody>
        </p:sp>
        <p:cxnSp>
          <p:nvCxnSpPr>
            <p:cNvPr id="418" name="Google Shape;418;p1"/>
            <p:cNvCxnSpPr>
              <a:stCxn id="417"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419" name="Google Shape;419;p1"/>
            <p:cNvCxnSpPr>
              <a:stCxn id="417" idx="0"/>
            </p:cNvCxnSpPr>
            <p:nvPr/>
          </p:nvCxnSpPr>
          <p:spPr>
            <a:xfrm>
              <a:off x="8660075" y="1114576"/>
              <a:ext cx="0" cy="0"/>
            </a:xfrm>
            <a:prstGeom prst="straightConnector1">
              <a:avLst/>
            </a:prstGeom>
            <a:noFill/>
            <a:ln cap="flat" cmpd="sng" w="9525">
              <a:solidFill>
                <a:schemeClr val="dk2"/>
              </a:solidFill>
              <a:prstDash val="solid"/>
              <a:round/>
              <a:headEnd len="med" w="med" type="none"/>
              <a:tailEnd len="med" w="med" type="none"/>
            </a:ln>
          </p:spPr>
        </p:cxnSp>
        <p:cxnSp>
          <p:nvCxnSpPr>
            <p:cNvPr id="420" name="Google Shape;420;p1"/>
            <p:cNvCxnSpPr/>
            <p:nvPr/>
          </p:nvCxnSpPr>
          <p:spPr>
            <a:xfrm rot="10800000">
              <a:off x="8725275" y="737794"/>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421" name="Google Shape;421;p1"/>
            <p:cNvCxnSpPr/>
            <p:nvPr/>
          </p:nvCxnSpPr>
          <p:spPr>
            <a:xfrm rot="10800000">
              <a:off x="8725275" y="1873478"/>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422" name="Google Shape;422;p1"/>
          <p:cNvSpPr txBox="1"/>
          <p:nvPr/>
        </p:nvSpPr>
        <p:spPr>
          <a:xfrm>
            <a:off x="17459934" y="6821549"/>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229">
                  <a:extLst>
                    <a:ext uri="{A12FA001-AC4F-418D-AE19-62706E023703}">
                      <ahyp:hlinkClr val="tx"/>
                    </a:ext>
                  </a:extLst>
                </a:hlinkClick>
              </a:rPr>
              <a:t>Bradbury’s Monarda</a:t>
            </a:r>
            <a:endParaRPr b="0" i="0" sz="1800" u="none" cap="none" strike="noStrike">
              <a:solidFill>
                <a:schemeClr val="dk1"/>
              </a:solidFill>
              <a:latin typeface="Arial"/>
              <a:ea typeface="Arial"/>
              <a:cs typeface="Arial"/>
              <a:sym typeface="Arial"/>
            </a:endParaRPr>
          </a:p>
        </p:txBody>
      </p:sp>
      <p:pic>
        <p:nvPicPr>
          <p:cNvPr descr="Monarda bradburiana Transparent" id="423" name="Google Shape;423;p1"/>
          <p:cNvPicPr preferRelativeResize="0"/>
          <p:nvPr/>
        </p:nvPicPr>
        <p:blipFill rotWithShape="1">
          <a:blip r:embed="rId14">
            <a:alphaModFix/>
          </a:blip>
          <a:srcRect b="0" l="0" r="0" t="0"/>
          <a:stretch/>
        </p:blipFill>
        <p:spPr>
          <a:xfrm>
            <a:off x="17579648" y="6409241"/>
            <a:ext cx="541354" cy="420246"/>
          </a:xfrm>
          <a:prstGeom prst="rect">
            <a:avLst/>
          </a:prstGeom>
          <a:noFill/>
          <a:ln>
            <a:noFill/>
          </a:ln>
        </p:spPr>
      </p:pic>
      <p:pic>
        <p:nvPicPr>
          <p:cNvPr id="424" name="Google Shape;424;p1"/>
          <p:cNvPicPr preferRelativeResize="0"/>
          <p:nvPr/>
        </p:nvPicPr>
        <p:blipFill>
          <a:blip r:embed="rId230">
            <a:alphaModFix/>
          </a:blip>
          <a:stretch>
            <a:fillRect/>
          </a:stretch>
        </p:blipFill>
        <p:spPr>
          <a:xfrm>
            <a:off x="9755700" y="7684903"/>
            <a:ext cx="373000" cy="458622"/>
          </a:xfrm>
          <a:prstGeom prst="rect">
            <a:avLst/>
          </a:prstGeom>
          <a:noFill/>
          <a:ln>
            <a:noFill/>
          </a:ln>
        </p:spPr>
      </p:pic>
      <p:sp>
        <p:nvSpPr>
          <p:cNvPr id="425" name="Google Shape;425;p1"/>
          <p:cNvSpPr txBox="1"/>
          <p:nvPr/>
        </p:nvSpPr>
        <p:spPr>
          <a:xfrm>
            <a:off x="9610900" y="8134000"/>
            <a:ext cx="6414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lang="en-US" sz="900" u="sng">
                <a:solidFill>
                  <a:schemeClr val="dk1"/>
                </a:solidFill>
                <a:latin typeface="Calibri"/>
                <a:ea typeface="Calibri"/>
                <a:cs typeface="Calibri"/>
                <a:sym typeface="Calibri"/>
                <a:hlinkClick r:id="rId231">
                  <a:extLst>
                    <a:ext uri="{A12FA001-AC4F-418D-AE19-62706E023703}">
                      <ahyp:hlinkClr val="tx"/>
                    </a:ext>
                  </a:extLst>
                </a:hlinkClick>
              </a:rPr>
              <a:t>Jack-in-the-pulpit</a:t>
            </a:r>
            <a:endParaRPr>
              <a:solidFill>
                <a:schemeClr val="dk1"/>
              </a:solidFill>
            </a:endParaRPr>
          </a:p>
        </p:txBody>
      </p:sp>
      <p:sp>
        <p:nvSpPr>
          <p:cNvPr id="426" name="Google Shape;426;p1"/>
          <p:cNvSpPr txBox="1"/>
          <p:nvPr/>
        </p:nvSpPr>
        <p:spPr>
          <a:xfrm>
            <a:off x="497850" y="1080100"/>
            <a:ext cx="8178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Calibri"/>
                <a:ea typeface="Calibri"/>
                <a:cs typeface="Calibri"/>
                <a:sym typeface="Calibri"/>
              </a:rPr>
              <a:t>The plant illustrations are currently sized realistically for this 1</a:t>
            </a:r>
            <a:r>
              <a:rPr lang="en-US" sz="1000">
                <a:latin typeface="Calibri"/>
                <a:ea typeface="Calibri"/>
                <a:cs typeface="Calibri"/>
                <a:sym typeface="Calibri"/>
              </a:rPr>
              <a:t>5</a:t>
            </a:r>
            <a:r>
              <a:rPr lang="en-US" sz="1000">
                <a:latin typeface="Calibri"/>
                <a:ea typeface="Calibri"/>
                <a:cs typeface="Calibri"/>
                <a:sym typeface="Calibri"/>
              </a:rPr>
              <a:t>ft wide scale. If you resize the plants, highlight and resize ALL plants at the same time.</a:t>
            </a:r>
            <a:endParaRPr sz="1000">
              <a:latin typeface="Calibri"/>
              <a:ea typeface="Calibri"/>
              <a:cs typeface="Calibri"/>
              <a:sym typeface="Calibri"/>
            </a:endParaRPr>
          </a:p>
        </p:txBody>
      </p:sp>
      <p:pic>
        <p:nvPicPr>
          <p:cNvPr id="427" name="Google Shape;427;p1">
            <a:hlinkClick action="ppaction://hlinksldjump" r:id="rId232"/>
          </p:cNvPr>
          <p:cNvPicPr preferRelativeResize="0"/>
          <p:nvPr/>
        </p:nvPicPr>
        <p:blipFill>
          <a:blip r:embed="rId233">
            <a:alphaModFix/>
          </a:blip>
          <a:stretch>
            <a:fillRect/>
          </a:stretch>
        </p:blipFill>
        <p:spPr>
          <a:xfrm>
            <a:off x="2028709" y="1404300"/>
            <a:ext cx="992541" cy="285825"/>
          </a:xfrm>
          <a:prstGeom prst="rect">
            <a:avLst/>
          </a:prstGeom>
          <a:noFill/>
          <a:ln>
            <a:noFill/>
          </a:ln>
        </p:spPr>
      </p:pic>
      <p:pic>
        <p:nvPicPr>
          <p:cNvPr id="428" name="Google Shape;428;p1">
            <a:hlinkClick action="ppaction://hlinksldjump" r:id="rId234"/>
          </p:cNvPr>
          <p:cNvPicPr preferRelativeResize="0"/>
          <p:nvPr/>
        </p:nvPicPr>
        <p:blipFill>
          <a:blip r:embed="rId235">
            <a:alphaModFix/>
          </a:blip>
          <a:stretch>
            <a:fillRect/>
          </a:stretch>
        </p:blipFill>
        <p:spPr>
          <a:xfrm>
            <a:off x="3388414" y="1404300"/>
            <a:ext cx="937217" cy="279565"/>
          </a:xfrm>
          <a:prstGeom prst="rect">
            <a:avLst/>
          </a:prstGeom>
          <a:noFill/>
          <a:ln>
            <a:noFill/>
          </a:ln>
        </p:spPr>
      </p:pic>
      <p:pic>
        <p:nvPicPr>
          <p:cNvPr id="429" name="Google Shape;429;p1">
            <a:hlinkClick action="ppaction://hlinksldjump" r:id="rId236"/>
          </p:cNvPr>
          <p:cNvPicPr preferRelativeResize="0"/>
          <p:nvPr/>
        </p:nvPicPr>
        <p:blipFill>
          <a:blip r:embed="rId237">
            <a:alphaModFix/>
          </a:blip>
          <a:stretch>
            <a:fillRect/>
          </a:stretch>
        </p:blipFill>
        <p:spPr>
          <a:xfrm>
            <a:off x="4705668" y="1398637"/>
            <a:ext cx="1253263" cy="279565"/>
          </a:xfrm>
          <a:prstGeom prst="rect">
            <a:avLst/>
          </a:prstGeom>
          <a:noFill/>
          <a:ln>
            <a:noFill/>
          </a:ln>
        </p:spPr>
      </p:pic>
      <p:pic>
        <p:nvPicPr>
          <p:cNvPr id="430" name="Google Shape;430;p1">
            <a:hlinkClick action="ppaction://hlinksldjump" r:id="rId238"/>
          </p:cNvPr>
          <p:cNvPicPr preferRelativeResize="0"/>
          <p:nvPr/>
        </p:nvPicPr>
        <p:blipFill>
          <a:blip r:embed="rId239">
            <a:alphaModFix/>
          </a:blip>
          <a:stretch>
            <a:fillRect/>
          </a:stretch>
        </p:blipFill>
        <p:spPr>
          <a:xfrm>
            <a:off x="6288136" y="1404312"/>
            <a:ext cx="1063533" cy="268211"/>
          </a:xfrm>
          <a:prstGeom prst="rect">
            <a:avLst/>
          </a:prstGeom>
          <a:noFill/>
          <a:ln>
            <a:noFill/>
          </a:ln>
        </p:spPr>
      </p:pic>
      <p:sp>
        <p:nvSpPr>
          <p:cNvPr id="431" name="Google Shape;431;p1"/>
          <p:cNvSpPr txBox="1"/>
          <p:nvPr/>
        </p:nvSpPr>
        <p:spPr>
          <a:xfrm>
            <a:off x="6743825" y="6160325"/>
            <a:ext cx="24150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Th</a:t>
            </a:r>
            <a:r>
              <a:rPr lang="en-US" sz="1000">
                <a:solidFill>
                  <a:schemeClr val="dk1"/>
                </a:solidFill>
                <a:latin typeface="Calibri"/>
                <a:ea typeface="Calibri"/>
                <a:cs typeface="Calibri"/>
                <a:sym typeface="Calibri"/>
              </a:rPr>
              <a:t>is resource was created</a:t>
            </a:r>
            <a:r>
              <a:rPr b="0" i="0" lang="en-US" sz="1000" u="none" cap="none" strike="noStrike">
                <a:solidFill>
                  <a:schemeClr val="dk1"/>
                </a:solidFill>
                <a:latin typeface="Calibri"/>
                <a:ea typeface="Calibri"/>
                <a:cs typeface="Calibri"/>
                <a:sym typeface="Calibri"/>
              </a:rPr>
              <a:t> by:</a:t>
            </a:r>
            <a:br>
              <a:rPr b="0" i="0" lang="en-US" sz="1000" u="none" cap="none" strike="noStrike">
                <a:solidFill>
                  <a:schemeClr val="dk1"/>
                </a:solidFill>
                <a:latin typeface="Calibri"/>
                <a:ea typeface="Calibri"/>
                <a:cs typeface="Calibri"/>
                <a:sym typeface="Calibri"/>
              </a:rPr>
            </a:br>
            <a:r>
              <a:rPr b="1" i="0" lang="en-US" sz="1000" u="sng" cap="none" strike="noStrike">
                <a:solidFill>
                  <a:schemeClr val="hlink"/>
                </a:solidFill>
                <a:latin typeface="Calibri"/>
                <a:ea typeface="Calibri"/>
                <a:cs typeface="Calibri"/>
                <a:sym typeface="Calibri"/>
                <a:hlinkClick r:id="rId240"/>
              </a:rPr>
              <a:t>www.blazingstargardens.com</a:t>
            </a:r>
            <a:endParaRPr/>
          </a:p>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Please v</a:t>
            </a:r>
            <a:r>
              <a:rPr b="1" i="0" lang="en-US" sz="1000" u="none" cap="none" strike="noStrike">
                <a:solidFill>
                  <a:schemeClr val="dk1"/>
                </a:solidFill>
                <a:latin typeface="Calibri"/>
                <a:ea typeface="Calibri"/>
                <a:cs typeface="Calibri"/>
                <a:sym typeface="Calibri"/>
              </a:rPr>
              <a:t>isit our online </a:t>
            </a:r>
            <a:r>
              <a:rPr b="1" lang="en-US" sz="1000">
                <a:solidFill>
                  <a:schemeClr val="dk1"/>
                </a:solidFill>
                <a:latin typeface="Calibri"/>
                <a:ea typeface="Calibri"/>
                <a:cs typeface="Calibri"/>
                <a:sym typeface="Calibri"/>
              </a:rPr>
              <a:t>native </a:t>
            </a:r>
            <a:r>
              <a:rPr b="1" i="0" lang="en-US" sz="1000" u="none" cap="none" strike="noStrike">
                <a:solidFill>
                  <a:schemeClr val="dk1"/>
                </a:solidFill>
                <a:latin typeface="Calibri"/>
                <a:ea typeface="Calibri"/>
                <a:cs typeface="Calibri"/>
                <a:sym typeface="Calibri"/>
              </a:rPr>
              <a:t>plant store!</a:t>
            </a:r>
            <a:endParaRPr b="1" i="0" sz="1000" u="none" cap="none" strike="noStrike">
              <a:solidFill>
                <a:schemeClr val="dk1"/>
              </a:solidFill>
              <a:latin typeface="Calibri"/>
              <a:ea typeface="Calibri"/>
              <a:cs typeface="Calibri"/>
              <a:sym typeface="Calibri"/>
            </a:endParaRPr>
          </a:p>
        </p:txBody>
      </p:sp>
      <p:sp>
        <p:nvSpPr>
          <p:cNvPr id="432" name="Google Shape;432;p1"/>
          <p:cNvSpPr txBox="1"/>
          <p:nvPr/>
        </p:nvSpPr>
        <p:spPr>
          <a:xfrm>
            <a:off x="6362288" y="4767750"/>
            <a:ext cx="2593200" cy="892800"/>
          </a:xfrm>
          <a:prstGeom prst="rect">
            <a:avLst/>
          </a:prstGeom>
          <a:noFill/>
          <a:ln>
            <a:noFill/>
          </a:ln>
        </p:spPr>
        <p:txBody>
          <a:bodyPr anchorCtr="0" anchor="t" bIns="91425" lIns="91425" spcFirstLastPara="1" rIns="91425" wrap="square" tIns="91425">
            <a:spAutoFit/>
          </a:bodyPr>
          <a:lstStyle/>
          <a:p>
            <a:pPr indent="0" lvl="0" marL="0" rtl="0" algn="l">
              <a:spcBef>
                <a:spcPts val="640"/>
              </a:spcBef>
              <a:spcAft>
                <a:spcPts val="0"/>
              </a:spcAft>
              <a:buNone/>
            </a:pPr>
            <a:r>
              <a:rPr b="1" lang="en-US" sz="2300">
                <a:solidFill>
                  <a:schemeClr val="dk1"/>
                </a:solidFill>
                <a:latin typeface="Calibri"/>
                <a:ea typeface="Calibri"/>
                <a:cs typeface="Calibri"/>
                <a:sym typeface="Calibri"/>
              </a:rPr>
              <a:t>Copy and paste plants from here</a:t>
            </a:r>
            <a:endParaRPr sz="500"/>
          </a:p>
        </p:txBody>
      </p:sp>
      <p:cxnSp>
        <p:nvCxnSpPr>
          <p:cNvPr id="433" name="Google Shape;433;p1"/>
          <p:cNvCxnSpPr/>
          <p:nvPr/>
        </p:nvCxnSpPr>
        <p:spPr>
          <a:xfrm>
            <a:off x="8442325" y="5238750"/>
            <a:ext cx="676200" cy="0"/>
          </a:xfrm>
          <a:prstGeom prst="straightConnector1">
            <a:avLst/>
          </a:prstGeom>
          <a:noFill/>
          <a:ln cap="flat" cmpd="sng" w="28575">
            <a:solidFill>
              <a:schemeClr val="dk1"/>
            </a:solidFill>
            <a:prstDash val="solid"/>
            <a:round/>
            <a:headEnd len="med" w="med" type="none"/>
            <a:tailEnd len="med" w="med" type="triangle"/>
          </a:ln>
        </p:spPr>
      </p:cxnSp>
      <p:sp>
        <p:nvSpPr>
          <p:cNvPr id="434" name="Google Shape;434;p1"/>
          <p:cNvSpPr txBox="1"/>
          <p:nvPr/>
        </p:nvSpPr>
        <p:spPr>
          <a:xfrm>
            <a:off x="9213846" y="-488425"/>
            <a:ext cx="2240700" cy="490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MORE THAN 6 hours direct sunlight each day</a:t>
            </a:r>
            <a:endParaRPr/>
          </a:p>
        </p:txBody>
      </p:sp>
      <p:sp>
        <p:nvSpPr>
          <p:cNvPr id="435" name="Google Shape;435;p1"/>
          <p:cNvSpPr txBox="1"/>
          <p:nvPr/>
        </p:nvSpPr>
        <p:spPr>
          <a:xfrm>
            <a:off x="12405225" y="6130550"/>
            <a:ext cx="3299700" cy="337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1243">
                <a:solidFill>
                  <a:schemeClr val="dk1"/>
                </a:solidFill>
                <a:latin typeface="Calibri"/>
                <a:ea typeface="Calibri"/>
                <a:cs typeface="Calibri"/>
                <a:sym typeface="Calibri"/>
              </a:rPr>
              <a:t>LESS </a:t>
            </a:r>
            <a:r>
              <a:rPr b="1" lang="en-US" sz="1243">
                <a:solidFill>
                  <a:schemeClr val="dk1"/>
                </a:solidFill>
                <a:latin typeface="Calibri"/>
                <a:ea typeface="Calibri"/>
                <a:cs typeface="Calibri"/>
                <a:sym typeface="Calibri"/>
              </a:rPr>
              <a:t>THAN 46 hours direct sunlight each day</a:t>
            </a:r>
            <a:endParaRPr/>
          </a:p>
        </p:txBody>
      </p:sp>
      <p:grpSp>
        <p:nvGrpSpPr>
          <p:cNvPr id="436" name="Google Shape;436;p1"/>
          <p:cNvGrpSpPr/>
          <p:nvPr/>
        </p:nvGrpSpPr>
        <p:grpSpPr>
          <a:xfrm>
            <a:off x="11880175" y="5969050"/>
            <a:ext cx="439225" cy="496801"/>
            <a:chOff x="7722200" y="425200"/>
            <a:chExt cx="439225" cy="496801"/>
          </a:xfrm>
        </p:grpSpPr>
        <p:pic>
          <p:nvPicPr>
            <p:cNvPr id="437" name="Google Shape;437;p1"/>
            <p:cNvPicPr preferRelativeResize="0"/>
            <p:nvPr/>
          </p:nvPicPr>
          <p:blipFill>
            <a:blip r:embed="rId241">
              <a:alphaModFix/>
            </a:blip>
            <a:stretch>
              <a:fillRect/>
            </a:stretch>
          </p:blipFill>
          <p:spPr>
            <a:xfrm>
              <a:off x="7769025" y="425200"/>
              <a:ext cx="392400" cy="392400"/>
            </a:xfrm>
            <a:prstGeom prst="rect">
              <a:avLst/>
            </a:prstGeom>
            <a:noFill/>
            <a:ln>
              <a:noFill/>
            </a:ln>
          </p:spPr>
        </p:pic>
        <p:pic>
          <p:nvPicPr>
            <p:cNvPr id="438" name="Google Shape;438;p1"/>
            <p:cNvPicPr preferRelativeResize="0"/>
            <p:nvPr/>
          </p:nvPicPr>
          <p:blipFill>
            <a:blip r:embed="rId242">
              <a:alphaModFix/>
            </a:blip>
            <a:stretch>
              <a:fillRect/>
            </a:stretch>
          </p:blipFill>
          <p:spPr>
            <a:xfrm>
              <a:off x="7722200" y="534802"/>
              <a:ext cx="421450" cy="387198"/>
            </a:xfrm>
            <a:prstGeom prst="rect">
              <a:avLst/>
            </a:prstGeom>
            <a:noFill/>
            <a:ln>
              <a:noFill/>
            </a:ln>
          </p:spPr>
        </p:pic>
      </p:grpSp>
      <p:pic>
        <p:nvPicPr>
          <p:cNvPr id="439" name="Google Shape;439;p1"/>
          <p:cNvPicPr preferRelativeResize="0"/>
          <p:nvPr/>
        </p:nvPicPr>
        <p:blipFill>
          <a:blip r:embed="rId241">
            <a:alphaModFix/>
          </a:blip>
          <a:stretch>
            <a:fillRect/>
          </a:stretch>
        </p:blipFill>
        <p:spPr>
          <a:xfrm>
            <a:off x="11301750" y="-1121575"/>
            <a:ext cx="451725" cy="451725"/>
          </a:xfrm>
          <a:prstGeom prst="rect">
            <a:avLst/>
          </a:prstGeom>
          <a:noFill/>
          <a:ln>
            <a:noFill/>
          </a:ln>
        </p:spPr>
      </p:pic>
      <p:sp>
        <p:nvSpPr>
          <p:cNvPr id="440" name="Google Shape;440;p1"/>
          <p:cNvSpPr txBox="1"/>
          <p:nvPr/>
        </p:nvSpPr>
        <p:spPr>
          <a:xfrm>
            <a:off x="-1136950" y="2817050"/>
            <a:ext cx="4650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441" name="Google Shape;441;p1"/>
          <p:cNvSpPr/>
          <p:nvPr/>
        </p:nvSpPr>
        <p:spPr>
          <a:xfrm flipH="1">
            <a:off x="377746" y="2134513"/>
            <a:ext cx="1621500" cy="1081500"/>
          </a:xfrm>
          <a:prstGeom prst="wedgeRoundRectCallout">
            <a:avLst>
              <a:gd fmla="val -33616" name="adj1"/>
              <a:gd fmla="val 67028" name="adj2"/>
              <a:gd fmla="val 0" name="adj3"/>
            </a:avLst>
          </a:pr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latin typeface="Calibri"/>
                <a:ea typeface="Calibri"/>
                <a:cs typeface="Calibri"/>
                <a:sym typeface="Calibri"/>
              </a:rPr>
              <a:t>Share your design on social media!</a:t>
            </a:r>
            <a:endParaRPr b="1" sz="16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7" name="Shape 3217"/>
        <p:cNvGrpSpPr/>
        <p:nvPr/>
      </p:nvGrpSpPr>
      <p:grpSpPr>
        <a:xfrm>
          <a:off x="0" y="0"/>
          <a:ext cx="0" cy="0"/>
          <a:chOff x="0" y="0"/>
          <a:chExt cx="0" cy="0"/>
        </a:xfrm>
      </p:grpSpPr>
      <p:pic>
        <p:nvPicPr>
          <p:cNvPr id="3218" name="Google Shape;3218;g1d8534cb461_0_264"/>
          <p:cNvPicPr preferRelativeResize="0"/>
          <p:nvPr/>
        </p:nvPicPr>
        <p:blipFill>
          <a:blip r:embed="rId3">
            <a:alphaModFix/>
          </a:blip>
          <a:stretch>
            <a:fillRect/>
          </a:stretch>
        </p:blipFill>
        <p:spPr>
          <a:xfrm>
            <a:off x="152400" y="152400"/>
            <a:ext cx="8478177" cy="6553201"/>
          </a:xfrm>
          <a:prstGeom prst="rect">
            <a:avLst/>
          </a:prstGeom>
          <a:noFill/>
          <a:ln>
            <a:noFill/>
          </a:ln>
        </p:spPr>
      </p:pic>
      <p:sp>
        <p:nvSpPr>
          <p:cNvPr id="3219" name="Google Shape;3219;g1d8534cb461_0_264"/>
          <p:cNvSpPr txBox="1"/>
          <p:nvPr/>
        </p:nvSpPr>
        <p:spPr>
          <a:xfrm>
            <a:off x="305925" y="-76750"/>
            <a:ext cx="1539600" cy="691800"/>
          </a:xfrm>
          <a:prstGeom prst="rect">
            <a:avLst/>
          </a:prstGeom>
          <a:noFill/>
          <a:ln>
            <a:noFill/>
          </a:ln>
        </p:spPr>
        <p:txBody>
          <a:bodyPr anchorCtr="0" anchor="t" bIns="91425" lIns="91425" spcFirstLastPara="1" rIns="91425" wrap="square" tIns="91425">
            <a:normAutofit fontScale="85000"/>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Example:</a:t>
            </a:r>
            <a:endParaRPr sz="300"/>
          </a:p>
        </p:txBody>
      </p:sp>
      <p:pic>
        <p:nvPicPr>
          <p:cNvPr id="3220" name="Google Shape;3220;g1d8534cb461_0_264">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4" name="Shape 3224"/>
        <p:cNvGrpSpPr/>
        <p:nvPr/>
      </p:nvGrpSpPr>
      <p:grpSpPr>
        <a:xfrm>
          <a:off x="0" y="0"/>
          <a:ext cx="0" cy="0"/>
          <a:chOff x="0" y="0"/>
          <a:chExt cx="0" cy="0"/>
        </a:xfrm>
      </p:grpSpPr>
      <p:pic>
        <p:nvPicPr>
          <p:cNvPr id="3225" name="Google Shape;3225;g1d8534cb461_3_6"/>
          <p:cNvPicPr preferRelativeResize="0"/>
          <p:nvPr/>
        </p:nvPicPr>
        <p:blipFill>
          <a:blip r:embed="rId3">
            <a:alphaModFix/>
          </a:blip>
          <a:stretch>
            <a:fillRect/>
          </a:stretch>
        </p:blipFill>
        <p:spPr>
          <a:xfrm>
            <a:off x="152400" y="152400"/>
            <a:ext cx="8494275" cy="6553200"/>
          </a:xfrm>
          <a:prstGeom prst="rect">
            <a:avLst/>
          </a:prstGeom>
          <a:noFill/>
          <a:ln>
            <a:noFill/>
          </a:ln>
        </p:spPr>
      </p:pic>
      <p:sp>
        <p:nvSpPr>
          <p:cNvPr id="3226" name="Google Shape;3226;g1d8534cb461_3_6"/>
          <p:cNvSpPr txBox="1"/>
          <p:nvPr/>
        </p:nvSpPr>
        <p:spPr>
          <a:xfrm>
            <a:off x="-67150" y="278250"/>
            <a:ext cx="1152900" cy="518100"/>
          </a:xfrm>
          <a:prstGeom prst="rect">
            <a:avLst/>
          </a:prstGeom>
          <a:noFill/>
          <a:ln>
            <a:noFill/>
          </a:ln>
        </p:spPr>
        <p:txBody>
          <a:bodyPr anchorCtr="0" anchor="t" bIns="91425" lIns="91425" spcFirstLastPara="1" rIns="91425" wrap="square" tIns="91425">
            <a:normAutofit fontScale="55000"/>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Example:</a:t>
            </a:r>
            <a:endParaRPr sz="300"/>
          </a:p>
        </p:txBody>
      </p:sp>
      <p:pic>
        <p:nvPicPr>
          <p:cNvPr id="3227" name="Google Shape;3227;g1d8534cb461_3_6">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1" name="Shape 3231"/>
        <p:cNvGrpSpPr/>
        <p:nvPr/>
      </p:nvGrpSpPr>
      <p:grpSpPr>
        <a:xfrm>
          <a:off x="0" y="0"/>
          <a:ext cx="0" cy="0"/>
          <a:chOff x="0" y="0"/>
          <a:chExt cx="0" cy="0"/>
        </a:xfrm>
      </p:grpSpPr>
      <p:pic>
        <p:nvPicPr>
          <p:cNvPr id="3232" name="Google Shape;3232;g1d8534cb461_0_267"/>
          <p:cNvPicPr preferRelativeResize="0"/>
          <p:nvPr/>
        </p:nvPicPr>
        <p:blipFill>
          <a:blip r:embed="rId3">
            <a:alphaModFix/>
          </a:blip>
          <a:stretch>
            <a:fillRect/>
          </a:stretch>
        </p:blipFill>
        <p:spPr>
          <a:xfrm>
            <a:off x="152400" y="152400"/>
            <a:ext cx="8488899" cy="6553198"/>
          </a:xfrm>
          <a:prstGeom prst="rect">
            <a:avLst/>
          </a:prstGeom>
          <a:noFill/>
          <a:ln>
            <a:noFill/>
          </a:ln>
        </p:spPr>
      </p:pic>
      <p:sp>
        <p:nvSpPr>
          <p:cNvPr id="3233" name="Google Shape;3233;g1d8534cb461_0_267"/>
          <p:cNvSpPr txBox="1"/>
          <p:nvPr/>
        </p:nvSpPr>
        <p:spPr>
          <a:xfrm>
            <a:off x="-57575" y="278250"/>
            <a:ext cx="1152900" cy="518100"/>
          </a:xfrm>
          <a:prstGeom prst="rect">
            <a:avLst/>
          </a:prstGeom>
          <a:noFill/>
          <a:ln>
            <a:noFill/>
          </a:ln>
        </p:spPr>
        <p:txBody>
          <a:bodyPr anchorCtr="0" anchor="t" bIns="91425" lIns="91425" spcFirstLastPara="1" rIns="91425" wrap="square" tIns="91425">
            <a:normAutofit fontScale="55000"/>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Example:</a:t>
            </a:r>
            <a:endParaRPr sz="300"/>
          </a:p>
        </p:txBody>
      </p:sp>
      <p:pic>
        <p:nvPicPr>
          <p:cNvPr id="3234" name="Google Shape;3234;g1d8534cb461_0_267">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8" name="Shape 3238"/>
        <p:cNvGrpSpPr/>
        <p:nvPr/>
      </p:nvGrpSpPr>
      <p:grpSpPr>
        <a:xfrm>
          <a:off x="0" y="0"/>
          <a:ext cx="0" cy="0"/>
          <a:chOff x="0" y="0"/>
          <a:chExt cx="0" cy="0"/>
        </a:xfrm>
      </p:grpSpPr>
      <p:pic>
        <p:nvPicPr>
          <p:cNvPr id="3239" name="Google Shape;3239;g1d8534cb461_0_270"/>
          <p:cNvPicPr preferRelativeResize="0"/>
          <p:nvPr/>
        </p:nvPicPr>
        <p:blipFill>
          <a:blip r:embed="rId3">
            <a:alphaModFix/>
          </a:blip>
          <a:stretch>
            <a:fillRect/>
          </a:stretch>
        </p:blipFill>
        <p:spPr>
          <a:xfrm>
            <a:off x="152400" y="152400"/>
            <a:ext cx="8488899" cy="6553198"/>
          </a:xfrm>
          <a:prstGeom prst="rect">
            <a:avLst/>
          </a:prstGeom>
          <a:noFill/>
          <a:ln>
            <a:noFill/>
          </a:ln>
        </p:spPr>
      </p:pic>
      <p:sp>
        <p:nvSpPr>
          <p:cNvPr id="3240" name="Google Shape;3240;g1d8534cb461_0_270"/>
          <p:cNvSpPr txBox="1"/>
          <p:nvPr/>
        </p:nvSpPr>
        <p:spPr>
          <a:xfrm>
            <a:off x="-67150" y="278250"/>
            <a:ext cx="943500" cy="423900"/>
          </a:xfrm>
          <a:prstGeom prst="rect">
            <a:avLst/>
          </a:prstGeom>
          <a:noFill/>
          <a:ln>
            <a:noFill/>
          </a:ln>
        </p:spPr>
        <p:txBody>
          <a:bodyPr anchorCtr="0" anchor="t" bIns="91425" lIns="91425" spcFirstLastPara="1" rIns="91425" wrap="square" tIns="91425">
            <a:normAutofit fontScale="47500"/>
          </a:bodyPr>
          <a:lstStyle/>
          <a:p>
            <a:pPr indent="0" lvl="0" marL="0" rtl="0" algn="ctr">
              <a:spcBef>
                <a:spcPts val="0"/>
              </a:spcBef>
              <a:spcAft>
                <a:spcPts val="0"/>
              </a:spcAft>
              <a:buNone/>
            </a:pPr>
            <a:r>
              <a:rPr b="1" lang="en-US" sz="3300">
                <a:solidFill>
                  <a:schemeClr val="dk1"/>
                </a:solidFill>
                <a:latin typeface="Calibri"/>
                <a:ea typeface="Calibri"/>
                <a:cs typeface="Calibri"/>
                <a:sym typeface="Calibri"/>
              </a:rPr>
              <a:t>Example:</a:t>
            </a:r>
            <a:endParaRPr sz="300"/>
          </a:p>
        </p:txBody>
      </p:sp>
      <p:pic>
        <p:nvPicPr>
          <p:cNvPr id="3241" name="Google Shape;3241;g1d8534cb461_0_270">
            <a:hlinkClick action="ppaction://hlinksldjump" r:id="rId4"/>
          </p:cNvPr>
          <p:cNvPicPr preferRelativeResize="0"/>
          <p:nvPr/>
        </p:nvPicPr>
        <p:blipFill>
          <a:blip r:embed="rId5">
            <a:alphaModFix/>
          </a:blip>
          <a:stretch>
            <a:fillRect/>
          </a:stretch>
        </p:blipFill>
        <p:spPr>
          <a:xfrm>
            <a:off x="8422462" y="-1323"/>
            <a:ext cx="708950" cy="1893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13d6d687eb2_0_0"/>
          <p:cNvSpPr txBox="1"/>
          <p:nvPr>
            <p:ph type="title"/>
          </p:nvPr>
        </p:nvSpPr>
        <p:spPr>
          <a:xfrm>
            <a:off x="457200" y="-111549"/>
            <a:ext cx="8229600" cy="1224300"/>
          </a:xfrm>
          <a:prstGeom prst="rect">
            <a:avLst/>
          </a:prstGeom>
        </p:spPr>
        <p:txBody>
          <a:bodyPr anchorCtr="0" anchor="ctr" bIns="45700" lIns="91425" spcFirstLastPara="1" rIns="91425" wrap="square" tIns="45700">
            <a:normAutofit/>
          </a:bodyPr>
          <a:lstStyle/>
          <a:p>
            <a:pPr indent="0" lvl="0" marL="0" rtl="0" algn="ctr">
              <a:spcBef>
                <a:spcPts val="360"/>
              </a:spcBef>
              <a:spcAft>
                <a:spcPts val="0"/>
              </a:spcAft>
              <a:buClr>
                <a:schemeClr val="dk1"/>
              </a:buClr>
              <a:buSzPts val="1100"/>
              <a:buFont typeface="Arial"/>
              <a:buNone/>
            </a:pPr>
            <a:r>
              <a:rPr b="1" lang="en-US" sz="3200"/>
              <a:t>Garden Shapes</a:t>
            </a:r>
            <a:endParaRPr b="1" sz="3200"/>
          </a:p>
          <a:p>
            <a:pPr indent="0" lvl="0" marL="0" rtl="0" algn="ctr">
              <a:spcBef>
                <a:spcPts val="0"/>
              </a:spcBef>
              <a:spcAft>
                <a:spcPts val="0"/>
              </a:spcAft>
              <a:buNone/>
            </a:pPr>
            <a:r>
              <a:rPr lang="en-US" sz="1800"/>
              <a:t>Copy and paste to Garden Design. Resize as needed.</a:t>
            </a:r>
            <a:endParaRPr sz="1800"/>
          </a:p>
        </p:txBody>
      </p:sp>
      <p:sp>
        <p:nvSpPr>
          <p:cNvPr id="447" name="Google Shape;447;g13d6d687eb2_0_0"/>
          <p:cNvSpPr/>
          <p:nvPr/>
        </p:nvSpPr>
        <p:spPr>
          <a:xfrm>
            <a:off x="650875" y="1343025"/>
            <a:ext cx="3009900" cy="14763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13d6d687eb2_0_0"/>
          <p:cNvSpPr/>
          <p:nvPr/>
        </p:nvSpPr>
        <p:spPr>
          <a:xfrm>
            <a:off x="4905370" y="1289071"/>
            <a:ext cx="3313250" cy="1686725"/>
          </a:xfrm>
          <a:custGeom>
            <a:rect b="b" l="l" r="r" t="t"/>
            <a:pathLst>
              <a:path extrusionOk="0" h="67469" w="132530">
                <a:moveTo>
                  <a:pt x="68248" y="7873"/>
                </a:moveTo>
                <a:cubicBezTo>
                  <a:pt x="51361" y="7873"/>
                  <a:pt x="34339" y="-2319"/>
                  <a:pt x="17956" y="1777"/>
                </a:cubicBezTo>
                <a:cubicBezTo>
                  <a:pt x="7943" y="4280"/>
                  <a:pt x="-2073" y="17291"/>
                  <a:pt x="430" y="27304"/>
                </a:cubicBezTo>
                <a:cubicBezTo>
                  <a:pt x="3885" y="41123"/>
                  <a:pt x="15494" y="53003"/>
                  <a:pt x="27862" y="60070"/>
                </a:cubicBezTo>
                <a:cubicBezTo>
                  <a:pt x="39283" y="66596"/>
                  <a:pt x="53671" y="65296"/>
                  <a:pt x="66724" y="66928"/>
                </a:cubicBezTo>
                <a:cubicBezTo>
                  <a:pt x="86451" y="69394"/>
                  <a:pt x="110693" y="63021"/>
                  <a:pt x="123112" y="47497"/>
                </a:cubicBezTo>
                <a:cubicBezTo>
                  <a:pt x="131777" y="36665"/>
                  <a:pt x="137674" y="13105"/>
                  <a:pt x="125779" y="5968"/>
                </a:cubicBezTo>
                <a:cubicBezTo>
                  <a:pt x="116934" y="661"/>
                  <a:pt x="105473" y="-1062"/>
                  <a:pt x="95299" y="634"/>
                </a:cubicBezTo>
                <a:cubicBezTo>
                  <a:pt x="85575" y="2255"/>
                  <a:pt x="76582" y="8254"/>
                  <a:pt x="66724" y="8254"/>
                </a:cubicBezTo>
              </a:path>
            </a:pathLst>
          </a:custGeom>
          <a:noFill/>
          <a:ln cap="flat" cmpd="sng" w="28575">
            <a:solidFill>
              <a:schemeClr val="dk1"/>
            </a:solidFill>
            <a:prstDash val="solid"/>
            <a:round/>
            <a:headEnd len="med" w="med" type="none"/>
            <a:tailEnd len="med" w="med" type="none"/>
          </a:ln>
        </p:spPr>
      </p:sp>
      <p:sp>
        <p:nvSpPr>
          <p:cNvPr id="449" name="Google Shape;449;g13d6d687eb2_0_0"/>
          <p:cNvSpPr/>
          <p:nvPr/>
        </p:nvSpPr>
        <p:spPr>
          <a:xfrm flipH="1" rot="10800000">
            <a:off x="331361" y="4983603"/>
            <a:ext cx="3648920" cy="1583324"/>
          </a:xfrm>
          <a:custGeom>
            <a:rect b="b" l="l" r="r" t="t"/>
            <a:pathLst>
              <a:path extrusionOk="0" h="48379" w="111494">
                <a:moveTo>
                  <a:pt x="3460" y="44656"/>
                </a:moveTo>
                <a:cubicBezTo>
                  <a:pt x="-9875" y="39259"/>
                  <a:pt x="19272" y="18558"/>
                  <a:pt x="27844" y="11128"/>
                </a:cubicBezTo>
                <a:cubicBezTo>
                  <a:pt x="36417" y="3699"/>
                  <a:pt x="45434" y="397"/>
                  <a:pt x="54895" y="79"/>
                </a:cubicBezTo>
                <a:cubicBezTo>
                  <a:pt x="64357" y="-238"/>
                  <a:pt x="75787" y="1984"/>
                  <a:pt x="84613" y="9223"/>
                </a:cubicBezTo>
                <a:cubicBezTo>
                  <a:pt x="93440" y="16462"/>
                  <a:pt x="121380" y="37608"/>
                  <a:pt x="107854" y="43513"/>
                </a:cubicBezTo>
                <a:cubicBezTo>
                  <a:pt x="94329" y="49419"/>
                  <a:pt x="16795" y="50054"/>
                  <a:pt x="3460" y="44656"/>
                </a:cubicBezTo>
                <a:close/>
              </a:path>
            </a:pathLst>
          </a:custGeom>
          <a:noFill/>
          <a:ln cap="flat" cmpd="sng" w="28575">
            <a:solidFill>
              <a:schemeClr val="dk1"/>
            </a:solidFill>
            <a:prstDash val="solid"/>
            <a:round/>
            <a:headEnd len="med" w="med" type="none"/>
            <a:tailEnd len="med" w="med" type="none"/>
          </a:ln>
        </p:spPr>
      </p:sp>
      <p:sp>
        <p:nvSpPr>
          <p:cNvPr id="450" name="Google Shape;450;g13d6d687eb2_0_0"/>
          <p:cNvSpPr/>
          <p:nvPr/>
        </p:nvSpPr>
        <p:spPr>
          <a:xfrm>
            <a:off x="4905375" y="4676025"/>
            <a:ext cx="3505200" cy="18909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13d6d687eb2_0_0"/>
          <p:cNvSpPr/>
          <p:nvPr/>
        </p:nvSpPr>
        <p:spPr>
          <a:xfrm>
            <a:off x="2850599" y="3024686"/>
            <a:ext cx="2620379" cy="1773276"/>
          </a:xfrm>
          <a:custGeom>
            <a:rect b="b" l="l" r="r" t="t"/>
            <a:pathLst>
              <a:path extrusionOk="0" h="175485" w="259251">
                <a:moveTo>
                  <a:pt x="114920" y="4705"/>
                </a:moveTo>
                <a:cubicBezTo>
                  <a:pt x="96886" y="4705"/>
                  <a:pt x="78713" y="2087"/>
                  <a:pt x="60818" y="4324"/>
                </a:cubicBezTo>
                <a:cubicBezTo>
                  <a:pt x="47274" y="6017"/>
                  <a:pt x="34209" y="12517"/>
                  <a:pt x="23289" y="20707"/>
                </a:cubicBezTo>
                <a:cubicBezTo>
                  <a:pt x="3756" y="35356"/>
                  <a:pt x="-6048" y="69152"/>
                  <a:pt x="4049" y="91382"/>
                </a:cubicBezTo>
                <a:cubicBezTo>
                  <a:pt x="12899" y="110866"/>
                  <a:pt x="37859" y="120891"/>
                  <a:pt x="58913" y="124720"/>
                </a:cubicBezTo>
                <a:cubicBezTo>
                  <a:pt x="72828" y="127251"/>
                  <a:pt x="83735" y="138346"/>
                  <a:pt x="96632" y="144151"/>
                </a:cubicBezTo>
                <a:cubicBezTo>
                  <a:pt x="136309" y="162011"/>
                  <a:pt x="190014" y="190792"/>
                  <a:pt x="225410" y="165487"/>
                </a:cubicBezTo>
                <a:cubicBezTo>
                  <a:pt x="235750" y="158094"/>
                  <a:pt x="246017" y="149234"/>
                  <a:pt x="251699" y="137864"/>
                </a:cubicBezTo>
                <a:cubicBezTo>
                  <a:pt x="255496" y="130267"/>
                  <a:pt x="255720" y="121328"/>
                  <a:pt x="256842" y="112909"/>
                </a:cubicBezTo>
                <a:cubicBezTo>
                  <a:pt x="258069" y="103702"/>
                  <a:pt x="260379" y="94204"/>
                  <a:pt x="258557" y="85096"/>
                </a:cubicBezTo>
                <a:cubicBezTo>
                  <a:pt x="257352" y="79070"/>
                  <a:pt x="254788" y="73303"/>
                  <a:pt x="254175" y="67189"/>
                </a:cubicBezTo>
                <a:cubicBezTo>
                  <a:pt x="252547" y="50950"/>
                  <a:pt x="247237" y="33390"/>
                  <a:pt x="235697" y="21850"/>
                </a:cubicBezTo>
                <a:cubicBezTo>
                  <a:pt x="227303" y="13456"/>
                  <a:pt x="215297" y="9109"/>
                  <a:pt x="203883" y="5848"/>
                </a:cubicBezTo>
                <a:cubicBezTo>
                  <a:pt x="198535" y="4320"/>
                  <a:pt x="193611" y="1016"/>
                  <a:pt x="188072" y="514"/>
                </a:cubicBezTo>
                <a:cubicBezTo>
                  <a:pt x="162990" y="-1760"/>
                  <a:pt x="137819" y="4705"/>
                  <a:pt x="112634" y="4705"/>
                </a:cubicBezTo>
              </a:path>
            </a:pathLst>
          </a:custGeom>
          <a:noFill/>
          <a:ln cap="flat" cmpd="sng" w="28575">
            <a:solidFill>
              <a:schemeClr val="dk1"/>
            </a:solidFill>
            <a:prstDash val="solid"/>
            <a:round/>
            <a:headEnd len="med" w="med" type="none"/>
            <a:tailEnd len="med" w="med" type="none"/>
          </a:ln>
        </p:spPr>
      </p:sp>
      <p:pic>
        <p:nvPicPr>
          <p:cNvPr id="452" name="Google Shape;452;g13d6d687eb2_0_0">
            <a:hlinkClick action="ppaction://hlinksldjump" r:id="rId3"/>
          </p:cNvPr>
          <p:cNvPicPr preferRelativeResize="0"/>
          <p:nvPr/>
        </p:nvPicPr>
        <p:blipFill>
          <a:blip r:embed="rId4">
            <a:alphaModFix/>
          </a:blip>
          <a:stretch>
            <a:fillRect/>
          </a:stretch>
        </p:blipFill>
        <p:spPr>
          <a:xfrm>
            <a:off x="7409975" y="53959"/>
            <a:ext cx="1694675" cy="452591"/>
          </a:xfrm>
          <a:prstGeom prst="rect">
            <a:avLst/>
          </a:prstGeom>
          <a:noFill/>
          <a:ln>
            <a:noFill/>
          </a:ln>
        </p:spPr>
      </p:pic>
      <p:sp>
        <p:nvSpPr>
          <p:cNvPr id="453" name="Google Shape;453;g13d6d687eb2_0_0"/>
          <p:cNvSpPr txBox="1"/>
          <p:nvPr/>
        </p:nvSpPr>
        <p:spPr>
          <a:xfrm>
            <a:off x="2850600" y="6611525"/>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To create your own shape, click Insert → Line → Scribble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g1c46b54fe25_1_0"/>
          <p:cNvPicPr preferRelativeResize="0"/>
          <p:nvPr/>
        </p:nvPicPr>
        <p:blipFill>
          <a:blip r:embed="rId3">
            <a:alphaModFix/>
          </a:blip>
          <a:stretch>
            <a:fillRect/>
          </a:stretch>
        </p:blipFill>
        <p:spPr>
          <a:xfrm>
            <a:off x="2615150" y="2712863"/>
            <a:ext cx="1281886" cy="1432275"/>
          </a:xfrm>
          <a:prstGeom prst="rect">
            <a:avLst/>
          </a:prstGeom>
          <a:noFill/>
          <a:ln>
            <a:noFill/>
          </a:ln>
        </p:spPr>
      </p:pic>
      <p:pic>
        <p:nvPicPr>
          <p:cNvPr id="459" name="Google Shape;459;g1c46b54fe25_1_0"/>
          <p:cNvPicPr preferRelativeResize="0"/>
          <p:nvPr/>
        </p:nvPicPr>
        <p:blipFill>
          <a:blip r:embed="rId4">
            <a:alphaModFix/>
          </a:blip>
          <a:stretch>
            <a:fillRect/>
          </a:stretch>
        </p:blipFill>
        <p:spPr>
          <a:xfrm>
            <a:off x="7402441" y="1059149"/>
            <a:ext cx="1484682" cy="1533225"/>
          </a:xfrm>
          <a:prstGeom prst="rect">
            <a:avLst/>
          </a:prstGeom>
          <a:noFill/>
          <a:ln>
            <a:noFill/>
          </a:ln>
        </p:spPr>
      </p:pic>
      <p:pic>
        <p:nvPicPr>
          <p:cNvPr id="460" name="Google Shape;460;g1c46b54fe25_1_0"/>
          <p:cNvPicPr preferRelativeResize="0"/>
          <p:nvPr/>
        </p:nvPicPr>
        <p:blipFill>
          <a:blip r:embed="rId5">
            <a:alphaModFix/>
          </a:blip>
          <a:stretch>
            <a:fillRect/>
          </a:stretch>
        </p:blipFill>
        <p:spPr>
          <a:xfrm>
            <a:off x="5958785" y="1059155"/>
            <a:ext cx="1484682" cy="1533219"/>
          </a:xfrm>
          <a:prstGeom prst="rect">
            <a:avLst/>
          </a:prstGeom>
          <a:noFill/>
          <a:ln>
            <a:noFill/>
          </a:ln>
        </p:spPr>
      </p:pic>
      <p:pic>
        <p:nvPicPr>
          <p:cNvPr id="461" name="Google Shape;461;g1c46b54fe25_1_0"/>
          <p:cNvPicPr preferRelativeResize="0"/>
          <p:nvPr/>
        </p:nvPicPr>
        <p:blipFill>
          <a:blip r:embed="rId6">
            <a:alphaModFix/>
          </a:blip>
          <a:stretch>
            <a:fillRect/>
          </a:stretch>
        </p:blipFill>
        <p:spPr>
          <a:xfrm>
            <a:off x="4325767" y="1138122"/>
            <a:ext cx="1484686" cy="1533231"/>
          </a:xfrm>
          <a:prstGeom prst="rect">
            <a:avLst/>
          </a:prstGeom>
          <a:noFill/>
          <a:ln>
            <a:noFill/>
          </a:ln>
        </p:spPr>
      </p:pic>
      <p:pic>
        <p:nvPicPr>
          <p:cNvPr id="462" name="Google Shape;462;g1c46b54fe25_1_0"/>
          <p:cNvPicPr preferRelativeResize="0"/>
          <p:nvPr/>
        </p:nvPicPr>
        <p:blipFill>
          <a:blip r:embed="rId7">
            <a:alphaModFix/>
          </a:blip>
          <a:stretch>
            <a:fillRect/>
          </a:stretch>
        </p:blipFill>
        <p:spPr>
          <a:xfrm>
            <a:off x="5748329" y="2840357"/>
            <a:ext cx="1716221" cy="1710492"/>
          </a:xfrm>
          <a:prstGeom prst="rect">
            <a:avLst/>
          </a:prstGeom>
          <a:noFill/>
          <a:ln>
            <a:noFill/>
          </a:ln>
        </p:spPr>
      </p:pic>
      <p:pic>
        <p:nvPicPr>
          <p:cNvPr id="463" name="Google Shape;463;g1c46b54fe25_1_0"/>
          <p:cNvPicPr preferRelativeResize="0"/>
          <p:nvPr/>
        </p:nvPicPr>
        <p:blipFill>
          <a:blip r:embed="rId8">
            <a:alphaModFix/>
          </a:blip>
          <a:stretch>
            <a:fillRect/>
          </a:stretch>
        </p:blipFill>
        <p:spPr>
          <a:xfrm>
            <a:off x="4125625" y="2840357"/>
            <a:ext cx="1716220" cy="1710492"/>
          </a:xfrm>
          <a:prstGeom prst="rect">
            <a:avLst/>
          </a:prstGeom>
          <a:noFill/>
          <a:ln>
            <a:noFill/>
          </a:ln>
        </p:spPr>
      </p:pic>
      <p:pic>
        <p:nvPicPr>
          <p:cNvPr id="464" name="Google Shape;464;g1c46b54fe25_1_0"/>
          <p:cNvPicPr preferRelativeResize="0"/>
          <p:nvPr/>
        </p:nvPicPr>
        <p:blipFill>
          <a:blip r:embed="rId9">
            <a:alphaModFix/>
          </a:blip>
          <a:stretch>
            <a:fillRect/>
          </a:stretch>
        </p:blipFill>
        <p:spPr>
          <a:xfrm>
            <a:off x="7383329" y="2759325"/>
            <a:ext cx="1716221" cy="1710492"/>
          </a:xfrm>
          <a:prstGeom prst="rect">
            <a:avLst/>
          </a:prstGeom>
          <a:noFill/>
          <a:ln>
            <a:noFill/>
          </a:ln>
        </p:spPr>
      </p:pic>
      <p:pic>
        <p:nvPicPr>
          <p:cNvPr id="465" name="Google Shape;465;g1c46b54fe25_1_0"/>
          <p:cNvPicPr preferRelativeResize="0"/>
          <p:nvPr/>
        </p:nvPicPr>
        <p:blipFill>
          <a:blip r:embed="rId10">
            <a:alphaModFix/>
          </a:blip>
          <a:stretch>
            <a:fillRect/>
          </a:stretch>
        </p:blipFill>
        <p:spPr>
          <a:xfrm>
            <a:off x="203599" y="3408058"/>
            <a:ext cx="1986075" cy="870567"/>
          </a:xfrm>
          <a:prstGeom prst="rect">
            <a:avLst/>
          </a:prstGeom>
          <a:noFill/>
          <a:ln>
            <a:noFill/>
          </a:ln>
        </p:spPr>
      </p:pic>
      <p:pic>
        <p:nvPicPr>
          <p:cNvPr id="466" name="Google Shape;466;g1c46b54fe25_1_0"/>
          <p:cNvPicPr preferRelativeResize="0"/>
          <p:nvPr/>
        </p:nvPicPr>
        <p:blipFill>
          <a:blip r:embed="rId11">
            <a:alphaModFix/>
          </a:blip>
          <a:stretch>
            <a:fillRect/>
          </a:stretch>
        </p:blipFill>
        <p:spPr>
          <a:xfrm>
            <a:off x="155476" y="555823"/>
            <a:ext cx="2219075" cy="2545776"/>
          </a:xfrm>
          <a:prstGeom prst="rect">
            <a:avLst/>
          </a:prstGeom>
          <a:noFill/>
          <a:ln>
            <a:noFill/>
          </a:ln>
        </p:spPr>
      </p:pic>
      <p:pic>
        <p:nvPicPr>
          <p:cNvPr id="467" name="Google Shape;467;g1c46b54fe25_1_0"/>
          <p:cNvPicPr preferRelativeResize="0"/>
          <p:nvPr/>
        </p:nvPicPr>
        <p:blipFill>
          <a:blip r:embed="rId12">
            <a:alphaModFix/>
          </a:blip>
          <a:stretch>
            <a:fillRect/>
          </a:stretch>
        </p:blipFill>
        <p:spPr>
          <a:xfrm>
            <a:off x="7670153" y="4936275"/>
            <a:ext cx="793968" cy="1224700"/>
          </a:xfrm>
          <a:prstGeom prst="rect">
            <a:avLst/>
          </a:prstGeom>
          <a:noFill/>
          <a:ln>
            <a:noFill/>
          </a:ln>
        </p:spPr>
      </p:pic>
      <p:pic>
        <p:nvPicPr>
          <p:cNvPr id="468" name="Google Shape;468;g1c46b54fe25_1_0"/>
          <p:cNvPicPr preferRelativeResize="0"/>
          <p:nvPr/>
        </p:nvPicPr>
        <p:blipFill>
          <a:blip r:embed="rId13">
            <a:alphaModFix/>
          </a:blip>
          <a:stretch>
            <a:fillRect/>
          </a:stretch>
        </p:blipFill>
        <p:spPr>
          <a:xfrm>
            <a:off x="1416641" y="4286375"/>
            <a:ext cx="957902" cy="2219085"/>
          </a:xfrm>
          <a:prstGeom prst="rect">
            <a:avLst/>
          </a:prstGeom>
          <a:noFill/>
          <a:ln>
            <a:noFill/>
          </a:ln>
        </p:spPr>
      </p:pic>
      <p:pic>
        <p:nvPicPr>
          <p:cNvPr id="469" name="Google Shape;469;g1c46b54fe25_1_0"/>
          <p:cNvPicPr preferRelativeResize="0"/>
          <p:nvPr/>
        </p:nvPicPr>
        <p:blipFill>
          <a:blip r:embed="rId14">
            <a:alphaModFix/>
          </a:blip>
          <a:stretch>
            <a:fillRect/>
          </a:stretch>
        </p:blipFill>
        <p:spPr>
          <a:xfrm>
            <a:off x="3120295" y="3995144"/>
            <a:ext cx="1061939" cy="1053099"/>
          </a:xfrm>
          <a:prstGeom prst="rect">
            <a:avLst/>
          </a:prstGeom>
          <a:noFill/>
          <a:ln>
            <a:noFill/>
          </a:ln>
        </p:spPr>
      </p:pic>
      <p:pic>
        <p:nvPicPr>
          <p:cNvPr id="470" name="Google Shape;470;g1c46b54fe25_1_0"/>
          <p:cNvPicPr preferRelativeResize="0"/>
          <p:nvPr/>
        </p:nvPicPr>
        <p:blipFill>
          <a:blip r:embed="rId13">
            <a:alphaModFix/>
          </a:blip>
          <a:stretch>
            <a:fillRect/>
          </a:stretch>
        </p:blipFill>
        <p:spPr>
          <a:xfrm rot="5400000">
            <a:off x="3245753" y="4852550"/>
            <a:ext cx="957902" cy="2219085"/>
          </a:xfrm>
          <a:prstGeom prst="rect">
            <a:avLst/>
          </a:prstGeom>
          <a:noFill/>
          <a:ln>
            <a:noFill/>
          </a:ln>
        </p:spPr>
      </p:pic>
      <p:pic>
        <p:nvPicPr>
          <p:cNvPr id="471" name="Google Shape;471;g1c46b54fe25_1_0"/>
          <p:cNvPicPr preferRelativeResize="0"/>
          <p:nvPr/>
        </p:nvPicPr>
        <p:blipFill>
          <a:blip r:embed="rId15">
            <a:alphaModFix/>
          </a:blip>
          <a:stretch>
            <a:fillRect/>
          </a:stretch>
        </p:blipFill>
        <p:spPr>
          <a:xfrm>
            <a:off x="5290824" y="4895352"/>
            <a:ext cx="1863912" cy="1553272"/>
          </a:xfrm>
          <a:prstGeom prst="rect">
            <a:avLst/>
          </a:prstGeom>
          <a:noFill/>
          <a:ln>
            <a:noFill/>
          </a:ln>
        </p:spPr>
      </p:pic>
      <p:sp>
        <p:nvSpPr>
          <p:cNvPr id="472" name="Google Shape;472;g1c46b54fe25_1_0"/>
          <p:cNvSpPr txBox="1"/>
          <p:nvPr/>
        </p:nvSpPr>
        <p:spPr>
          <a:xfrm>
            <a:off x="2611350" y="0"/>
            <a:ext cx="3921300" cy="954300"/>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b="1" lang="en-US" sz="3200">
                <a:solidFill>
                  <a:schemeClr val="dk1"/>
                </a:solidFill>
                <a:latin typeface="Calibri"/>
                <a:ea typeface="Calibri"/>
                <a:cs typeface="Calibri"/>
                <a:sym typeface="Calibri"/>
              </a:rPr>
              <a:t>Landscape Elements</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Copy and paste to Garden Design</a:t>
            </a:r>
            <a:endParaRPr/>
          </a:p>
        </p:txBody>
      </p:sp>
      <p:sp>
        <p:nvSpPr>
          <p:cNvPr id="473" name="Google Shape;473;g1c46b54fe25_1_0"/>
          <p:cNvSpPr/>
          <p:nvPr/>
        </p:nvSpPr>
        <p:spPr>
          <a:xfrm>
            <a:off x="2466338" y="1099625"/>
            <a:ext cx="1579500" cy="1467900"/>
          </a:xfrm>
          <a:prstGeom prst="rect">
            <a:avLst/>
          </a:prstGeom>
          <a:solidFill>
            <a:srgbClr val="C0DC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1c46b54fe25_1_0"/>
          <p:cNvSpPr txBox="1"/>
          <p:nvPr/>
        </p:nvSpPr>
        <p:spPr>
          <a:xfrm>
            <a:off x="6260100" y="2555725"/>
            <a:ext cx="1025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Trees</a:t>
            </a:r>
            <a:endParaRPr b="1" sz="1200">
              <a:latin typeface="Calibri"/>
              <a:ea typeface="Calibri"/>
              <a:cs typeface="Calibri"/>
              <a:sym typeface="Calibri"/>
            </a:endParaRPr>
          </a:p>
        </p:txBody>
      </p:sp>
      <p:sp>
        <p:nvSpPr>
          <p:cNvPr id="475" name="Google Shape;475;g1c46b54fe25_1_0"/>
          <p:cNvSpPr txBox="1"/>
          <p:nvPr/>
        </p:nvSpPr>
        <p:spPr>
          <a:xfrm>
            <a:off x="5710225" y="6309075"/>
            <a:ext cx="1025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Pond</a:t>
            </a:r>
            <a:endParaRPr b="1" sz="1200">
              <a:latin typeface="Calibri"/>
              <a:ea typeface="Calibri"/>
              <a:cs typeface="Calibri"/>
              <a:sym typeface="Calibri"/>
            </a:endParaRPr>
          </a:p>
        </p:txBody>
      </p:sp>
      <p:sp>
        <p:nvSpPr>
          <p:cNvPr id="476" name="Google Shape;476;g1c46b54fe25_1_0"/>
          <p:cNvSpPr txBox="1"/>
          <p:nvPr/>
        </p:nvSpPr>
        <p:spPr>
          <a:xfrm>
            <a:off x="1870175" y="6441050"/>
            <a:ext cx="2084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Sidewalk or Driveway</a:t>
            </a:r>
            <a:endParaRPr b="1" sz="1200">
              <a:latin typeface="Calibri"/>
              <a:ea typeface="Calibri"/>
              <a:cs typeface="Calibri"/>
              <a:sym typeface="Calibri"/>
            </a:endParaRPr>
          </a:p>
        </p:txBody>
      </p:sp>
      <p:sp>
        <p:nvSpPr>
          <p:cNvPr id="477" name="Google Shape;477;g1c46b54fe25_1_0"/>
          <p:cNvSpPr txBox="1"/>
          <p:nvPr/>
        </p:nvSpPr>
        <p:spPr>
          <a:xfrm>
            <a:off x="3254213" y="4975975"/>
            <a:ext cx="79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Rock</a:t>
            </a:r>
            <a:endParaRPr b="1" sz="1200">
              <a:latin typeface="Calibri"/>
              <a:ea typeface="Calibri"/>
              <a:cs typeface="Calibri"/>
              <a:sym typeface="Calibri"/>
            </a:endParaRPr>
          </a:p>
        </p:txBody>
      </p:sp>
      <p:sp>
        <p:nvSpPr>
          <p:cNvPr id="478" name="Google Shape;478;g1c46b54fe25_1_0"/>
          <p:cNvSpPr txBox="1"/>
          <p:nvPr/>
        </p:nvSpPr>
        <p:spPr>
          <a:xfrm>
            <a:off x="829713" y="3000100"/>
            <a:ext cx="8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House</a:t>
            </a:r>
            <a:endParaRPr b="1" sz="1200">
              <a:latin typeface="Calibri"/>
              <a:ea typeface="Calibri"/>
              <a:cs typeface="Calibri"/>
              <a:sym typeface="Calibri"/>
            </a:endParaRPr>
          </a:p>
        </p:txBody>
      </p:sp>
      <p:sp>
        <p:nvSpPr>
          <p:cNvPr id="479" name="Google Shape;479;g1c46b54fe25_1_0"/>
          <p:cNvSpPr txBox="1"/>
          <p:nvPr/>
        </p:nvSpPr>
        <p:spPr>
          <a:xfrm>
            <a:off x="2836763" y="2518625"/>
            <a:ext cx="8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Lawn</a:t>
            </a:r>
            <a:endParaRPr b="1" sz="1200">
              <a:latin typeface="Calibri"/>
              <a:ea typeface="Calibri"/>
              <a:cs typeface="Calibri"/>
              <a:sym typeface="Calibri"/>
            </a:endParaRPr>
          </a:p>
        </p:txBody>
      </p:sp>
      <p:sp>
        <p:nvSpPr>
          <p:cNvPr id="480" name="Google Shape;480;g1c46b54fe25_1_0"/>
          <p:cNvSpPr txBox="1"/>
          <p:nvPr/>
        </p:nvSpPr>
        <p:spPr>
          <a:xfrm>
            <a:off x="2955463" y="3643238"/>
            <a:ext cx="8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Bench</a:t>
            </a:r>
            <a:endParaRPr b="1" sz="1200">
              <a:latin typeface="Calibri"/>
              <a:ea typeface="Calibri"/>
              <a:cs typeface="Calibri"/>
              <a:sym typeface="Calibri"/>
            </a:endParaRPr>
          </a:p>
        </p:txBody>
      </p:sp>
      <p:sp>
        <p:nvSpPr>
          <p:cNvPr id="481" name="Google Shape;481;g1c46b54fe25_1_0"/>
          <p:cNvSpPr txBox="1"/>
          <p:nvPr/>
        </p:nvSpPr>
        <p:spPr>
          <a:xfrm>
            <a:off x="399025" y="4145150"/>
            <a:ext cx="8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Fence</a:t>
            </a:r>
            <a:endParaRPr b="1" sz="1200">
              <a:latin typeface="Calibri"/>
              <a:ea typeface="Calibri"/>
              <a:cs typeface="Calibri"/>
              <a:sym typeface="Calibri"/>
            </a:endParaRPr>
          </a:p>
        </p:txBody>
      </p:sp>
      <p:sp>
        <p:nvSpPr>
          <p:cNvPr id="482" name="Google Shape;482;g1c46b54fe25_1_0"/>
          <p:cNvSpPr txBox="1"/>
          <p:nvPr/>
        </p:nvSpPr>
        <p:spPr>
          <a:xfrm>
            <a:off x="7556038" y="6136150"/>
            <a:ext cx="1025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Shrub</a:t>
            </a:r>
            <a:endParaRPr b="1" sz="1200">
              <a:latin typeface="Calibri"/>
              <a:ea typeface="Calibri"/>
              <a:cs typeface="Calibri"/>
              <a:sym typeface="Calibri"/>
            </a:endParaRPr>
          </a:p>
        </p:txBody>
      </p:sp>
      <p:pic>
        <p:nvPicPr>
          <p:cNvPr id="483" name="Google Shape;483;g1c46b54fe25_1_0">
            <a:hlinkClick action="ppaction://hlinksldjump" r:id="rId16"/>
          </p:cNvPr>
          <p:cNvPicPr preferRelativeResize="0"/>
          <p:nvPr/>
        </p:nvPicPr>
        <p:blipFill>
          <a:blip r:embed="rId17">
            <a:alphaModFix/>
          </a:blip>
          <a:stretch>
            <a:fillRect/>
          </a:stretch>
        </p:blipFill>
        <p:spPr>
          <a:xfrm>
            <a:off x="7409975" y="53959"/>
            <a:ext cx="1694675" cy="452591"/>
          </a:xfrm>
          <a:prstGeom prst="rect">
            <a:avLst/>
          </a:prstGeom>
          <a:noFill/>
          <a:ln>
            <a:noFill/>
          </a:ln>
        </p:spPr>
      </p:pic>
      <p:grpSp>
        <p:nvGrpSpPr>
          <p:cNvPr id="484" name="Google Shape;484;g1c46b54fe25_1_0"/>
          <p:cNvGrpSpPr/>
          <p:nvPr/>
        </p:nvGrpSpPr>
        <p:grpSpPr>
          <a:xfrm>
            <a:off x="203600" y="4681733"/>
            <a:ext cx="1025100" cy="1591967"/>
            <a:chOff x="203600" y="4681734"/>
            <a:chExt cx="1025100" cy="1591967"/>
          </a:xfrm>
        </p:grpSpPr>
        <p:pic>
          <p:nvPicPr>
            <p:cNvPr id="485" name="Google Shape;485;g1c46b54fe25_1_0"/>
            <p:cNvPicPr preferRelativeResize="0"/>
            <p:nvPr/>
          </p:nvPicPr>
          <p:blipFill rotWithShape="1">
            <a:blip r:embed="rId10">
              <a:alphaModFix/>
            </a:blip>
            <a:srcRect b="9786" l="0" r="0" t="15847"/>
            <a:stretch/>
          </p:blipFill>
          <p:spPr>
            <a:xfrm rot="-5400000">
              <a:off x="-332917" y="5218250"/>
              <a:ext cx="1591967" cy="518933"/>
            </a:xfrm>
            <a:prstGeom prst="rect">
              <a:avLst/>
            </a:prstGeom>
            <a:noFill/>
            <a:ln>
              <a:noFill/>
            </a:ln>
          </p:spPr>
        </p:pic>
        <p:pic>
          <p:nvPicPr>
            <p:cNvPr id="486" name="Google Shape;486;g1c46b54fe25_1_0"/>
            <p:cNvPicPr preferRelativeResize="0"/>
            <p:nvPr/>
          </p:nvPicPr>
          <p:blipFill rotWithShape="1">
            <a:blip r:embed="rId10">
              <a:alphaModFix/>
            </a:blip>
            <a:srcRect b="9786" l="0" r="0" t="15847"/>
            <a:stretch/>
          </p:blipFill>
          <p:spPr>
            <a:xfrm rot="-5400000">
              <a:off x="173251" y="5218250"/>
              <a:ext cx="1591967" cy="518933"/>
            </a:xfrm>
            <a:prstGeom prst="rect">
              <a:avLst/>
            </a:prstGeom>
            <a:noFill/>
            <a:ln>
              <a:noFill/>
            </a:ln>
          </p:spPr>
        </p:pic>
      </p:grpSp>
      <p:sp>
        <p:nvSpPr>
          <p:cNvPr id="487" name="Google Shape;487;g1c46b54fe25_1_0"/>
          <p:cNvSpPr txBox="1"/>
          <p:nvPr/>
        </p:nvSpPr>
        <p:spPr>
          <a:xfrm>
            <a:off x="305450" y="6197025"/>
            <a:ext cx="8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Deck</a:t>
            </a:r>
            <a:endParaRPr b="1" sz="1200">
              <a:latin typeface="Calibri"/>
              <a:ea typeface="Calibri"/>
              <a:cs typeface="Calibri"/>
              <a:sym typeface="Calibri"/>
            </a:endParaRPr>
          </a:p>
        </p:txBody>
      </p:sp>
      <p:sp>
        <p:nvSpPr>
          <p:cNvPr id="488" name="Google Shape;488;g1c46b54fe25_1_0"/>
          <p:cNvSpPr txBox="1"/>
          <p:nvPr>
            <p:ph type="ctrTitle"/>
          </p:nvPr>
        </p:nvSpPr>
        <p:spPr>
          <a:xfrm>
            <a:off x="44625" y="53950"/>
            <a:ext cx="490200" cy="939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250">
                <a:solidFill>
                  <a:schemeClr val="lt1"/>
                </a:solidFill>
              </a:rPr>
              <a:t>Landscape Elements</a:t>
            </a:r>
            <a:endParaRPr sz="25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1d47d1f26b4_0_0"/>
          <p:cNvSpPr/>
          <p:nvPr/>
        </p:nvSpPr>
        <p:spPr>
          <a:xfrm>
            <a:off x="150625" y="539475"/>
            <a:ext cx="8874600" cy="207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1d47d1f26b4_0_0"/>
          <p:cNvSpPr txBox="1"/>
          <p:nvPr/>
        </p:nvSpPr>
        <p:spPr>
          <a:xfrm>
            <a:off x="0" y="-37150"/>
            <a:ext cx="91440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50">
                <a:latin typeface="Calibri"/>
                <a:ea typeface="Calibri"/>
                <a:cs typeface="Calibri"/>
                <a:sym typeface="Calibri"/>
              </a:rPr>
              <a:t>Do you need a species we haven’t drawn yet? </a:t>
            </a:r>
            <a:r>
              <a:rPr lang="en-US" sz="2150">
                <a:latin typeface="Calibri"/>
                <a:ea typeface="Calibri"/>
                <a:cs typeface="Calibri"/>
                <a:sym typeface="Calibri"/>
              </a:rPr>
              <a:t>Create that species below</a:t>
            </a:r>
            <a:endParaRPr sz="2150">
              <a:latin typeface="Calibri"/>
              <a:ea typeface="Calibri"/>
              <a:cs typeface="Calibri"/>
              <a:sym typeface="Calibri"/>
            </a:endParaRPr>
          </a:p>
        </p:txBody>
      </p:sp>
      <p:sp>
        <p:nvSpPr>
          <p:cNvPr id="495" name="Google Shape;495;g1d47d1f26b4_0_0"/>
          <p:cNvSpPr txBox="1"/>
          <p:nvPr/>
        </p:nvSpPr>
        <p:spPr>
          <a:xfrm>
            <a:off x="1828800" y="885750"/>
            <a:ext cx="1894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STEP 2</a:t>
            </a:r>
            <a:endParaRPr b="1" sz="1600">
              <a:latin typeface="Calibri"/>
              <a:ea typeface="Calibri"/>
              <a:cs typeface="Calibri"/>
              <a:sym typeface="Calibri"/>
            </a:endParaRPr>
          </a:p>
          <a:p>
            <a:pPr indent="0" lvl="0" marL="0" rtl="0" algn="ctr">
              <a:spcBef>
                <a:spcPts val="0"/>
              </a:spcBef>
              <a:spcAft>
                <a:spcPts val="0"/>
              </a:spcAft>
              <a:buNone/>
            </a:pPr>
            <a:r>
              <a:rPr b="1" lang="en-US" sz="1000">
                <a:latin typeface="Calibri"/>
                <a:ea typeface="Calibri"/>
                <a:cs typeface="Calibri"/>
                <a:sym typeface="Calibri"/>
              </a:rPr>
              <a:t>Pick similar shapes from the flower and plant shapes below</a:t>
            </a:r>
            <a:endParaRPr b="1" sz="1000">
              <a:latin typeface="Calibri"/>
              <a:ea typeface="Calibri"/>
              <a:cs typeface="Calibri"/>
              <a:sym typeface="Calibri"/>
            </a:endParaRPr>
          </a:p>
        </p:txBody>
      </p:sp>
      <p:sp>
        <p:nvSpPr>
          <p:cNvPr id="496" name="Google Shape;496;g1d47d1f26b4_0_0"/>
          <p:cNvSpPr txBox="1"/>
          <p:nvPr/>
        </p:nvSpPr>
        <p:spPr>
          <a:xfrm>
            <a:off x="3884520" y="885750"/>
            <a:ext cx="1351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STEP 3</a:t>
            </a:r>
            <a:endParaRPr b="1" sz="1600">
              <a:latin typeface="Calibri"/>
              <a:ea typeface="Calibri"/>
              <a:cs typeface="Calibri"/>
              <a:sym typeface="Calibri"/>
            </a:endParaRPr>
          </a:p>
          <a:p>
            <a:pPr indent="0" lvl="0" marL="0" rtl="0" algn="ctr">
              <a:spcBef>
                <a:spcPts val="0"/>
              </a:spcBef>
              <a:spcAft>
                <a:spcPts val="0"/>
              </a:spcAft>
              <a:buNone/>
            </a:pPr>
            <a:r>
              <a:rPr b="1" lang="en-US" sz="1000">
                <a:latin typeface="Calibri"/>
                <a:ea typeface="Calibri"/>
                <a:cs typeface="Calibri"/>
                <a:sym typeface="Calibri"/>
              </a:rPr>
              <a:t>Copy flowers, resize, and arrange</a:t>
            </a:r>
            <a:endParaRPr b="1" sz="1200">
              <a:latin typeface="Calibri"/>
              <a:ea typeface="Calibri"/>
              <a:cs typeface="Calibri"/>
              <a:sym typeface="Calibri"/>
            </a:endParaRPr>
          </a:p>
        </p:txBody>
      </p:sp>
      <p:sp>
        <p:nvSpPr>
          <p:cNvPr id="497" name="Google Shape;497;g1d47d1f26b4_0_0"/>
          <p:cNvSpPr txBox="1"/>
          <p:nvPr/>
        </p:nvSpPr>
        <p:spPr>
          <a:xfrm>
            <a:off x="5485859" y="885750"/>
            <a:ext cx="1654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STEP 4</a:t>
            </a:r>
            <a:endParaRPr b="1" sz="1600">
              <a:latin typeface="Calibri"/>
              <a:ea typeface="Calibri"/>
              <a:cs typeface="Calibri"/>
              <a:sym typeface="Calibri"/>
            </a:endParaRPr>
          </a:p>
          <a:p>
            <a:pPr indent="0" lvl="0" marL="0" rtl="0" algn="ctr">
              <a:spcBef>
                <a:spcPts val="0"/>
              </a:spcBef>
              <a:spcAft>
                <a:spcPts val="0"/>
              </a:spcAft>
              <a:buNone/>
            </a:pPr>
            <a:r>
              <a:rPr b="1" lang="en-US" sz="1000">
                <a:latin typeface="Calibri"/>
                <a:ea typeface="Calibri"/>
                <a:cs typeface="Calibri"/>
                <a:sym typeface="Calibri"/>
              </a:rPr>
              <a:t>Highlight everything, right click, then select “Group”</a:t>
            </a:r>
            <a:endParaRPr b="1" sz="1000">
              <a:latin typeface="Calibri"/>
              <a:ea typeface="Calibri"/>
              <a:cs typeface="Calibri"/>
              <a:sym typeface="Calibri"/>
            </a:endParaRPr>
          </a:p>
        </p:txBody>
      </p:sp>
      <p:pic>
        <p:nvPicPr>
          <p:cNvPr id="498" name="Google Shape;498;g1d47d1f26b4_0_0"/>
          <p:cNvPicPr preferRelativeResize="0"/>
          <p:nvPr/>
        </p:nvPicPr>
        <p:blipFill rotWithShape="1">
          <a:blip r:embed="rId3">
            <a:alphaModFix/>
          </a:blip>
          <a:srcRect b="4992" l="11470" r="3941" t="2731"/>
          <a:stretch/>
        </p:blipFill>
        <p:spPr>
          <a:xfrm>
            <a:off x="7433900" y="3047300"/>
            <a:ext cx="847650" cy="1084325"/>
          </a:xfrm>
          <a:prstGeom prst="rect">
            <a:avLst/>
          </a:prstGeom>
          <a:noFill/>
          <a:ln>
            <a:noFill/>
          </a:ln>
        </p:spPr>
      </p:pic>
      <p:pic>
        <p:nvPicPr>
          <p:cNvPr id="499" name="Google Shape;499;g1d47d1f26b4_0_0"/>
          <p:cNvPicPr preferRelativeResize="0"/>
          <p:nvPr/>
        </p:nvPicPr>
        <p:blipFill rotWithShape="1">
          <a:blip r:embed="rId4">
            <a:alphaModFix/>
          </a:blip>
          <a:srcRect b="4328" l="11581" r="11519" t="14463"/>
          <a:stretch/>
        </p:blipFill>
        <p:spPr>
          <a:xfrm>
            <a:off x="5746650" y="3294600"/>
            <a:ext cx="772500" cy="903150"/>
          </a:xfrm>
          <a:prstGeom prst="rect">
            <a:avLst/>
          </a:prstGeom>
          <a:noFill/>
          <a:ln>
            <a:noFill/>
          </a:ln>
        </p:spPr>
      </p:pic>
      <p:pic>
        <p:nvPicPr>
          <p:cNvPr id="500" name="Google Shape;500;g1d47d1f26b4_0_0"/>
          <p:cNvPicPr preferRelativeResize="0"/>
          <p:nvPr/>
        </p:nvPicPr>
        <p:blipFill rotWithShape="1">
          <a:blip r:embed="rId5">
            <a:alphaModFix/>
          </a:blip>
          <a:srcRect b="1168" l="18928" r="19574" t="14179"/>
          <a:stretch/>
        </p:blipFill>
        <p:spPr>
          <a:xfrm>
            <a:off x="8408800" y="2966225"/>
            <a:ext cx="616300" cy="1279650"/>
          </a:xfrm>
          <a:prstGeom prst="rect">
            <a:avLst/>
          </a:prstGeom>
          <a:noFill/>
          <a:ln>
            <a:noFill/>
          </a:ln>
        </p:spPr>
      </p:pic>
      <p:pic>
        <p:nvPicPr>
          <p:cNvPr id="501" name="Google Shape;501;g1d47d1f26b4_0_0"/>
          <p:cNvPicPr preferRelativeResize="0"/>
          <p:nvPr/>
        </p:nvPicPr>
        <p:blipFill rotWithShape="1">
          <a:blip r:embed="rId6">
            <a:alphaModFix/>
          </a:blip>
          <a:srcRect b="11558" l="13301" r="8865" t="33868"/>
          <a:stretch/>
        </p:blipFill>
        <p:spPr>
          <a:xfrm>
            <a:off x="5076775" y="4601175"/>
            <a:ext cx="659750" cy="662125"/>
          </a:xfrm>
          <a:prstGeom prst="rect">
            <a:avLst/>
          </a:prstGeom>
          <a:noFill/>
          <a:ln>
            <a:noFill/>
          </a:ln>
        </p:spPr>
      </p:pic>
      <p:pic>
        <p:nvPicPr>
          <p:cNvPr id="502" name="Google Shape;502;g1d47d1f26b4_0_0"/>
          <p:cNvPicPr preferRelativeResize="0"/>
          <p:nvPr/>
        </p:nvPicPr>
        <p:blipFill rotWithShape="1">
          <a:blip r:embed="rId7">
            <a:alphaModFix/>
          </a:blip>
          <a:srcRect b="5318" l="10681" r="5474" t="18053"/>
          <a:stretch/>
        </p:blipFill>
        <p:spPr>
          <a:xfrm>
            <a:off x="4973888" y="3164200"/>
            <a:ext cx="888863" cy="1213225"/>
          </a:xfrm>
          <a:prstGeom prst="rect">
            <a:avLst/>
          </a:prstGeom>
          <a:noFill/>
          <a:ln>
            <a:noFill/>
          </a:ln>
        </p:spPr>
      </p:pic>
      <p:pic>
        <p:nvPicPr>
          <p:cNvPr id="503" name="Google Shape;503;g1d47d1f26b4_0_0"/>
          <p:cNvPicPr preferRelativeResize="0"/>
          <p:nvPr/>
        </p:nvPicPr>
        <p:blipFill rotWithShape="1">
          <a:blip r:embed="rId8">
            <a:alphaModFix/>
          </a:blip>
          <a:srcRect b="3387" l="6334" r="8861" t="10627"/>
          <a:stretch/>
        </p:blipFill>
        <p:spPr>
          <a:xfrm>
            <a:off x="5760175" y="4212425"/>
            <a:ext cx="718825" cy="1043225"/>
          </a:xfrm>
          <a:prstGeom prst="rect">
            <a:avLst/>
          </a:prstGeom>
          <a:noFill/>
          <a:ln>
            <a:noFill/>
          </a:ln>
        </p:spPr>
      </p:pic>
      <p:pic>
        <p:nvPicPr>
          <p:cNvPr id="504" name="Google Shape;504;g1d47d1f26b4_0_0"/>
          <p:cNvPicPr preferRelativeResize="0"/>
          <p:nvPr/>
        </p:nvPicPr>
        <p:blipFill rotWithShape="1">
          <a:blip r:embed="rId9">
            <a:alphaModFix/>
          </a:blip>
          <a:srcRect b="3277" l="14260" r="20174" t="8148"/>
          <a:stretch/>
        </p:blipFill>
        <p:spPr>
          <a:xfrm>
            <a:off x="5848200" y="5238348"/>
            <a:ext cx="550575" cy="1252752"/>
          </a:xfrm>
          <a:prstGeom prst="rect">
            <a:avLst/>
          </a:prstGeom>
          <a:noFill/>
          <a:ln>
            <a:noFill/>
          </a:ln>
        </p:spPr>
      </p:pic>
      <p:pic>
        <p:nvPicPr>
          <p:cNvPr id="505" name="Google Shape;505;g1d47d1f26b4_0_0"/>
          <p:cNvPicPr preferRelativeResize="0"/>
          <p:nvPr/>
        </p:nvPicPr>
        <p:blipFill rotWithShape="1">
          <a:blip r:embed="rId10">
            <a:alphaModFix/>
          </a:blip>
          <a:srcRect b="6306" l="19507" r="12238" t="27800"/>
          <a:stretch/>
        </p:blipFill>
        <p:spPr>
          <a:xfrm>
            <a:off x="6615625" y="4205275"/>
            <a:ext cx="718825" cy="1043225"/>
          </a:xfrm>
          <a:prstGeom prst="rect">
            <a:avLst/>
          </a:prstGeom>
          <a:noFill/>
          <a:ln>
            <a:noFill/>
          </a:ln>
        </p:spPr>
      </p:pic>
      <p:pic>
        <p:nvPicPr>
          <p:cNvPr id="506" name="Google Shape;506;g1d47d1f26b4_0_0"/>
          <p:cNvPicPr preferRelativeResize="0"/>
          <p:nvPr/>
        </p:nvPicPr>
        <p:blipFill rotWithShape="1">
          <a:blip r:embed="rId11">
            <a:alphaModFix/>
          </a:blip>
          <a:srcRect b="0" l="20639" r="15795" t="18059"/>
          <a:stretch/>
        </p:blipFill>
        <p:spPr>
          <a:xfrm>
            <a:off x="7475100" y="3999425"/>
            <a:ext cx="718825" cy="1297325"/>
          </a:xfrm>
          <a:prstGeom prst="rect">
            <a:avLst/>
          </a:prstGeom>
          <a:noFill/>
          <a:ln>
            <a:noFill/>
          </a:ln>
        </p:spPr>
      </p:pic>
      <p:pic>
        <p:nvPicPr>
          <p:cNvPr id="507" name="Google Shape;507;g1d47d1f26b4_0_0"/>
          <p:cNvPicPr preferRelativeResize="0"/>
          <p:nvPr/>
        </p:nvPicPr>
        <p:blipFill rotWithShape="1">
          <a:blip r:embed="rId12">
            <a:alphaModFix/>
          </a:blip>
          <a:srcRect b="4199" l="13535" r="13338" t="19172"/>
          <a:stretch/>
        </p:blipFill>
        <p:spPr>
          <a:xfrm>
            <a:off x="6581650" y="5263300"/>
            <a:ext cx="847650" cy="1213225"/>
          </a:xfrm>
          <a:prstGeom prst="rect">
            <a:avLst/>
          </a:prstGeom>
          <a:noFill/>
          <a:ln>
            <a:noFill/>
          </a:ln>
        </p:spPr>
      </p:pic>
      <p:pic>
        <p:nvPicPr>
          <p:cNvPr id="508" name="Google Shape;508;g1d47d1f26b4_0_0"/>
          <p:cNvPicPr preferRelativeResize="0"/>
          <p:nvPr/>
        </p:nvPicPr>
        <p:blipFill rotWithShape="1">
          <a:blip r:embed="rId13">
            <a:alphaModFix/>
          </a:blip>
          <a:srcRect b="11065" l="15517" r="8713" t="8107"/>
          <a:stretch/>
        </p:blipFill>
        <p:spPr>
          <a:xfrm>
            <a:off x="7475575" y="5248500"/>
            <a:ext cx="805975" cy="1279650"/>
          </a:xfrm>
          <a:prstGeom prst="rect">
            <a:avLst/>
          </a:prstGeom>
          <a:noFill/>
          <a:ln>
            <a:noFill/>
          </a:ln>
        </p:spPr>
      </p:pic>
      <p:pic>
        <p:nvPicPr>
          <p:cNvPr id="509" name="Google Shape;509;g1d47d1f26b4_0_0"/>
          <p:cNvPicPr preferRelativeResize="0"/>
          <p:nvPr/>
        </p:nvPicPr>
        <p:blipFill>
          <a:blip r:embed="rId14">
            <a:alphaModFix/>
          </a:blip>
          <a:stretch>
            <a:fillRect/>
          </a:stretch>
        </p:blipFill>
        <p:spPr>
          <a:xfrm>
            <a:off x="8186647" y="5549075"/>
            <a:ext cx="805984" cy="1084325"/>
          </a:xfrm>
          <a:prstGeom prst="rect">
            <a:avLst/>
          </a:prstGeom>
          <a:noFill/>
          <a:ln>
            <a:noFill/>
          </a:ln>
        </p:spPr>
      </p:pic>
      <p:pic>
        <p:nvPicPr>
          <p:cNvPr id="510" name="Google Shape;510;g1d47d1f26b4_0_0"/>
          <p:cNvPicPr preferRelativeResize="0"/>
          <p:nvPr/>
        </p:nvPicPr>
        <p:blipFill>
          <a:blip r:embed="rId15">
            <a:alphaModFix/>
          </a:blip>
          <a:stretch>
            <a:fillRect/>
          </a:stretch>
        </p:blipFill>
        <p:spPr>
          <a:xfrm>
            <a:off x="8220147" y="4345346"/>
            <a:ext cx="847650" cy="903153"/>
          </a:xfrm>
          <a:prstGeom prst="rect">
            <a:avLst/>
          </a:prstGeom>
          <a:noFill/>
          <a:ln>
            <a:noFill/>
          </a:ln>
        </p:spPr>
      </p:pic>
      <p:pic>
        <p:nvPicPr>
          <p:cNvPr id="511" name="Google Shape;511;g1d47d1f26b4_0_0"/>
          <p:cNvPicPr preferRelativeResize="0"/>
          <p:nvPr/>
        </p:nvPicPr>
        <p:blipFill rotWithShape="1">
          <a:blip r:embed="rId16">
            <a:alphaModFix/>
          </a:blip>
          <a:srcRect b="3496" l="10138" r="8228" t="7748"/>
          <a:stretch/>
        </p:blipFill>
        <p:spPr>
          <a:xfrm>
            <a:off x="6661612" y="3179225"/>
            <a:ext cx="586837" cy="1043225"/>
          </a:xfrm>
          <a:prstGeom prst="rect">
            <a:avLst/>
          </a:prstGeom>
          <a:noFill/>
          <a:ln>
            <a:noFill/>
          </a:ln>
        </p:spPr>
      </p:pic>
      <p:pic>
        <p:nvPicPr>
          <p:cNvPr id="512" name="Google Shape;512;g1d47d1f26b4_0_0"/>
          <p:cNvPicPr preferRelativeResize="0"/>
          <p:nvPr/>
        </p:nvPicPr>
        <p:blipFill>
          <a:blip r:embed="rId17">
            <a:alphaModFix/>
          </a:blip>
          <a:stretch>
            <a:fillRect/>
          </a:stretch>
        </p:blipFill>
        <p:spPr>
          <a:xfrm>
            <a:off x="1610947" y="3088163"/>
            <a:ext cx="298680" cy="354000"/>
          </a:xfrm>
          <a:prstGeom prst="rect">
            <a:avLst/>
          </a:prstGeom>
          <a:noFill/>
          <a:ln>
            <a:noFill/>
          </a:ln>
        </p:spPr>
      </p:pic>
      <p:pic>
        <p:nvPicPr>
          <p:cNvPr id="513" name="Google Shape;513;g1d47d1f26b4_0_0"/>
          <p:cNvPicPr preferRelativeResize="0"/>
          <p:nvPr/>
        </p:nvPicPr>
        <p:blipFill>
          <a:blip r:embed="rId18">
            <a:alphaModFix/>
          </a:blip>
          <a:stretch>
            <a:fillRect/>
          </a:stretch>
        </p:blipFill>
        <p:spPr>
          <a:xfrm>
            <a:off x="1237222" y="3088163"/>
            <a:ext cx="298680" cy="354000"/>
          </a:xfrm>
          <a:prstGeom prst="rect">
            <a:avLst/>
          </a:prstGeom>
          <a:noFill/>
          <a:ln>
            <a:noFill/>
          </a:ln>
        </p:spPr>
      </p:pic>
      <p:pic>
        <p:nvPicPr>
          <p:cNvPr id="514" name="Google Shape;514;g1d47d1f26b4_0_0"/>
          <p:cNvPicPr preferRelativeResize="0"/>
          <p:nvPr/>
        </p:nvPicPr>
        <p:blipFill>
          <a:blip r:embed="rId19">
            <a:alphaModFix/>
          </a:blip>
          <a:stretch>
            <a:fillRect/>
          </a:stretch>
        </p:blipFill>
        <p:spPr>
          <a:xfrm>
            <a:off x="863497" y="3088163"/>
            <a:ext cx="298680" cy="354000"/>
          </a:xfrm>
          <a:prstGeom prst="rect">
            <a:avLst/>
          </a:prstGeom>
          <a:noFill/>
          <a:ln>
            <a:noFill/>
          </a:ln>
        </p:spPr>
      </p:pic>
      <p:pic>
        <p:nvPicPr>
          <p:cNvPr id="515" name="Google Shape;515;g1d47d1f26b4_0_0"/>
          <p:cNvPicPr preferRelativeResize="0"/>
          <p:nvPr/>
        </p:nvPicPr>
        <p:blipFill>
          <a:blip r:embed="rId20">
            <a:alphaModFix/>
          </a:blip>
          <a:stretch>
            <a:fillRect/>
          </a:stretch>
        </p:blipFill>
        <p:spPr>
          <a:xfrm>
            <a:off x="2277035" y="3088163"/>
            <a:ext cx="298680" cy="354000"/>
          </a:xfrm>
          <a:prstGeom prst="rect">
            <a:avLst/>
          </a:prstGeom>
          <a:noFill/>
          <a:ln>
            <a:noFill/>
          </a:ln>
        </p:spPr>
      </p:pic>
      <p:pic>
        <p:nvPicPr>
          <p:cNvPr id="516" name="Google Shape;516;g1d47d1f26b4_0_0"/>
          <p:cNvPicPr preferRelativeResize="0"/>
          <p:nvPr/>
        </p:nvPicPr>
        <p:blipFill>
          <a:blip r:embed="rId21">
            <a:alphaModFix/>
          </a:blip>
          <a:stretch>
            <a:fillRect/>
          </a:stretch>
        </p:blipFill>
        <p:spPr>
          <a:xfrm>
            <a:off x="525322" y="3088163"/>
            <a:ext cx="298680" cy="354000"/>
          </a:xfrm>
          <a:prstGeom prst="rect">
            <a:avLst/>
          </a:prstGeom>
          <a:noFill/>
          <a:ln>
            <a:noFill/>
          </a:ln>
        </p:spPr>
      </p:pic>
      <p:pic>
        <p:nvPicPr>
          <p:cNvPr id="517" name="Google Shape;517;g1d47d1f26b4_0_0"/>
          <p:cNvPicPr preferRelativeResize="0"/>
          <p:nvPr/>
        </p:nvPicPr>
        <p:blipFill>
          <a:blip r:embed="rId22">
            <a:alphaModFix/>
          </a:blip>
          <a:stretch>
            <a:fillRect/>
          </a:stretch>
        </p:blipFill>
        <p:spPr>
          <a:xfrm>
            <a:off x="150647" y="3088163"/>
            <a:ext cx="298680" cy="354000"/>
          </a:xfrm>
          <a:prstGeom prst="rect">
            <a:avLst/>
          </a:prstGeom>
          <a:noFill/>
          <a:ln>
            <a:noFill/>
          </a:ln>
        </p:spPr>
      </p:pic>
      <p:pic>
        <p:nvPicPr>
          <p:cNvPr id="518" name="Google Shape;518;g1d47d1f26b4_0_0"/>
          <p:cNvPicPr preferRelativeResize="0"/>
          <p:nvPr/>
        </p:nvPicPr>
        <p:blipFill>
          <a:blip r:embed="rId23">
            <a:alphaModFix/>
          </a:blip>
          <a:stretch>
            <a:fillRect/>
          </a:stretch>
        </p:blipFill>
        <p:spPr>
          <a:xfrm>
            <a:off x="1949122" y="3088163"/>
            <a:ext cx="298680" cy="354000"/>
          </a:xfrm>
          <a:prstGeom prst="rect">
            <a:avLst/>
          </a:prstGeom>
          <a:noFill/>
          <a:ln>
            <a:noFill/>
          </a:ln>
        </p:spPr>
      </p:pic>
      <p:pic>
        <p:nvPicPr>
          <p:cNvPr id="519" name="Google Shape;519;g1d47d1f26b4_0_0"/>
          <p:cNvPicPr preferRelativeResize="0"/>
          <p:nvPr/>
        </p:nvPicPr>
        <p:blipFill>
          <a:blip r:embed="rId24">
            <a:alphaModFix/>
          </a:blip>
          <a:stretch>
            <a:fillRect/>
          </a:stretch>
        </p:blipFill>
        <p:spPr>
          <a:xfrm>
            <a:off x="1899517" y="3513428"/>
            <a:ext cx="397900" cy="485985"/>
          </a:xfrm>
          <a:prstGeom prst="rect">
            <a:avLst/>
          </a:prstGeom>
          <a:noFill/>
          <a:ln>
            <a:noFill/>
          </a:ln>
        </p:spPr>
      </p:pic>
      <p:pic>
        <p:nvPicPr>
          <p:cNvPr id="520" name="Google Shape;520;g1d47d1f26b4_0_0"/>
          <p:cNvPicPr preferRelativeResize="0"/>
          <p:nvPr/>
        </p:nvPicPr>
        <p:blipFill>
          <a:blip r:embed="rId25">
            <a:alphaModFix/>
          </a:blip>
          <a:stretch>
            <a:fillRect/>
          </a:stretch>
        </p:blipFill>
        <p:spPr>
          <a:xfrm>
            <a:off x="1561342" y="3513428"/>
            <a:ext cx="397900" cy="485985"/>
          </a:xfrm>
          <a:prstGeom prst="rect">
            <a:avLst/>
          </a:prstGeom>
          <a:noFill/>
          <a:ln>
            <a:noFill/>
          </a:ln>
        </p:spPr>
      </p:pic>
      <p:pic>
        <p:nvPicPr>
          <p:cNvPr id="521" name="Google Shape;521;g1d47d1f26b4_0_0"/>
          <p:cNvPicPr preferRelativeResize="0"/>
          <p:nvPr/>
        </p:nvPicPr>
        <p:blipFill>
          <a:blip r:embed="rId26">
            <a:alphaModFix/>
          </a:blip>
          <a:stretch>
            <a:fillRect/>
          </a:stretch>
        </p:blipFill>
        <p:spPr>
          <a:xfrm>
            <a:off x="1187617" y="3513428"/>
            <a:ext cx="397900" cy="485985"/>
          </a:xfrm>
          <a:prstGeom prst="rect">
            <a:avLst/>
          </a:prstGeom>
          <a:noFill/>
          <a:ln>
            <a:noFill/>
          </a:ln>
        </p:spPr>
      </p:pic>
      <p:pic>
        <p:nvPicPr>
          <p:cNvPr id="522" name="Google Shape;522;g1d47d1f26b4_0_0"/>
          <p:cNvPicPr preferRelativeResize="0"/>
          <p:nvPr/>
        </p:nvPicPr>
        <p:blipFill>
          <a:blip r:embed="rId27">
            <a:alphaModFix/>
          </a:blip>
          <a:stretch>
            <a:fillRect/>
          </a:stretch>
        </p:blipFill>
        <p:spPr>
          <a:xfrm>
            <a:off x="813892" y="3513428"/>
            <a:ext cx="397900" cy="485985"/>
          </a:xfrm>
          <a:prstGeom prst="rect">
            <a:avLst/>
          </a:prstGeom>
          <a:noFill/>
          <a:ln>
            <a:noFill/>
          </a:ln>
        </p:spPr>
      </p:pic>
      <p:pic>
        <p:nvPicPr>
          <p:cNvPr id="523" name="Google Shape;523;g1d47d1f26b4_0_0"/>
          <p:cNvPicPr preferRelativeResize="0"/>
          <p:nvPr/>
        </p:nvPicPr>
        <p:blipFill>
          <a:blip r:embed="rId28">
            <a:alphaModFix/>
          </a:blip>
          <a:stretch>
            <a:fillRect/>
          </a:stretch>
        </p:blipFill>
        <p:spPr>
          <a:xfrm>
            <a:off x="2227429" y="3513428"/>
            <a:ext cx="397900" cy="485985"/>
          </a:xfrm>
          <a:prstGeom prst="rect">
            <a:avLst/>
          </a:prstGeom>
          <a:noFill/>
          <a:ln>
            <a:noFill/>
          </a:ln>
        </p:spPr>
      </p:pic>
      <p:pic>
        <p:nvPicPr>
          <p:cNvPr id="524" name="Google Shape;524;g1d47d1f26b4_0_0"/>
          <p:cNvPicPr preferRelativeResize="0"/>
          <p:nvPr/>
        </p:nvPicPr>
        <p:blipFill>
          <a:blip r:embed="rId29">
            <a:alphaModFix/>
          </a:blip>
          <a:stretch>
            <a:fillRect/>
          </a:stretch>
        </p:blipFill>
        <p:spPr>
          <a:xfrm>
            <a:off x="475717" y="3513428"/>
            <a:ext cx="397900" cy="485985"/>
          </a:xfrm>
          <a:prstGeom prst="rect">
            <a:avLst/>
          </a:prstGeom>
          <a:noFill/>
          <a:ln>
            <a:noFill/>
          </a:ln>
        </p:spPr>
      </p:pic>
      <p:pic>
        <p:nvPicPr>
          <p:cNvPr id="525" name="Google Shape;525;g1d47d1f26b4_0_0"/>
          <p:cNvPicPr preferRelativeResize="0"/>
          <p:nvPr/>
        </p:nvPicPr>
        <p:blipFill>
          <a:blip r:embed="rId30">
            <a:alphaModFix/>
          </a:blip>
          <a:stretch>
            <a:fillRect/>
          </a:stretch>
        </p:blipFill>
        <p:spPr>
          <a:xfrm>
            <a:off x="101042" y="3513428"/>
            <a:ext cx="397900" cy="485985"/>
          </a:xfrm>
          <a:prstGeom prst="rect">
            <a:avLst/>
          </a:prstGeom>
          <a:noFill/>
          <a:ln>
            <a:noFill/>
          </a:ln>
        </p:spPr>
      </p:pic>
      <p:pic>
        <p:nvPicPr>
          <p:cNvPr id="526" name="Google Shape;526;g1d47d1f26b4_0_0"/>
          <p:cNvPicPr preferRelativeResize="0"/>
          <p:nvPr/>
        </p:nvPicPr>
        <p:blipFill>
          <a:blip r:embed="rId31">
            <a:alphaModFix/>
          </a:blip>
          <a:stretch>
            <a:fillRect/>
          </a:stretch>
        </p:blipFill>
        <p:spPr>
          <a:xfrm>
            <a:off x="2277025" y="4061585"/>
            <a:ext cx="298700" cy="283765"/>
          </a:xfrm>
          <a:prstGeom prst="rect">
            <a:avLst/>
          </a:prstGeom>
          <a:noFill/>
          <a:ln>
            <a:noFill/>
          </a:ln>
        </p:spPr>
      </p:pic>
      <p:pic>
        <p:nvPicPr>
          <p:cNvPr id="527" name="Google Shape;527;g1d47d1f26b4_0_0"/>
          <p:cNvPicPr preferRelativeResize="0"/>
          <p:nvPr/>
        </p:nvPicPr>
        <p:blipFill>
          <a:blip r:embed="rId32">
            <a:alphaModFix/>
          </a:blip>
          <a:stretch>
            <a:fillRect/>
          </a:stretch>
        </p:blipFill>
        <p:spPr>
          <a:xfrm>
            <a:off x="1602350" y="4070672"/>
            <a:ext cx="298700" cy="283765"/>
          </a:xfrm>
          <a:prstGeom prst="rect">
            <a:avLst/>
          </a:prstGeom>
          <a:noFill/>
          <a:ln>
            <a:noFill/>
          </a:ln>
        </p:spPr>
      </p:pic>
      <p:pic>
        <p:nvPicPr>
          <p:cNvPr id="528" name="Google Shape;528;g1d47d1f26b4_0_0"/>
          <p:cNvPicPr preferRelativeResize="0"/>
          <p:nvPr/>
        </p:nvPicPr>
        <p:blipFill>
          <a:blip r:embed="rId33">
            <a:alphaModFix/>
          </a:blip>
          <a:stretch>
            <a:fillRect/>
          </a:stretch>
        </p:blipFill>
        <p:spPr>
          <a:xfrm>
            <a:off x="1245875" y="4070685"/>
            <a:ext cx="298700" cy="283765"/>
          </a:xfrm>
          <a:prstGeom prst="rect">
            <a:avLst/>
          </a:prstGeom>
          <a:noFill/>
          <a:ln>
            <a:noFill/>
          </a:ln>
        </p:spPr>
      </p:pic>
      <p:pic>
        <p:nvPicPr>
          <p:cNvPr id="529" name="Google Shape;529;g1d47d1f26b4_0_0"/>
          <p:cNvPicPr preferRelativeResize="0"/>
          <p:nvPr/>
        </p:nvPicPr>
        <p:blipFill>
          <a:blip r:embed="rId34">
            <a:alphaModFix/>
          </a:blip>
          <a:stretch>
            <a:fillRect/>
          </a:stretch>
        </p:blipFill>
        <p:spPr>
          <a:xfrm>
            <a:off x="880800" y="4070685"/>
            <a:ext cx="298700" cy="283765"/>
          </a:xfrm>
          <a:prstGeom prst="rect">
            <a:avLst/>
          </a:prstGeom>
          <a:noFill/>
          <a:ln>
            <a:noFill/>
          </a:ln>
        </p:spPr>
      </p:pic>
      <p:pic>
        <p:nvPicPr>
          <p:cNvPr id="530" name="Google Shape;530;g1d47d1f26b4_0_0"/>
          <p:cNvPicPr preferRelativeResize="0"/>
          <p:nvPr/>
        </p:nvPicPr>
        <p:blipFill>
          <a:blip r:embed="rId35">
            <a:alphaModFix/>
          </a:blip>
          <a:stretch>
            <a:fillRect/>
          </a:stretch>
        </p:blipFill>
        <p:spPr>
          <a:xfrm>
            <a:off x="525313" y="4070685"/>
            <a:ext cx="298700" cy="283765"/>
          </a:xfrm>
          <a:prstGeom prst="rect">
            <a:avLst/>
          </a:prstGeom>
          <a:noFill/>
          <a:ln>
            <a:noFill/>
          </a:ln>
        </p:spPr>
      </p:pic>
      <p:pic>
        <p:nvPicPr>
          <p:cNvPr id="531" name="Google Shape;531;g1d47d1f26b4_0_0"/>
          <p:cNvPicPr preferRelativeResize="0"/>
          <p:nvPr/>
        </p:nvPicPr>
        <p:blipFill>
          <a:blip r:embed="rId36">
            <a:alphaModFix/>
          </a:blip>
          <a:stretch>
            <a:fillRect/>
          </a:stretch>
        </p:blipFill>
        <p:spPr>
          <a:xfrm>
            <a:off x="150650" y="4070685"/>
            <a:ext cx="298700" cy="283765"/>
          </a:xfrm>
          <a:prstGeom prst="rect">
            <a:avLst/>
          </a:prstGeom>
          <a:noFill/>
          <a:ln>
            <a:noFill/>
          </a:ln>
        </p:spPr>
      </p:pic>
      <p:pic>
        <p:nvPicPr>
          <p:cNvPr id="532" name="Google Shape;532;g1d47d1f26b4_0_0"/>
          <p:cNvPicPr preferRelativeResize="0"/>
          <p:nvPr/>
        </p:nvPicPr>
        <p:blipFill>
          <a:blip r:embed="rId37">
            <a:alphaModFix/>
          </a:blip>
          <a:stretch>
            <a:fillRect/>
          </a:stretch>
        </p:blipFill>
        <p:spPr>
          <a:xfrm>
            <a:off x="1958825" y="4070685"/>
            <a:ext cx="298700" cy="283765"/>
          </a:xfrm>
          <a:prstGeom prst="rect">
            <a:avLst/>
          </a:prstGeom>
          <a:noFill/>
          <a:ln>
            <a:noFill/>
          </a:ln>
        </p:spPr>
      </p:pic>
      <p:pic>
        <p:nvPicPr>
          <p:cNvPr id="533" name="Google Shape;533;g1d47d1f26b4_0_0"/>
          <p:cNvPicPr preferRelativeResize="0"/>
          <p:nvPr/>
        </p:nvPicPr>
        <p:blipFill>
          <a:blip r:embed="rId38">
            <a:alphaModFix/>
          </a:blip>
          <a:stretch>
            <a:fillRect/>
          </a:stretch>
        </p:blipFill>
        <p:spPr>
          <a:xfrm>
            <a:off x="1909213" y="6166225"/>
            <a:ext cx="363375" cy="222570"/>
          </a:xfrm>
          <a:prstGeom prst="rect">
            <a:avLst/>
          </a:prstGeom>
          <a:noFill/>
          <a:ln>
            <a:noFill/>
          </a:ln>
        </p:spPr>
      </p:pic>
      <p:pic>
        <p:nvPicPr>
          <p:cNvPr id="534" name="Google Shape;534;g1d47d1f26b4_0_0"/>
          <p:cNvPicPr preferRelativeResize="0"/>
          <p:nvPr/>
        </p:nvPicPr>
        <p:blipFill rotWithShape="1">
          <a:blip r:embed="rId39">
            <a:alphaModFix/>
          </a:blip>
          <a:srcRect b="0" l="12620" r="-12620" t="0"/>
          <a:stretch/>
        </p:blipFill>
        <p:spPr>
          <a:xfrm>
            <a:off x="1599650" y="6166225"/>
            <a:ext cx="363375" cy="222570"/>
          </a:xfrm>
          <a:prstGeom prst="rect">
            <a:avLst/>
          </a:prstGeom>
          <a:noFill/>
          <a:ln>
            <a:noFill/>
          </a:ln>
        </p:spPr>
      </p:pic>
      <p:pic>
        <p:nvPicPr>
          <p:cNvPr id="535" name="Google Shape;535;g1d47d1f26b4_0_0"/>
          <p:cNvPicPr preferRelativeResize="0"/>
          <p:nvPr/>
        </p:nvPicPr>
        <p:blipFill>
          <a:blip r:embed="rId40">
            <a:alphaModFix/>
          </a:blip>
          <a:stretch>
            <a:fillRect/>
          </a:stretch>
        </p:blipFill>
        <p:spPr>
          <a:xfrm>
            <a:off x="1192450" y="6166225"/>
            <a:ext cx="363375" cy="222570"/>
          </a:xfrm>
          <a:prstGeom prst="rect">
            <a:avLst/>
          </a:prstGeom>
          <a:noFill/>
          <a:ln>
            <a:noFill/>
          </a:ln>
        </p:spPr>
      </p:pic>
      <p:pic>
        <p:nvPicPr>
          <p:cNvPr id="536" name="Google Shape;536;g1d47d1f26b4_0_0"/>
          <p:cNvPicPr preferRelativeResize="0"/>
          <p:nvPr/>
        </p:nvPicPr>
        <p:blipFill>
          <a:blip r:embed="rId41">
            <a:alphaModFix/>
          </a:blip>
          <a:stretch>
            <a:fillRect/>
          </a:stretch>
        </p:blipFill>
        <p:spPr>
          <a:xfrm>
            <a:off x="850350" y="6166225"/>
            <a:ext cx="363375" cy="222570"/>
          </a:xfrm>
          <a:prstGeom prst="rect">
            <a:avLst/>
          </a:prstGeom>
          <a:noFill/>
          <a:ln>
            <a:noFill/>
          </a:ln>
        </p:spPr>
      </p:pic>
      <p:pic>
        <p:nvPicPr>
          <p:cNvPr id="537" name="Google Shape;537;g1d47d1f26b4_0_0"/>
          <p:cNvPicPr preferRelativeResize="0"/>
          <p:nvPr/>
        </p:nvPicPr>
        <p:blipFill>
          <a:blip r:embed="rId42">
            <a:alphaModFix/>
          </a:blip>
          <a:stretch>
            <a:fillRect/>
          </a:stretch>
        </p:blipFill>
        <p:spPr>
          <a:xfrm>
            <a:off x="101038" y="6166225"/>
            <a:ext cx="363375" cy="222570"/>
          </a:xfrm>
          <a:prstGeom prst="rect">
            <a:avLst/>
          </a:prstGeom>
          <a:noFill/>
          <a:ln>
            <a:noFill/>
          </a:ln>
        </p:spPr>
      </p:pic>
      <p:pic>
        <p:nvPicPr>
          <p:cNvPr id="538" name="Google Shape;538;g1d47d1f26b4_0_0"/>
          <p:cNvPicPr preferRelativeResize="0"/>
          <p:nvPr/>
        </p:nvPicPr>
        <p:blipFill>
          <a:blip r:embed="rId43">
            <a:alphaModFix/>
          </a:blip>
          <a:stretch>
            <a:fillRect/>
          </a:stretch>
        </p:blipFill>
        <p:spPr>
          <a:xfrm>
            <a:off x="475700" y="6166225"/>
            <a:ext cx="363375" cy="222570"/>
          </a:xfrm>
          <a:prstGeom prst="rect">
            <a:avLst/>
          </a:prstGeom>
          <a:noFill/>
          <a:ln>
            <a:noFill/>
          </a:ln>
        </p:spPr>
      </p:pic>
      <p:pic>
        <p:nvPicPr>
          <p:cNvPr id="539" name="Google Shape;539;g1d47d1f26b4_0_0"/>
          <p:cNvPicPr preferRelativeResize="0"/>
          <p:nvPr/>
        </p:nvPicPr>
        <p:blipFill>
          <a:blip r:embed="rId44">
            <a:alphaModFix/>
          </a:blip>
          <a:stretch>
            <a:fillRect/>
          </a:stretch>
        </p:blipFill>
        <p:spPr>
          <a:xfrm>
            <a:off x="2227413" y="6166225"/>
            <a:ext cx="363375" cy="222570"/>
          </a:xfrm>
          <a:prstGeom prst="rect">
            <a:avLst/>
          </a:prstGeom>
          <a:noFill/>
          <a:ln>
            <a:noFill/>
          </a:ln>
        </p:spPr>
      </p:pic>
      <p:pic>
        <p:nvPicPr>
          <p:cNvPr id="540" name="Google Shape;540;g1d47d1f26b4_0_0"/>
          <p:cNvPicPr preferRelativeResize="0"/>
          <p:nvPr/>
        </p:nvPicPr>
        <p:blipFill>
          <a:blip r:embed="rId45">
            <a:alphaModFix/>
          </a:blip>
          <a:stretch>
            <a:fillRect/>
          </a:stretch>
        </p:blipFill>
        <p:spPr>
          <a:xfrm>
            <a:off x="1594625" y="4719521"/>
            <a:ext cx="298700" cy="227754"/>
          </a:xfrm>
          <a:prstGeom prst="rect">
            <a:avLst/>
          </a:prstGeom>
          <a:noFill/>
          <a:ln>
            <a:noFill/>
          </a:ln>
        </p:spPr>
      </p:pic>
      <p:pic>
        <p:nvPicPr>
          <p:cNvPr id="541" name="Google Shape;541;g1d47d1f26b4_0_0"/>
          <p:cNvPicPr preferRelativeResize="0"/>
          <p:nvPr/>
        </p:nvPicPr>
        <p:blipFill>
          <a:blip r:embed="rId46">
            <a:alphaModFix/>
          </a:blip>
          <a:stretch>
            <a:fillRect/>
          </a:stretch>
        </p:blipFill>
        <p:spPr>
          <a:xfrm>
            <a:off x="1237200" y="4719521"/>
            <a:ext cx="298700" cy="227754"/>
          </a:xfrm>
          <a:prstGeom prst="rect">
            <a:avLst/>
          </a:prstGeom>
          <a:noFill/>
          <a:ln>
            <a:noFill/>
          </a:ln>
        </p:spPr>
      </p:pic>
      <p:pic>
        <p:nvPicPr>
          <p:cNvPr id="542" name="Google Shape;542;g1d47d1f26b4_0_0"/>
          <p:cNvPicPr preferRelativeResize="0"/>
          <p:nvPr/>
        </p:nvPicPr>
        <p:blipFill>
          <a:blip r:embed="rId47">
            <a:alphaModFix/>
          </a:blip>
          <a:stretch>
            <a:fillRect/>
          </a:stretch>
        </p:blipFill>
        <p:spPr>
          <a:xfrm>
            <a:off x="879800" y="4719521"/>
            <a:ext cx="298700" cy="227754"/>
          </a:xfrm>
          <a:prstGeom prst="rect">
            <a:avLst/>
          </a:prstGeom>
          <a:noFill/>
          <a:ln>
            <a:noFill/>
          </a:ln>
        </p:spPr>
      </p:pic>
      <p:pic>
        <p:nvPicPr>
          <p:cNvPr id="543" name="Google Shape;543;g1d47d1f26b4_0_0"/>
          <p:cNvPicPr preferRelativeResize="0"/>
          <p:nvPr/>
        </p:nvPicPr>
        <p:blipFill>
          <a:blip r:embed="rId48">
            <a:alphaModFix/>
          </a:blip>
          <a:stretch>
            <a:fillRect/>
          </a:stretch>
        </p:blipFill>
        <p:spPr>
          <a:xfrm>
            <a:off x="522388" y="4719521"/>
            <a:ext cx="298700" cy="227754"/>
          </a:xfrm>
          <a:prstGeom prst="rect">
            <a:avLst/>
          </a:prstGeom>
          <a:noFill/>
          <a:ln>
            <a:noFill/>
          </a:ln>
        </p:spPr>
      </p:pic>
      <p:pic>
        <p:nvPicPr>
          <p:cNvPr id="544" name="Google Shape;544;g1d47d1f26b4_0_0"/>
          <p:cNvPicPr preferRelativeResize="0"/>
          <p:nvPr/>
        </p:nvPicPr>
        <p:blipFill>
          <a:blip r:embed="rId49">
            <a:alphaModFix/>
          </a:blip>
          <a:stretch>
            <a:fillRect/>
          </a:stretch>
        </p:blipFill>
        <p:spPr>
          <a:xfrm>
            <a:off x="150625" y="4719521"/>
            <a:ext cx="298700" cy="227754"/>
          </a:xfrm>
          <a:prstGeom prst="rect">
            <a:avLst/>
          </a:prstGeom>
          <a:noFill/>
          <a:ln>
            <a:noFill/>
          </a:ln>
        </p:spPr>
      </p:pic>
      <p:pic>
        <p:nvPicPr>
          <p:cNvPr id="545" name="Google Shape;545;g1d47d1f26b4_0_0"/>
          <p:cNvPicPr preferRelativeResize="0"/>
          <p:nvPr/>
        </p:nvPicPr>
        <p:blipFill>
          <a:blip r:embed="rId50">
            <a:alphaModFix/>
          </a:blip>
          <a:stretch>
            <a:fillRect/>
          </a:stretch>
        </p:blipFill>
        <p:spPr>
          <a:xfrm>
            <a:off x="1952038" y="4719521"/>
            <a:ext cx="298700" cy="227754"/>
          </a:xfrm>
          <a:prstGeom prst="rect">
            <a:avLst/>
          </a:prstGeom>
          <a:noFill/>
          <a:ln>
            <a:noFill/>
          </a:ln>
        </p:spPr>
      </p:pic>
      <p:pic>
        <p:nvPicPr>
          <p:cNvPr id="546" name="Google Shape;546;g1d47d1f26b4_0_0"/>
          <p:cNvPicPr preferRelativeResize="0"/>
          <p:nvPr/>
        </p:nvPicPr>
        <p:blipFill>
          <a:blip r:embed="rId51">
            <a:alphaModFix/>
          </a:blip>
          <a:stretch>
            <a:fillRect/>
          </a:stretch>
        </p:blipFill>
        <p:spPr>
          <a:xfrm>
            <a:off x="2277025" y="4728621"/>
            <a:ext cx="298700" cy="227754"/>
          </a:xfrm>
          <a:prstGeom prst="rect">
            <a:avLst/>
          </a:prstGeom>
          <a:noFill/>
          <a:ln>
            <a:noFill/>
          </a:ln>
        </p:spPr>
      </p:pic>
      <p:pic>
        <p:nvPicPr>
          <p:cNvPr id="547" name="Google Shape;547;g1d47d1f26b4_0_0"/>
          <p:cNvPicPr preferRelativeResize="0"/>
          <p:nvPr/>
        </p:nvPicPr>
        <p:blipFill>
          <a:blip r:embed="rId52">
            <a:alphaModFix/>
          </a:blip>
          <a:stretch>
            <a:fillRect/>
          </a:stretch>
        </p:blipFill>
        <p:spPr>
          <a:xfrm>
            <a:off x="2014478" y="5018525"/>
            <a:ext cx="202575" cy="410300"/>
          </a:xfrm>
          <a:prstGeom prst="rect">
            <a:avLst/>
          </a:prstGeom>
          <a:noFill/>
          <a:ln>
            <a:noFill/>
          </a:ln>
        </p:spPr>
      </p:pic>
      <p:pic>
        <p:nvPicPr>
          <p:cNvPr id="548" name="Google Shape;548;g1d47d1f26b4_0_0"/>
          <p:cNvPicPr preferRelativeResize="0"/>
          <p:nvPr/>
        </p:nvPicPr>
        <p:blipFill>
          <a:blip r:embed="rId53">
            <a:alphaModFix/>
          </a:blip>
          <a:stretch>
            <a:fillRect/>
          </a:stretch>
        </p:blipFill>
        <p:spPr>
          <a:xfrm>
            <a:off x="2369966" y="5018525"/>
            <a:ext cx="202575" cy="410300"/>
          </a:xfrm>
          <a:prstGeom prst="rect">
            <a:avLst/>
          </a:prstGeom>
          <a:noFill/>
          <a:ln>
            <a:noFill/>
          </a:ln>
        </p:spPr>
      </p:pic>
      <p:pic>
        <p:nvPicPr>
          <p:cNvPr id="549" name="Google Shape;549;g1d47d1f26b4_0_0"/>
          <p:cNvPicPr preferRelativeResize="0"/>
          <p:nvPr/>
        </p:nvPicPr>
        <p:blipFill>
          <a:blip r:embed="rId54">
            <a:alphaModFix/>
          </a:blip>
          <a:stretch>
            <a:fillRect/>
          </a:stretch>
        </p:blipFill>
        <p:spPr>
          <a:xfrm>
            <a:off x="1659003" y="5018525"/>
            <a:ext cx="202575" cy="410300"/>
          </a:xfrm>
          <a:prstGeom prst="rect">
            <a:avLst/>
          </a:prstGeom>
          <a:noFill/>
          <a:ln>
            <a:noFill/>
          </a:ln>
        </p:spPr>
      </p:pic>
      <p:pic>
        <p:nvPicPr>
          <p:cNvPr id="550" name="Google Shape;550;g1d47d1f26b4_0_0"/>
          <p:cNvPicPr preferRelativeResize="0"/>
          <p:nvPr/>
        </p:nvPicPr>
        <p:blipFill>
          <a:blip r:embed="rId55">
            <a:alphaModFix/>
          </a:blip>
          <a:stretch>
            <a:fillRect/>
          </a:stretch>
        </p:blipFill>
        <p:spPr>
          <a:xfrm>
            <a:off x="1285253" y="5018525"/>
            <a:ext cx="202575" cy="410300"/>
          </a:xfrm>
          <a:prstGeom prst="rect">
            <a:avLst/>
          </a:prstGeom>
          <a:noFill/>
          <a:ln>
            <a:noFill/>
          </a:ln>
        </p:spPr>
      </p:pic>
      <p:pic>
        <p:nvPicPr>
          <p:cNvPr id="551" name="Google Shape;551;g1d47d1f26b4_0_0"/>
          <p:cNvPicPr preferRelativeResize="0"/>
          <p:nvPr/>
        </p:nvPicPr>
        <p:blipFill>
          <a:blip r:embed="rId56">
            <a:alphaModFix/>
          </a:blip>
          <a:stretch>
            <a:fillRect/>
          </a:stretch>
        </p:blipFill>
        <p:spPr>
          <a:xfrm>
            <a:off x="948016" y="5018525"/>
            <a:ext cx="202575" cy="410300"/>
          </a:xfrm>
          <a:prstGeom prst="rect">
            <a:avLst/>
          </a:prstGeom>
          <a:noFill/>
          <a:ln>
            <a:noFill/>
          </a:ln>
        </p:spPr>
      </p:pic>
      <p:pic>
        <p:nvPicPr>
          <p:cNvPr id="552" name="Google Shape;552;g1d47d1f26b4_0_0"/>
          <p:cNvPicPr preferRelativeResize="0"/>
          <p:nvPr/>
        </p:nvPicPr>
        <p:blipFill>
          <a:blip r:embed="rId57">
            <a:alphaModFix/>
          </a:blip>
          <a:stretch>
            <a:fillRect/>
          </a:stretch>
        </p:blipFill>
        <p:spPr>
          <a:xfrm>
            <a:off x="573378" y="5018525"/>
            <a:ext cx="202575" cy="410300"/>
          </a:xfrm>
          <a:prstGeom prst="rect">
            <a:avLst/>
          </a:prstGeom>
          <a:noFill/>
          <a:ln>
            <a:noFill/>
          </a:ln>
        </p:spPr>
      </p:pic>
      <p:pic>
        <p:nvPicPr>
          <p:cNvPr id="553" name="Google Shape;553;g1d47d1f26b4_0_0"/>
          <p:cNvPicPr preferRelativeResize="0"/>
          <p:nvPr/>
        </p:nvPicPr>
        <p:blipFill>
          <a:blip r:embed="rId58">
            <a:alphaModFix/>
          </a:blip>
          <a:stretch>
            <a:fillRect/>
          </a:stretch>
        </p:blipFill>
        <p:spPr>
          <a:xfrm>
            <a:off x="198716" y="5018525"/>
            <a:ext cx="202575" cy="410300"/>
          </a:xfrm>
          <a:prstGeom prst="rect">
            <a:avLst/>
          </a:prstGeom>
          <a:noFill/>
          <a:ln>
            <a:noFill/>
          </a:ln>
        </p:spPr>
      </p:pic>
      <p:pic>
        <p:nvPicPr>
          <p:cNvPr id="554" name="Google Shape;554;g1d47d1f26b4_0_0"/>
          <p:cNvPicPr preferRelativeResize="0"/>
          <p:nvPr/>
        </p:nvPicPr>
        <p:blipFill>
          <a:blip r:embed="rId59">
            <a:alphaModFix/>
          </a:blip>
          <a:stretch>
            <a:fillRect/>
          </a:stretch>
        </p:blipFill>
        <p:spPr>
          <a:xfrm>
            <a:off x="1610915" y="5500075"/>
            <a:ext cx="298700" cy="329600"/>
          </a:xfrm>
          <a:prstGeom prst="rect">
            <a:avLst/>
          </a:prstGeom>
          <a:noFill/>
          <a:ln>
            <a:noFill/>
          </a:ln>
        </p:spPr>
      </p:pic>
      <p:pic>
        <p:nvPicPr>
          <p:cNvPr id="555" name="Google Shape;555;g1d47d1f26b4_0_0"/>
          <p:cNvPicPr preferRelativeResize="0"/>
          <p:nvPr/>
        </p:nvPicPr>
        <p:blipFill>
          <a:blip r:embed="rId60">
            <a:alphaModFix/>
          </a:blip>
          <a:stretch>
            <a:fillRect/>
          </a:stretch>
        </p:blipFill>
        <p:spPr>
          <a:xfrm>
            <a:off x="1237215" y="5500075"/>
            <a:ext cx="298700" cy="329600"/>
          </a:xfrm>
          <a:prstGeom prst="rect">
            <a:avLst/>
          </a:prstGeom>
          <a:noFill/>
          <a:ln>
            <a:noFill/>
          </a:ln>
        </p:spPr>
      </p:pic>
      <p:pic>
        <p:nvPicPr>
          <p:cNvPr id="556" name="Google Shape;556;g1d47d1f26b4_0_0"/>
          <p:cNvPicPr preferRelativeResize="0"/>
          <p:nvPr/>
        </p:nvPicPr>
        <p:blipFill>
          <a:blip r:embed="rId61">
            <a:alphaModFix/>
          </a:blip>
          <a:stretch>
            <a:fillRect/>
          </a:stretch>
        </p:blipFill>
        <p:spPr>
          <a:xfrm>
            <a:off x="872640" y="5500075"/>
            <a:ext cx="298700" cy="329600"/>
          </a:xfrm>
          <a:prstGeom prst="rect">
            <a:avLst/>
          </a:prstGeom>
          <a:noFill/>
          <a:ln>
            <a:noFill/>
          </a:ln>
        </p:spPr>
      </p:pic>
      <p:pic>
        <p:nvPicPr>
          <p:cNvPr id="557" name="Google Shape;557;g1d47d1f26b4_0_0"/>
          <p:cNvPicPr preferRelativeResize="0"/>
          <p:nvPr/>
        </p:nvPicPr>
        <p:blipFill>
          <a:blip r:embed="rId62">
            <a:alphaModFix/>
          </a:blip>
          <a:stretch>
            <a:fillRect/>
          </a:stretch>
        </p:blipFill>
        <p:spPr>
          <a:xfrm>
            <a:off x="508040" y="5500075"/>
            <a:ext cx="298700" cy="329600"/>
          </a:xfrm>
          <a:prstGeom prst="rect">
            <a:avLst/>
          </a:prstGeom>
          <a:noFill/>
          <a:ln>
            <a:noFill/>
          </a:ln>
        </p:spPr>
      </p:pic>
      <p:pic>
        <p:nvPicPr>
          <p:cNvPr id="558" name="Google Shape;558;g1d47d1f26b4_0_0"/>
          <p:cNvPicPr preferRelativeResize="0"/>
          <p:nvPr/>
        </p:nvPicPr>
        <p:blipFill>
          <a:blip r:embed="rId63">
            <a:alphaModFix/>
          </a:blip>
          <a:stretch>
            <a:fillRect/>
          </a:stretch>
        </p:blipFill>
        <p:spPr>
          <a:xfrm>
            <a:off x="152540" y="5500075"/>
            <a:ext cx="298700" cy="329600"/>
          </a:xfrm>
          <a:prstGeom prst="rect">
            <a:avLst/>
          </a:prstGeom>
          <a:noFill/>
          <a:ln>
            <a:noFill/>
          </a:ln>
        </p:spPr>
      </p:pic>
      <p:pic>
        <p:nvPicPr>
          <p:cNvPr id="559" name="Google Shape;559;g1d47d1f26b4_0_0"/>
          <p:cNvPicPr preferRelativeResize="0"/>
          <p:nvPr/>
        </p:nvPicPr>
        <p:blipFill>
          <a:blip r:embed="rId64">
            <a:alphaModFix/>
          </a:blip>
          <a:stretch>
            <a:fillRect/>
          </a:stretch>
        </p:blipFill>
        <p:spPr>
          <a:xfrm>
            <a:off x="1966415" y="5500075"/>
            <a:ext cx="298700" cy="329600"/>
          </a:xfrm>
          <a:prstGeom prst="rect">
            <a:avLst/>
          </a:prstGeom>
          <a:noFill/>
          <a:ln>
            <a:noFill/>
          </a:ln>
        </p:spPr>
      </p:pic>
      <p:pic>
        <p:nvPicPr>
          <p:cNvPr id="560" name="Google Shape;560;g1d47d1f26b4_0_0"/>
          <p:cNvPicPr preferRelativeResize="0"/>
          <p:nvPr/>
        </p:nvPicPr>
        <p:blipFill>
          <a:blip r:embed="rId65">
            <a:alphaModFix/>
          </a:blip>
          <a:stretch>
            <a:fillRect/>
          </a:stretch>
        </p:blipFill>
        <p:spPr>
          <a:xfrm>
            <a:off x="2321928" y="5490975"/>
            <a:ext cx="298700" cy="329600"/>
          </a:xfrm>
          <a:prstGeom prst="rect">
            <a:avLst/>
          </a:prstGeom>
          <a:noFill/>
          <a:ln>
            <a:noFill/>
          </a:ln>
        </p:spPr>
      </p:pic>
      <p:pic>
        <p:nvPicPr>
          <p:cNvPr id="561" name="Google Shape;561;g1d47d1f26b4_0_0"/>
          <p:cNvPicPr preferRelativeResize="0"/>
          <p:nvPr/>
        </p:nvPicPr>
        <p:blipFill>
          <a:blip r:embed="rId66">
            <a:alphaModFix/>
          </a:blip>
          <a:stretch>
            <a:fillRect/>
          </a:stretch>
        </p:blipFill>
        <p:spPr>
          <a:xfrm>
            <a:off x="2244675" y="4371180"/>
            <a:ext cx="363375" cy="322495"/>
          </a:xfrm>
          <a:prstGeom prst="rect">
            <a:avLst/>
          </a:prstGeom>
          <a:noFill/>
          <a:ln>
            <a:noFill/>
          </a:ln>
        </p:spPr>
      </p:pic>
      <p:pic>
        <p:nvPicPr>
          <p:cNvPr id="562" name="Google Shape;562;g1d47d1f26b4_0_0"/>
          <p:cNvPicPr preferRelativeResize="0"/>
          <p:nvPr/>
        </p:nvPicPr>
        <p:blipFill>
          <a:blip r:embed="rId67">
            <a:alphaModFix/>
          </a:blip>
          <a:stretch>
            <a:fillRect/>
          </a:stretch>
        </p:blipFill>
        <p:spPr>
          <a:xfrm>
            <a:off x="1570000" y="4375730"/>
            <a:ext cx="363375" cy="322495"/>
          </a:xfrm>
          <a:prstGeom prst="rect">
            <a:avLst/>
          </a:prstGeom>
          <a:noFill/>
          <a:ln>
            <a:noFill/>
          </a:ln>
        </p:spPr>
      </p:pic>
      <p:pic>
        <p:nvPicPr>
          <p:cNvPr id="563" name="Google Shape;563;g1d47d1f26b4_0_0"/>
          <p:cNvPicPr preferRelativeResize="0"/>
          <p:nvPr/>
        </p:nvPicPr>
        <p:blipFill>
          <a:blip r:embed="rId68">
            <a:alphaModFix/>
          </a:blip>
          <a:stretch>
            <a:fillRect/>
          </a:stretch>
        </p:blipFill>
        <p:spPr>
          <a:xfrm>
            <a:off x="1200150" y="4375730"/>
            <a:ext cx="363375" cy="322495"/>
          </a:xfrm>
          <a:prstGeom prst="rect">
            <a:avLst/>
          </a:prstGeom>
          <a:noFill/>
          <a:ln>
            <a:noFill/>
          </a:ln>
        </p:spPr>
      </p:pic>
      <p:pic>
        <p:nvPicPr>
          <p:cNvPr id="564" name="Google Shape;564;g1d47d1f26b4_0_0"/>
          <p:cNvPicPr preferRelativeResize="0"/>
          <p:nvPr/>
        </p:nvPicPr>
        <p:blipFill>
          <a:blip r:embed="rId69">
            <a:alphaModFix/>
          </a:blip>
          <a:stretch>
            <a:fillRect/>
          </a:stretch>
        </p:blipFill>
        <p:spPr>
          <a:xfrm>
            <a:off x="835513" y="4375730"/>
            <a:ext cx="363375" cy="322495"/>
          </a:xfrm>
          <a:prstGeom prst="rect">
            <a:avLst/>
          </a:prstGeom>
          <a:noFill/>
          <a:ln>
            <a:noFill/>
          </a:ln>
        </p:spPr>
      </p:pic>
      <p:pic>
        <p:nvPicPr>
          <p:cNvPr id="565" name="Google Shape;565;g1d47d1f26b4_0_0"/>
          <p:cNvPicPr preferRelativeResize="0"/>
          <p:nvPr/>
        </p:nvPicPr>
        <p:blipFill>
          <a:blip r:embed="rId70">
            <a:alphaModFix/>
          </a:blip>
          <a:stretch>
            <a:fillRect/>
          </a:stretch>
        </p:blipFill>
        <p:spPr>
          <a:xfrm>
            <a:off x="492975" y="4375730"/>
            <a:ext cx="363375" cy="322495"/>
          </a:xfrm>
          <a:prstGeom prst="rect">
            <a:avLst/>
          </a:prstGeom>
          <a:noFill/>
          <a:ln>
            <a:noFill/>
          </a:ln>
        </p:spPr>
      </p:pic>
      <p:pic>
        <p:nvPicPr>
          <p:cNvPr id="566" name="Google Shape;566;g1d47d1f26b4_0_0"/>
          <p:cNvPicPr preferRelativeResize="0"/>
          <p:nvPr/>
        </p:nvPicPr>
        <p:blipFill>
          <a:blip r:embed="rId71">
            <a:alphaModFix/>
          </a:blip>
          <a:stretch>
            <a:fillRect/>
          </a:stretch>
        </p:blipFill>
        <p:spPr>
          <a:xfrm>
            <a:off x="101038" y="4375730"/>
            <a:ext cx="363375" cy="322495"/>
          </a:xfrm>
          <a:prstGeom prst="rect">
            <a:avLst/>
          </a:prstGeom>
          <a:noFill/>
          <a:ln>
            <a:noFill/>
          </a:ln>
        </p:spPr>
      </p:pic>
      <p:pic>
        <p:nvPicPr>
          <p:cNvPr id="567" name="Google Shape;567;g1d47d1f26b4_0_0"/>
          <p:cNvPicPr preferRelativeResize="0"/>
          <p:nvPr/>
        </p:nvPicPr>
        <p:blipFill>
          <a:blip r:embed="rId72">
            <a:alphaModFix/>
          </a:blip>
          <a:stretch>
            <a:fillRect/>
          </a:stretch>
        </p:blipFill>
        <p:spPr>
          <a:xfrm>
            <a:off x="1907313" y="4375730"/>
            <a:ext cx="363375" cy="322495"/>
          </a:xfrm>
          <a:prstGeom prst="rect">
            <a:avLst/>
          </a:prstGeom>
          <a:noFill/>
          <a:ln>
            <a:noFill/>
          </a:ln>
        </p:spPr>
      </p:pic>
      <p:pic>
        <p:nvPicPr>
          <p:cNvPr id="568" name="Google Shape;568;g1d47d1f26b4_0_0"/>
          <p:cNvPicPr preferRelativeResize="0"/>
          <p:nvPr/>
        </p:nvPicPr>
        <p:blipFill>
          <a:blip r:embed="rId73">
            <a:alphaModFix/>
          </a:blip>
          <a:stretch>
            <a:fillRect/>
          </a:stretch>
        </p:blipFill>
        <p:spPr>
          <a:xfrm>
            <a:off x="101038" y="5900933"/>
            <a:ext cx="397900" cy="283492"/>
          </a:xfrm>
          <a:prstGeom prst="rect">
            <a:avLst/>
          </a:prstGeom>
          <a:noFill/>
          <a:ln>
            <a:noFill/>
          </a:ln>
        </p:spPr>
      </p:pic>
      <p:pic>
        <p:nvPicPr>
          <p:cNvPr id="569" name="Google Shape;569;g1d47d1f26b4_0_0"/>
          <p:cNvPicPr preferRelativeResize="0"/>
          <p:nvPr/>
        </p:nvPicPr>
        <p:blipFill>
          <a:blip r:embed="rId74">
            <a:alphaModFix/>
          </a:blip>
          <a:stretch>
            <a:fillRect/>
          </a:stretch>
        </p:blipFill>
        <p:spPr>
          <a:xfrm>
            <a:off x="1599650" y="5900933"/>
            <a:ext cx="397900" cy="283492"/>
          </a:xfrm>
          <a:prstGeom prst="rect">
            <a:avLst/>
          </a:prstGeom>
          <a:noFill/>
          <a:ln>
            <a:noFill/>
          </a:ln>
        </p:spPr>
      </p:pic>
      <p:pic>
        <p:nvPicPr>
          <p:cNvPr id="570" name="Google Shape;570;g1d47d1f26b4_0_0"/>
          <p:cNvPicPr preferRelativeResize="0"/>
          <p:nvPr/>
        </p:nvPicPr>
        <p:blipFill>
          <a:blip r:embed="rId75">
            <a:alphaModFix/>
          </a:blip>
          <a:stretch>
            <a:fillRect/>
          </a:stretch>
        </p:blipFill>
        <p:spPr>
          <a:xfrm>
            <a:off x="1230988" y="5900920"/>
            <a:ext cx="397900" cy="283492"/>
          </a:xfrm>
          <a:prstGeom prst="rect">
            <a:avLst/>
          </a:prstGeom>
          <a:noFill/>
          <a:ln>
            <a:noFill/>
          </a:ln>
        </p:spPr>
      </p:pic>
      <p:pic>
        <p:nvPicPr>
          <p:cNvPr id="571" name="Google Shape;571;g1d47d1f26b4_0_0"/>
          <p:cNvPicPr preferRelativeResize="0"/>
          <p:nvPr/>
        </p:nvPicPr>
        <p:blipFill>
          <a:blip r:embed="rId76">
            <a:alphaModFix/>
          </a:blip>
          <a:stretch>
            <a:fillRect/>
          </a:stretch>
        </p:blipFill>
        <p:spPr>
          <a:xfrm>
            <a:off x="850350" y="5907983"/>
            <a:ext cx="397900" cy="283492"/>
          </a:xfrm>
          <a:prstGeom prst="rect">
            <a:avLst/>
          </a:prstGeom>
          <a:noFill/>
          <a:ln>
            <a:noFill/>
          </a:ln>
        </p:spPr>
      </p:pic>
      <p:pic>
        <p:nvPicPr>
          <p:cNvPr id="572" name="Google Shape;572;g1d47d1f26b4_0_0"/>
          <p:cNvPicPr preferRelativeResize="0"/>
          <p:nvPr/>
        </p:nvPicPr>
        <p:blipFill>
          <a:blip r:embed="rId77">
            <a:alphaModFix/>
          </a:blip>
          <a:stretch>
            <a:fillRect/>
          </a:stretch>
        </p:blipFill>
        <p:spPr>
          <a:xfrm>
            <a:off x="475688" y="5907983"/>
            <a:ext cx="397900" cy="283492"/>
          </a:xfrm>
          <a:prstGeom prst="rect">
            <a:avLst/>
          </a:prstGeom>
          <a:noFill/>
          <a:ln>
            <a:noFill/>
          </a:ln>
        </p:spPr>
      </p:pic>
      <p:pic>
        <p:nvPicPr>
          <p:cNvPr id="573" name="Google Shape;573;g1d47d1f26b4_0_0"/>
          <p:cNvPicPr preferRelativeResize="0"/>
          <p:nvPr/>
        </p:nvPicPr>
        <p:blipFill>
          <a:blip r:embed="rId78">
            <a:alphaModFix/>
          </a:blip>
          <a:stretch>
            <a:fillRect/>
          </a:stretch>
        </p:blipFill>
        <p:spPr>
          <a:xfrm>
            <a:off x="2272313" y="5882733"/>
            <a:ext cx="397900" cy="283492"/>
          </a:xfrm>
          <a:prstGeom prst="rect">
            <a:avLst/>
          </a:prstGeom>
          <a:noFill/>
          <a:ln>
            <a:noFill/>
          </a:ln>
        </p:spPr>
      </p:pic>
      <p:pic>
        <p:nvPicPr>
          <p:cNvPr id="574" name="Google Shape;574;g1d47d1f26b4_0_0"/>
          <p:cNvPicPr preferRelativeResize="0"/>
          <p:nvPr/>
        </p:nvPicPr>
        <p:blipFill>
          <a:blip r:embed="rId79">
            <a:alphaModFix/>
          </a:blip>
          <a:stretch>
            <a:fillRect/>
          </a:stretch>
        </p:blipFill>
        <p:spPr>
          <a:xfrm>
            <a:off x="1916813" y="5900933"/>
            <a:ext cx="397900" cy="283492"/>
          </a:xfrm>
          <a:prstGeom prst="rect">
            <a:avLst/>
          </a:prstGeom>
          <a:noFill/>
          <a:ln>
            <a:noFill/>
          </a:ln>
        </p:spPr>
      </p:pic>
      <p:pic>
        <p:nvPicPr>
          <p:cNvPr id="575" name="Google Shape;575;g1d47d1f26b4_0_0"/>
          <p:cNvPicPr preferRelativeResize="0"/>
          <p:nvPr/>
        </p:nvPicPr>
        <p:blipFill>
          <a:blip r:embed="rId80">
            <a:alphaModFix/>
          </a:blip>
          <a:stretch>
            <a:fillRect/>
          </a:stretch>
        </p:blipFill>
        <p:spPr>
          <a:xfrm>
            <a:off x="2280698" y="6447928"/>
            <a:ext cx="256850" cy="328772"/>
          </a:xfrm>
          <a:prstGeom prst="rect">
            <a:avLst/>
          </a:prstGeom>
          <a:noFill/>
          <a:ln>
            <a:noFill/>
          </a:ln>
        </p:spPr>
      </p:pic>
      <p:pic>
        <p:nvPicPr>
          <p:cNvPr id="576" name="Google Shape;576;g1d47d1f26b4_0_0"/>
          <p:cNvPicPr preferRelativeResize="0"/>
          <p:nvPr/>
        </p:nvPicPr>
        <p:blipFill>
          <a:blip r:embed="rId81">
            <a:alphaModFix/>
          </a:blip>
          <a:stretch>
            <a:fillRect/>
          </a:stretch>
        </p:blipFill>
        <p:spPr>
          <a:xfrm>
            <a:off x="1612735" y="6447928"/>
            <a:ext cx="256850" cy="328772"/>
          </a:xfrm>
          <a:prstGeom prst="rect">
            <a:avLst/>
          </a:prstGeom>
          <a:noFill/>
          <a:ln>
            <a:noFill/>
          </a:ln>
        </p:spPr>
      </p:pic>
      <p:pic>
        <p:nvPicPr>
          <p:cNvPr id="577" name="Google Shape;577;g1d47d1f26b4_0_0"/>
          <p:cNvPicPr preferRelativeResize="0"/>
          <p:nvPr/>
        </p:nvPicPr>
        <p:blipFill>
          <a:blip r:embed="rId82">
            <a:alphaModFix/>
          </a:blip>
          <a:stretch>
            <a:fillRect/>
          </a:stretch>
        </p:blipFill>
        <p:spPr>
          <a:xfrm>
            <a:off x="1245710" y="6447928"/>
            <a:ext cx="256850" cy="328772"/>
          </a:xfrm>
          <a:prstGeom prst="rect">
            <a:avLst/>
          </a:prstGeom>
          <a:noFill/>
          <a:ln>
            <a:noFill/>
          </a:ln>
        </p:spPr>
      </p:pic>
      <p:pic>
        <p:nvPicPr>
          <p:cNvPr id="578" name="Google Shape;578;g1d47d1f26b4_0_0"/>
          <p:cNvPicPr preferRelativeResize="0"/>
          <p:nvPr/>
        </p:nvPicPr>
        <p:blipFill>
          <a:blip r:embed="rId83">
            <a:alphaModFix/>
          </a:blip>
          <a:stretch>
            <a:fillRect/>
          </a:stretch>
        </p:blipFill>
        <p:spPr>
          <a:xfrm>
            <a:off x="920885" y="6447928"/>
            <a:ext cx="256850" cy="328772"/>
          </a:xfrm>
          <a:prstGeom prst="rect">
            <a:avLst/>
          </a:prstGeom>
          <a:noFill/>
          <a:ln>
            <a:noFill/>
          </a:ln>
        </p:spPr>
      </p:pic>
      <p:pic>
        <p:nvPicPr>
          <p:cNvPr id="579" name="Google Shape;579;g1d47d1f26b4_0_0"/>
          <p:cNvPicPr preferRelativeResize="0"/>
          <p:nvPr/>
        </p:nvPicPr>
        <p:blipFill>
          <a:blip r:embed="rId84">
            <a:alphaModFix/>
          </a:blip>
          <a:stretch>
            <a:fillRect/>
          </a:stretch>
        </p:blipFill>
        <p:spPr>
          <a:xfrm>
            <a:off x="511660" y="6447928"/>
            <a:ext cx="256850" cy="328772"/>
          </a:xfrm>
          <a:prstGeom prst="rect">
            <a:avLst/>
          </a:prstGeom>
          <a:noFill/>
          <a:ln>
            <a:noFill/>
          </a:ln>
        </p:spPr>
      </p:pic>
      <p:pic>
        <p:nvPicPr>
          <p:cNvPr id="580" name="Google Shape;580;g1d47d1f26b4_0_0"/>
          <p:cNvPicPr preferRelativeResize="0"/>
          <p:nvPr/>
        </p:nvPicPr>
        <p:blipFill>
          <a:blip r:embed="rId85">
            <a:alphaModFix/>
          </a:blip>
          <a:stretch>
            <a:fillRect/>
          </a:stretch>
        </p:blipFill>
        <p:spPr>
          <a:xfrm>
            <a:off x="154323" y="6447928"/>
            <a:ext cx="256850" cy="328772"/>
          </a:xfrm>
          <a:prstGeom prst="rect">
            <a:avLst/>
          </a:prstGeom>
          <a:noFill/>
          <a:ln>
            <a:noFill/>
          </a:ln>
        </p:spPr>
      </p:pic>
      <p:pic>
        <p:nvPicPr>
          <p:cNvPr id="581" name="Google Shape;581;g1d47d1f26b4_0_0"/>
          <p:cNvPicPr preferRelativeResize="0"/>
          <p:nvPr/>
        </p:nvPicPr>
        <p:blipFill>
          <a:blip r:embed="rId86">
            <a:alphaModFix/>
          </a:blip>
          <a:stretch>
            <a:fillRect/>
          </a:stretch>
        </p:blipFill>
        <p:spPr>
          <a:xfrm>
            <a:off x="1979760" y="6447928"/>
            <a:ext cx="256850" cy="328772"/>
          </a:xfrm>
          <a:prstGeom prst="rect">
            <a:avLst/>
          </a:prstGeom>
          <a:noFill/>
          <a:ln>
            <a:noFill/>
          </a:ln>
        </p:spPr>
      </p:pic>
      <p:pic>
        <p:nvPicPr>
          <p:cNvPr id="582" name="Google Shape;582;g1d47d1f26b4_0_0"/>
          <p:cNvPicPr preferRelativeResize="0"/>
          <p:nvPr/>
        </p:nvPicPr>
        <p:blipFill rotWithShape="1">
          <a:blip r:embed="rId11">
            <a:alphaModFix/>
          </a:blip>
          <a:srcRect b="0" l="20639" r="15795" t="18059"/>
          <a:stretch/>
        </p:blipFill>
        <p:spPr>
          <a:xfrm>
            <a:off x="2494045" y="1545192"/>
            <a:ext cx="581238" cy="1049019"/>
          </a:xfrm>
          <a:prstGeom prst="rect">
            <a:avLst/>
          </a:prstGeom>
          <a:noFill/>
          <a:ln>
            <a:noFill/>
          </a:ln>
        </p:spPr>
      </p:pic>
      <p:pic>
        <p:nvPicPr>
          <p:cNvPr id="583" name="Google Shape;583;g1d47d1f26b4_0_0"/>
          <p:cNvPicPr preferRelativeResize="0"/>
          <p:nvPr/>
        </p:nvPicPr>
        <p:blipFill rotWithShape="1">
          <a:blip r:embed="rId11">
            <a:alphaModFix/>
          </a:blip>
          <a:srcRect b="0" l="20639" r="15795" t="18059"/>
          <a:stretch/>
        </p:blipFill>
        <p:spPr>
          <a:xfrm>
            <a:off x="4270659" y="1545192"/>
            <a:ext cx="581238" cy="1049019"/>
          </a:xfrm>
          <a:prstGeom prst="rect">
            <a:avLst/>
          </a:prstGeom>
          <a:noFill/>
          <a:ln>
            <a:noFill/>
          </a:ln>
        </p:spPr>
      </p:pic>
      <p:pic>
        <p:nvPicPr>
          <p:cNvPr id="584" name="Google Shape;584;g1d47d1f26b4_0_0"/>
          <p:cNvPicPr preferRelativeResize="0"/>
          <p:nvPr/>
        </p:nvPicPr>
        <p:blipFill>
          <a:blip r:embed="rId76">
            <a:alphaModFix/>
          </a:blip>
          <a:stretch>
            <a:fillRect/>
          </a:stretch>
        </p:blipFill>
        <p:spPr>
          <a:xfrm>
            <a:off x="2236600" y="1894927"/>
            <a:ext cx="339212" cy="241680"/>
          </a:xfrm>
          <a:prstGeom prst="rect">
            <a:avLst/>
          </a:prstGeom>
          <a:noFill/>
          <a:ln>
            <a:noFill/>
          </a:ln>
        </p:spPr>
      </p:pic>
      <p:pic>
        <p:nvPicPr>
          <p:cNvPr id="585" name="Google Shape;585;g1d47d1f26b4_0_0"/>
          <p:cNvPicPr preferRelativeResize="0"/>
          <p:nvPr/>
        </p:nvPicPr>
        <p:blipFill>
          <a:blip r:embed="rId76">
            <a:alphaModFix/>
          </a:blip>
          <a:stretch>
            <a:fillRect/>
          </a:stretch>
        </p:blipFill>
        <p:spPr>
          <a:xfrm>
            <a:off x="4185068" y="1738654"/>
            <a:ext cx="218966" cy="156012"/>
          </a:xfrm>
          <a:prstGeom prst="rect">
            <a:avLst/>
          </a:prstGeom>
          <a:noFill/>
          <a:ln>
            <a:noFill/>
          </a:ln>
        </p:spPr>
      </p:pic>
      <p:pic>
        <p:nvPicPr>
          <p:cNvPr id="586" name="Google Shape;586;g1d47d1f26b4_0_0"/>
          <p:cNvPicPr preferRelativeResize="0"/>
          <p:nvPr/>
        </p:nvPicPr>
        <p:blipFill>
          <a:blip r:embed="rId76">
            <a:alphaModFix/>
          </a:blip>
          <a:stretch>
            <a:fillRect/>
          </a:stretch>
        </p:blipFill>
        <p:spPr>
          <a:xfrm>
            <a:off x="4418384" y="1500223"/>
            <a:ext cx="218966" cy="156012"/>
          </a:xfrm>
          <a:prstGeom prst="rect">
            <a:avLst/>
          </a:prstGeom>
          <a:noFill/>
          <a:ln>
            <a:noFill/>
          </a:ln>
        </p:spPr>
      </p:pic>
      <p:pic>
        <p:nvPicPr>
          <p:cNvPr id="587" name="Google Shape;587;g1d47d1f26b4_0_0"/>
          <p:cNvPicPr preferRelativeResize="0"/>
          <p:nvPr/>
        </p:nvPicPr>
        <p:blipFill>
          <a:blip r:embed="rId76">
            <a:alphaModFix/>
          </a:blip>
          <a:stretch>
            <a:fillRect/>
          </a:stretch>
        </p:blipFill>
        <p:spPr>
          <a:xfrm>
            <a:off x="4686512" y="1605963"/>
            <a:ext cx="218966" cy="156012"/>
          </a:xfrm>
          <a:prstGeom prst="rect">
            <a:avLst/>
          </a:prstGeom>
          <a:noFill/>
          <a:ln>
            <a:noFill/>
          </a:ln>
        </p:spPr>
      </p:pic>
      <p:grpSp>
        <p:nvGrpSpPr>
          <p:cNvPr id="588" name="Google Shape;588;g1d47d1f26b4_0_0"/>
          <p:cNvGrpSpPr/>
          <p:nvPr/>
        </p:nvGrpSpPr>
        <p:grpSpPr>
          <a:xfrm>
            <a:off x="5980441" y="1545177"/>
            <a:ext cx="656894" cy="1049008"/>
            <a:chOff x="4595975" y="1715441"/>
            <a:chExt cx="770550" cy="1230508"/>
          </a:xfrm>
        </p:grpSpPr>
        <p:pic>
          <p:nvPicPr>
            <p:cNvPr id="589" name="Google Shape;589;g1d47d1f26b4_0_0"/>
            <p:cNvPicPr preferRelativeResize="0"/>
            <p:nvPr/>
          </p:nvPicPr>
          <p:blipFill rotWithShape="1">
            <a:blip r:embed="rId11">
              <a:alphaModFix/>
            </a:blip>
            <a:srcRect b="0" l="20639" r="15795" t="18059"/>
            <a:stretch/>
          </p:blipFill>
          <p:spPr>
            <a:xfrm>
              <a:off x="4672343" y="1715441"/>
              <a:ext cx="681801" cy="1230508"/>
            </a:xfrm>
            <a:prstGeom prst="rect">
              <a:avLst/>
            </a:prstGeom>
            <a:noFill/>
            <a:ln>
              <a:noFill/>
            </a:ln>
          </p:spPr>
        </p:pic>
        <p:pic>
          <p:nvPicPr>
            <p:cNvPr id="590" name="Google Shape;590;g1d47d1f26b4_0_0"/>
            <p:cNvPicPr preferRelativeResize="0"/>
            <p:nvPr/>
          </p:nvPicPr>
          <p:blipFill>
            <a:blip r:embed="rId76">
              <a:alphaModFix/>
            </a:blip>
            <a:stretch>
              <a:fillRect/>
            </a:stretch>
          </p:blipFill>
          <p:spPr>
            <a:xfrm>
              <a:off x="4595975" y="2014322"/>
              <a:ext cx="256850" cy="183003"/>
            </a:xfrm>
            <a:prstGeom prst="rect">
              <a:avLst/>
            </a:prstGeom>
            <a:noFill/>
            <a:ln>
              <a:noFill/>
            </a:ln>
          </p:spPr>
        </p:pic>
        <p:pic>
          <p:nvPicPr>
            <p:cNvPr id="591" name="Google Shape;591;g1d47d1f26b4_0_0"/>
            <p:cNvPicPr preferRelativeResize="0"/>
            <p:nvPr/>
          </p:nvPicPr>
          <p:blipFill>
            <a:blip r:embed="rId76">
              <a:alphaModFix/>
            </a:blip>
            <a:stretch>
              <a:fillRect/>
            </a:stretch>
          </p:blipFill>
          <p:spPr>
            <a:xfrm>
              <a:off x="4852825" y="1715447"/>
              <a:ext cx="256850" cy="183003"/>
            </a:xfrm>
            <a:prstGeom prst="rect">
              <a:avLst/>
            </a:prstGeom>
            <a:noFill/>
            <a:ln>
              <a:noFill/>
            </a:ln>
          </p:spPr>
        </p:pic>
        <p:pic>
          <p:nvPicPr>
            <p:cNvPr id="592" name="Google Shape;592;g1d47d1f26b4_0_0"/>
            <p:cNvPicPr preferRelativeResize="0"/>
            <p:nvPr/>
          </p:nvPicPr>
          <p:blipFill>
            <a:blip r:embed="rId76">
              <a:alphaModFix/>
            </a:blip>
            <a:stretch>
              <a:fillRect/>
            </a:stretch>
          </p:blipFill>
          <p:spPr>
            <a:xfrm>
              <a:off x="5109675" y="1827897"/>
              <a:ext cx="256850" cy="183003"/>
            </a:xfrm>
            <a:prstGeom prst="rect">
              <a:avLst/>
            </a:prstGeom>
            <a:noFill/>
            <a:ln>
              <a:noFill/>
            </a:ln>
          </p:spPr>
        </p:pic>
      </p:grpSp>
      <p:sp>
        <p:nvSpPr>
          <p:cNvPr id="593" name="Google Shape;593;g1d47d1f26b4_0_0"/>
          <p:cNvSpPr txBox="1"/>
          <p:nvPr/>
        </p:nvSpPr>
        <p:spPr>
          <a:xfrm>
            <a:off x="-76100" y="2604000"/>
            <a:ext cx="2886600" cy="4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dk1"/>
                </a:solidFill>
                <a:latin typeface="Calibri"/>
                <a:ea typeface="Calibri"/>
                <a:cs typeface="Calibri"/>
                <a:sym typeface="Calibri"/>
              </a:rPr>
              <a:t>Determine the flower shape</a:t>
            </a:r>
            <a:endParaRPr b="1" sz="100">
              <a:solidFill>
                <a:schemeClr val="dk1"/>
              </a:solidFill>
              <a:latin typeface="Calibri"/>
              <a:ea typeface="Calibri"/>
              <a:cs typeface="Calibri"/>
              <a:sym typeface="Calibri"/>
            </a:endParaRPr>
          </a:p>
        </p:txBody>
      </p:sp>
      <p:sp>
        <p:nvSpPr>
          <p:cNvPr id="594" name="Google Shape;594;g1d47d1f26b4_0_0"/>
          <p:cNvSpPr txBox="1"/>
          <p:nvPr/>
        </p:nvSpPr>
        <p:spPr>
          <a:xfrm>
            <a:off x="5366075" y="2604000"/>
            <a:ext cx="3330300" cy="4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dk1"/>
                </a:solidFill>
                <a:latin typeface="Calibri"/>
                <a:ea typeface="Calibri"/>
                <a:cs typeface="Calibri"/>
                <a:sym typeface="Calibri"/>
              </a:rPr>
              <a:t>Determine the</a:t>
            </a:r>
            <a:r>
              <a:rPr b="1" lang="en-US" sz="2000">
                <a:solidFill>
                  <a:schemeClr val="dk1"/>
                </a:solidFill>
                <a:latin typeface="Calibri"/>
                <a:ea typeface="Calibri"/>
                <a:cs typeface="Calibri"/>
                <a:sym typeface="Calibri"/>
              </a:rPr>
              <a:t> </a:t>
            </a:r>
            <a:r>
              <a:rPr b="1" lang="en-US" sz="2000">
                <a:solidFill>
                  <a:schemeClr val="dk1"/>
                </a:solidFill>
                <a:latin typeface="Calibri"/>
                <a:ea typeface="Calibri"/>
                <a:cs typeface="Calibri"/>
                <a:sym typeface="Calibri"/>
              </a:rPr>
              <a:t>plant </a:t>
            </a:r>
            <a:r>
              <a:rPr b="1" lang="en-US" sz="2000">
                <a:solidFill>
                  <a:schemeClr val="dk1"/>
                </a:solidFill>
                <a:latin typeface="Calibri"/>
                <a:ea typeface="Calibri"/>
                <a:cs typeface="Calibri"/>
                <a:sym typeface="Calibri"/>
              </a:rPr>
              <a:t>shape</a:t>
            </a:r>
            <a:endParaRPr b="1" sz="2000">
              <a:solidFill>
                <a:schemeClr val="dk1"/>
              </a:solidFill>
              <a:latin typeface="Calibri"/>
              <a:ea typeface="Calibri"/>
              <a:cs typeface="Calibri"/>
              <a:sym typeface="Calibri"/>
            </a:endParaRPr>
          </a:p>
        </p:txBody>
      </p:sp>
      <p:sp>
        <p:nvSpPr>
          <p:cNvPr id="595" name="Google Shape;595;g1d47d1f26b4_0_0"/>
          <p:cNvSpPr txBox="1"/>
          <p:nvPr/>
        </p:nvSpPr>
        <p:spPr>
          <a:xfrm>
            <a:off x="2806151" y="4138150"/>
            <a:ext cx="2162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000">
                <a:solidFill>
                  <a:srgbClr val="FF0000"/>
                </a:solidFill>
                <a:latin typeface="Calibri"/>
                <a:ea typeface="Calibri"/>
                <a:cs typeface="Calibri"/>
                <a:sym typeface="Calibri"/>
              </a:rPr>
              <a:t>Then copy it to your garden design</a:t>
            </a:r>
            <a:endParaRPr>
              <a:solidFill>
                <a:srgbClr val="FF0000"/>
              </a:solidFill>
            </a:endParaRPr>
          </a:p>
        </p:txBody>
      </p:sp>
      <p:sp>
        <p:nvSpPr>
          <p:cNvPr id="596" name="Google Shape;596;g1d47d1f26b4_0_0"/>
          <p:cNvSpPr txBox="1"/>
          <p:nvPr/>
        </p:nvSpPr>
        <p:spPr>
          <a:xfrm>
            <a:off x="2772475" y="3154775"/>
            <a:ext cx="2196000" cy="10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100">
                <a:solidFill>
                  <a:srgbClr val="FF0000"/>
                </a:solidFill>
                <a:latin typeface="Calibri"/>
                <a:ea typeface="Calibri"/>
                <a:cs typeface="Calibri"/>
                <a:sym typeface="Calibri"/>
              </a:rPr>
              <a:t>Make the </a:t>
            </a:r>
            <a:r>
              <a:rPr b="1" lang="en-US" sz="3100">
                <a:solidFill>
                  <a:srgbClr val="FF0000"/>
                </a:solidFill>
                <a:latin typeface="Calibri"/>
                <a:ea typeface="Calibri"/>
                <a:cs typeface="Calibri"/>
                <a:sym typeface="Calibri"/>
              </a:rPr>
              <a:t>plant here</a:t>
            </a:r>
            <a:endParaRPr b="1" sz="1300">
              <a:solidFill>
                <a:srgbClr val="FF0000"/>
              </a:solidFill>
              <a:latin typeface="Calibri"/>
              <a:ea typeface="Calibri"/>
              <a:cs typeface="Calibri"/>
              <a:sym typeface="Calibri"/>
            </a:endParaRPr>
          </a:p>
        </p:txBody>
      </p:sp>
      <p:grpSp>
        <p:nvGrpSpPr>
          <p:cNvPr id="597" name="Google Shape;597;g1d47d1f26b4_0_0"/>
          <p:cNvGrpSpPr/>
          <p:nvPr/>
        </p:nvGrpSpPr>
        <p:grpSpPr>
          <a:xfrm>
            <a:off x="2777713" y="3265413"/>
            <a:ext cx="2196034" cy="3368312"/>
            <a:chOff x="2777788" y="3338350"/>
            <a:chExt cx="2064913" cy="3207000"/>
          </a:xfrm>
        </p:grpSpPr>
        <p:cxnSp>
          <p:nvCxnSpPr>
            <p:cNvPr id="598" name="Google Shape;598;g1d47d1f26b4_0_0"/>
            <p:cNvCxnSpPr/>
            <p:nvPr/>
          </p:nvCxnSpPr>
          <p:spPr>
            <a:xfrm>
              <a:off x="2777800" y="3338350"/>
              <a:ext cx="0" cy="3207000"/>
            </a:xfrm>
            <a:prstGeom prst="straightConnector1">
              <a:avLst/>
            </a:prstGeom>
            <a:noFill/>
            <a:ln cap="flat" cmpd="sng" w="9525">
              <a:solidFill>
                <a:srgbClr val="FF0000"/>
              </a:solidFill>
              <a:prstDash val="solid"/>
              <a:round/>
              <a:headEnd len="med" w="med" type="none"/>
              <a:tailEnd len="med" w="med" type="none"/>
            </a:ln>
          </p:spPr>
        </p:cxnSp>
        <p:cxnSp>
          <p:nvCxnSpPr>
            <p:cNvPr id="599" name="Google Shape;599;g1d47d1f26b4_0_0"/>
            <p:cNvCxnSpPr/>
            <p:nvPr/>
          </p:nvCxnSpPr>
          <p:spPr>
            <a:xfrm rot="10800000">
              <a:off x="2779375" y="6540700"/>
              <a:ext cx="2061300" cy="0"/>
            </a:xfrm>
            <a:prstGeom prst="straightConnector1">
              <a:avLst/>
            </a:prstGeom>
            <a:noFill/>
            <a:ln cap="flat" cmpd="sng" w="9525">
              <a:solidFill>
                <a:srgbClr val="FF0000"/>
              </a:solidFill>
              <a:prstDash val="solid"/>
              <a:round/>
              <a:headEnd len="med" w="med" type="none"/>
              <a:tailEnd len="med" w="med" type="none"/>
            </a:ln>
          </p:spPr>
        </p:cxnSp>
        <p:cxnSp>
          <p:nvCxnSpPr>
            <p:cNvPr id="600" name="Google Shape;600;g1d47d1f26b4_0_0"/>
            <p:cNvCxnSpPr/>
            <p:nvPr/>
          </p:nvCxnSpPr>
          <p:spPr>
            <a:xfrm rot="10800000">
              <a:off x="2777788" y="3338350"/>
              <a:ext cx="2061300" cy="0"/>
            </a:xfrm>
            <a:prstGeom prst="straightConnector1">
              <a:avLst/>
            </a:prstGeom>
            <a:noFill/>
            <a:ln cap="flat" cmpd="sng" w="9525">
              <a:solidFill>
                <a:srgbClr val="FF0000"/>
              </a:solidFill>
              <a:prstDash val="solid"/>
              <a:round/>
              <a:headEnd len="med" w="med" type="none"/>
              <a:tailEnd len="med" w="med" type="none"/>
            </a:ln>
          </p:spPr>
        </p:cxnSp>
        <p:cxnSp>
          <p:nvCxnSpPr>
            <p:cNvPr id="601" name="Google Shape;601;g1d47d1f26b4_0_0"/>
            <p:cNvCxnSpPr/>
            <p:nvPr/>
          </p:nvCxnSpPr>
          <p:spPr>
            <a:xfrm>
              <a:off x="4842700" y="3338350"/>
              <a:ext cx="0" cy="3197400"/>
            </a:xfrm>
            <a:prstGeom prst="straightConnector1">
              <a:avLst/>
            </a:prstGeom>
            <a:noFill/>
            <a:ln cap="flat" cmpd="sng" w="9525">
              <a:solidFill>
                <a:srgbClr val="FF0000"/>
              </a:solidFill>
              <a:prstDash val="solid"/>
              <a:round/>
              <a:headEnd len="med" w="med" type="none"/>
              <a:tailEnd len="med" w="med" type="none"/>
            </a:ln>
          </p:spPr>
        </p:cxnSp>
      </p:grpSp>
      <p:pic>
        <p:nvPicPr>
          <p:cNvPr id="602" name="Google Shape;602;g1d47d1f26b4_0_0"/>
          <p:cNvPicPr preferRelativeResize="0"/>
          <p:nvPr/>
        </p:nvPicPr>
        <p:blipFill>
          <a:blip r:embed="rId87">
            <a:alphaModFix/>
          </a:blip>
          <a:stretch>
            <a:fillRect/>
          </a:stretch>
        </p:blipFill>
        <p:spPr>
          <a:xfrm>
            <a:off x="559375" y="1555949"/>
            <a:ext cx="659750" cy="988538"/>
          </a:xfrm>
          <a:prstGeom prst="rect">
            <a:avLst/>
          </a:prstGeom>
          <a:noFill/>
          <a:ln>
            <a:noFill/>
          </a:ln>
        </p:spPr>
      </p:pic>
      <p:sp>
        <p:nvSpPr>
          <p:cNvPr id="603" name="Google Shape;603;g1d47d1f26b4_0_0"/>
          <p:cNvSpPr txBox="1"/>
          <p:nvPr/>
        </p:nvSpPr>
        <p:spPr>
          <a:xfrm>
            <a:off x="161503" y="885750"/>
            <a:ext cx="1420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STEP 1</a:t>
            </a:r>
            <a:endParaRPr b="1" sz="1600">
              <a:latin typeface="Calibri"/>
              <a:ea typeface="Calibri"/>
              <a:cs typeface="Calibri"/>
              <a:sym typeface="Calibri"/>
            </a:endParaRPr>
          </a:p>
          <a:p>
            <a:pPr indent="0" lvl="0" marL="0" rtl="0" algn="ctr">
              <a:spcBef>
                <a:spcPts val="0"/>
              </a:spcBef>
              <a:spcAft>
                <a:spcPts val="0"/>
              </a:spcAft>
              <a:buNone/>
            </a:pPr>
            <a:r>
              <a:rPr b="1" lang="en-US" sz="1000">
                <a:latin typeface="Calibri"/>
                <a:ea typeface="Calibri"/>
                <a:cs typeface="Calibri"/>
                <a:sym typeface="Calibri"/>
              </a:rPr>
              <a:t>Search for a picture of the plant you need</a:t>
            </a:r>
            <a:endParaRPr b="1" sz="1200">
              <a:latin typeface="Calibri"/>
              <a:ea typeface="Calibri"/>
              <a:cs typeface="Calibri"/>
              <a:sym typeface="Calibri"/>
            </a:endParaRPr>
          </a:p>
        </p:txBody>
      </p:sp>
      <p:sp>
        <p:nvSpPr>
          <p:cNvPr id="604" name="Google Shape;604;g1d47d1f26b4_0_0"/>
          <p:cNvSpPr txBox="1"/>
          <p:nvPr/>
        </p:nvSpPr>
        <p:spPr>
          <a:xfrm>
            <a:off x="7379475" y="6566075"/>
            <a:ext cx="176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 Blazing Star Gardens</a:t>
            </a:r>
            <a:endParaRPr b="1" sz="1100"/>
          </a:p>
        </p:txBody>
      </p:sp>
      <p:sp>
        <p:nvSpPr>
          <p:cNvPr id="605" name="Google Shape;605;g1d47d1f26b4_0_0"/>
          <p:cNvSpPr txBox="1"/>
          <p:nvPr/>
        </p:nvSpPr>
        <p:spPr>
          <a:xfrm>
            <a:off x="100" y="481625"/>
            <a:ext cx="9144000" cy="484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950">
                <a:latin typeface="Calibri"/>
                <a:ea typeface="Calibri"/>
                <a:cs typeface="Calibri"/>
                <a:sym typeface="Calibri"/>
              </a:rPr>
              <a:t>How to make a missing species - Example:</a:t>
            </a:r>
            <a:r>
              <a:rPr lang="en-US" sz="1950">
                <a:latin typeface="Calibri"/>
                <a:ea typeface="Calibri"/>
                <a:cs typeface="Calibri"/>
                <a:sym typeface="Calibri"/>
              </a:rPr>
              <a:t> Stiff Goldenrod</a:t>
            </a:r>
            <a:endParaRPr sz="1950">
              <a:latin typeface="Calibri"/>
              <a:ea typeface="Calibri"/>
              <a:cs typeface="Calibri"/>
              <a:sym typeface="Calibri"/>
            </a:endParaRPr>
          </a:p>
        </p:txBody>
      </p:sp>
      <p:pic>
        <p:nvPicPr>
          <p:cNvPr id="606" name="Google Shape;606;g1d47d1f26b4_0_0">
            <a:hlinkClick action="ppaction://hlinksldjump" r:id="rId88"/>
          </p:cNvPr>
          <p:cNvPicPr preferRelativeResize="0"/>
          <p:nvPr/>
        </p:nvPicPr>
        <p:blipFill>
          <a:blip r:embed="rId89">
            <a:alphaModFix/>
          </a:blip>
          <a:stretch>
            <a:fillRect/>
          </a:stretch>
        </p:blipFill>
        <p:spPr>
          <a:xfrm>
            <a:off x="8422462" y="-1323"/>
            <a:ext cx="708950" cy="189323"/>
          </a:xfrm>
          <a:prstGeom prst="rect">
            <a:avLst/>
          </a:prstGeom>
          <a:noFill/>
          <a:ln>
            <a:noFill/>
          </a:ln>
        </p:spPr>
      </p:pic>
      <p:pic>
        <p:nvPicPr>
          <p:cNvPr id="607" name="Google Shape;607;g1d47d1f26b4_0_0"/>
          <p:cNvPicPr preferRelativeResize="0"/>
          <p:nvPr/>
        </p:nvPicPr>
        <p:blipFill rotWithShape="1">
          <a:blip r:embed="rId90">
            <a:alphaModFix/>
          </a:blip>
          <a:srcRect b="1776" l="7995" r="9828" t="18902"/>
          <a:stretch/>
        </p:blipFill>
        <p:spPr>
          <a:xfrm>
            <a:off x="5026025" y="5637550"/>
            <a:ext cx="772500" cy="903150"/>
          </a:xfrm>
          <a:prstGeom prst="rect">
            <a:avLst/>
          </a:prstGeom>
          <a:noFill/>
          <a:ln>
            <a:noFill/>
          </a:ln>
        </p:spPr>
      </p:pic>
      <p:pic>
        <p:nvPicPr>
          <p:cNvPr id="608" name="Google Shape;608;g1d47d1f26b4_0_0"/>
          <p:cNvPicPr preferRelativeResize="0"/>
          <p:nvPr/>
        </p:nvPicPr>
        <p:blipFill>
          <a:blip r:embed="rId91">
            <a:alphaModFix/>
          </a:blip>
          <a:stretch>
            <a:fillRect/>
          </a:stretch>
        </p:blipFill>
        <p:spPr>
          <a:xfrm>
            <a:off x="3281000" y="4961993"/>
            <a:ext cx="1134250" cy="1387570"/>
          </a:xfrm>
          <a:prstGeom prst="rect">
            <a:avLst/>
          </a:prstGeom>
          <a:noFill/>
          <a:ln>
            <a:noFill/>
          </a:ln>
        </p:spPr>
      </p:pic>
      <p:sp>
        <p:nvSpPr>
          <p:cNvPr id="609" name="Google Shape;609;g1d47d1f26b4_0_0"/>
          <p:cNvSpPr txBox="1"/>
          <p:nvPr>
            <p:ph type="ctrTitle"/>
          </p:nvPr>
        </p:nvSpPr>
        <p:spPr>
          <a:xfrm>
            <a:off x="10047900" y="914975"/>
            <a:ext cx="708900" cy="28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1060">
                <a:solidFill>
                  <a:schemeClr val="lt1"/>
                </a:solidFill>
              </a:rPr>
              <a:t>Create-a-Plant</a:t>
            </a:r>
            <a:endParaRPr sz="1060">
              <a:solidFill>
                <a:schemeClr val="lt1"/>
              </a:solidFill>
            </a:endParaRPr>
          </a:p>
        </p:txBody>
      </p:sp>
      <p:pic>
        <p:nvPicPr>
          <p:cNvPr descr="Asclepias tuberosa Transparent" id="610" name="Google Shape;610;g1d47d1f26b4_0_0"/>
          <p:cNvPicPr preferRelativeResize="0"/>
          <p:nvPr/>
        </p:nvPicPr>
        <p:blipFill rotWithShape="1">
          <a:blip r:embed="rId92">
            <a:alphaModFix/>
          </a:blip>
          <a:srcRect b="0" l="0" r="0" t="0"/>
          <a:stretch/>
        </p:blipFill>
        <p:spPr>
          <a:xfrm>
            <a:off x="7853398" y="1672380"/>
            <a:ext cx="550575" cy="533670"/>
          </a:xfrm>
          <a:prstGeom prst="rect">
            <a:avLst/>
          </a:prstGeom>
          <a:noFill/>
          <a:ln>
            <a:noFill/>
          </a:ln>
        </p:spPr>
      </p:pic>
      <p:sp>
        <p:nvSpPr>
          <p:cNvPr id="611" name="Google Shape;611;g1d47d1f26b4_0_0"/>
          <p:cNvSpPr txBox="1"/>
          <p:nvPr/>
        </p:nvSpPr>
        <p:spPr>
          <a:xfrm>
            <a:off x="7773197" y="2164037"/>
            <a:ext cx="747600" cy="351000"/>
          </a:xfrm>
          <a:prstGeom prst="rect">
            <a:avLst/>
          </a:prstGeom>
          <a:noFill/>
          <a:ln>
            <a:noFill/>
          </a:ln>
        </p:spPr>
        <p:txBody>
          <a:bodyPr anchorCtr="0" anchor="t" bIns="36575" lIns="36575" spcFirstLastPara="1" rIns="36575" wrap="square" tIns="36575">
            <a:spAutoFit/>
          </a:bodyPr>
          <a:lstStyle/>
          <a:p>
            <a:pPr indent="0" lvl="0" marL="0" marR="0" rtl="0" algn="ctr">
              <a:lnSpc>
                <a:spcPct val="100000"/>
              </a:lnSpc>
              <a:spcBef>
                <a:spcPts val="0"/>
              </a:spcBef>
              <a:spcAft>
                <a:spcPts val="0"/>
              </a:spcAft>
              <a:buClr>
                <a:srgbClr val="000000"/>
              </a:buClr>
              <a:buSzPts val="900"/>
              <a:buFont typeface="Calibri"/>
              <a:buNone/>
            </a:pPr>
            <a:r>
              <a:rPr b="1" i="0" lang="en-US" sz="900" u="sng" cap="none" strike="noStrike">
                <a:solidFill>
                  <a:schemeClr val="dk1"/>
                </a:solidFill>
                <a:latin typeface="Calibri"/>
                <a:ea typeface="Calibri"/>
                <a:cs typeface="Calibri"/>
                <a:sym typeface="Calibri"/>
                <a:hlinkClick r:id="rId93">
                  <a:extLst>
                    <a:ext uri="{A12FA001-AC4F-418D-AE19-62706E023703}">
                      <ahyp:hlinkClr val="tx"/>
                    </a:ext>
                  </a:extLst>
                </a:hlinkClick>
              </a:rPr>
              <a:t>Butterfly Milkweed</a:t>
            </a:r>
            <a:endParaRPr b="0" i="0" sz="1800" u="none" cap="none" strike="noStrike">
              <a:solidFill>
                <a:schemeClr val="dk1"/>
              </a:solidFill>
              <a:latin typeface="Arial"/>
              <a:ea typeface="Arial"/>
              <a:cs typeface="Arial"/>
              <a:sym typeface="Arial"/>
            </a:endParaRPr>
          </a:p>
        </p:txBody>
      </p:sp>
      <p:grpSp>
        <p:nvGrpSpPr>
          <p:cNvPr id="612" name="Google Shape;612;g1d47d1f26b4_0_0"/>
          <p:cNvGrpSpPr/>
          <p:nvPr/>
        </p:nvGrpSpPr>
        <p:grpSpPr>
          <a:xfrm>
            <a:off x="7525875" y="1852888"/>
            <a:ext cx="408000" cy="307950"/>
            <a:chOff x="9537475" y="927000"/>
            <a:chExt cx="408000" cy="307950"/>
          </a:xfrm>
        </p:grpSpPr>
        <p:cxnSp>
          <p:nvCxnSpPr>
            <p:cNvPr id="613" name="Google Shape;613;g1d47d1f26b4_0_0"/>
            <p:cNvCxnSpPr/>
            <p:nvPr/>
          </p:nvCxnSpPr>
          <p:spPr>
            <a:xfrm>
              <a:off x="9806000" y="933450"/>
              <a:ext cx="0" cy="295200"/>
            </a:xfrm>
            <a:prstGeom prst="straightConnector1">
              <a:avLst/>
            </a:prstGeom>
            <a:noFill/>
            <a:ln cap="flat" cmpd="sng" w="9525">
              <a:solidFill>
                <a:schemeClr val="dk2"/>
              </a:solidFill>
              <a:prstDash val="solid"/>
              <a:round/>
              <a:headEnd len="med" w="med" type="none"/>
              <a:tailEnd len="med" w="med" type="none"/>
            </a:ln>
          </p:spPr>
        </p:cxnSp>
        <p:sp>
          <p:nvSpPr>
            <p:cNvPr id="614" name="Google Shape;614;g1d47d1f26b4_0_0"/>
            <p:cNvSpPr txBox="1"/>
            <p:nvPr/>
          </p:nvSpPr>
          <p:spPr>
            <a:xfrm>
              <a:off x="9537475" y="927150"/>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1ft</a:t>
              </a:r>
              <a:endParaRPr/>
            </a:p>
          </p:txBody>
        </p:sp>
        <p:cxnSp>
          <p:nvCxnSpPr>
            <p:cNvPr id="615" name="Google Shape;615;g1d47d1f26b4_0_0"/>
            <p:cNvCxnSpPr>
              <a:stCxn id="614"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616" name="Google Shape;616;g1d47d1f26b4_0_0"/>
            <p:cNvCxnSpPr>
              <a:stCxn id="614" idx="0"/>
            </p:cNvCxnSpPr>
            <p:nvPr/>
          </p:nvCxnSpPr>
          <p:spPr>
            <a:xfrm>
              <a:off x="9741475" y="927150"/>
              <a:ext cx="0" cy="0"/>
            </a:xfrm>
            <a:prstGeom prst="straightConnector1">
              <a:avLst/>
            </a:prstGeom>
            <a:noFill/>
            <a:ln cap="flat" cmpd="sng" w="9525">
              <a:solidFill>
                <a:schemeClr val="dk2"/>
              </a:solidFill>
              <a:prstDash val="solid"/>
              <a:round/>
              <a:headEnd len="med" w="med" type="none"/>
              <a:tailEnd len="med" w="med" type="none"/>
            </a:ln>
          </p:spPr>
        </p:cxnSp>
        <p:cxnSp>
          <p:nvCxnSpPr>
            <p:cNvPr id="617" name="Google Shape;617;g1d47d1f26b4_0_0"/>
            <p:cNvCxnSpPr/>
            <p:nvPr/>
          </p:nvCxnSpPr>
          <p:spPr>
            <a:xfrm rot="10800000">
              <a:off x="9770300" y="927000"/>
              <a:ext cx="71400" cy="300"/>
            </a:xfrm>
            <a:prstGeom prst="straightConnector1">
              <a:avLst/>
            </a:prstGeom>
            <a:noFill/>
            <a:ln cap="flat" cmpd="sng" w="9525">
              <a:solidFill>
                <a:schemeClr val="dk2"/>
              </a:solidFill>
              <a:prstDash val="solid"/>
              <a:round/>
              <a:headEnd len="med" w="med" type="none"/>
              <a:tailEnd len="med" w="med" type="none"/>
            </a:ln>
          </p:spPr>
        </p:cxnSp>
        <p:cxnSp>
          <p:nvCxnSpPr>
            <p:cNvPr id="618" name="Google Shape;618;g1d47d1f26b4_0_0"/>
            <p:cNvCxnSpPr/>
            <p:nvPr/>
          </p:nvCxnSpPr>
          <p:spPr>
            <a:xfrm rot="10800000">
              <a:off x="9770300" y="1232175"/>
              <a:ext cx="71400" cy="300"/>
            </a:xfrm>
            <a:prstGeom prst="straightConnector1">
              <a:avLst/>
            </a:prstGeom>
            <a:noFill/>
            <a:ln cap="flat" cmpd="sng" w="9525">
              <a:solidFill>
                <a:schemeClr val="dk2"/>
              </a:solidFill>
              <a:prstDash val="solid"/>
              <a:round/>
              <a:headEnd len="med" w="med" type="none"/>
              <a:tailEnd len="med" w="med" type="none"/>
            </a:ln>
          </p:spPr>
        </p:cxnSp>
      </p:grpSp>
      <p:sp>
        <p:nvSpPr>
          <p:cNvPr id="619" name="Google Shape;619;g1d47d1f26b4_0_0"/>
          <p:cNvSpPr txBox="1"/>
          <p:nvPr/>
        </p:nvSpPr>
        <p:spPr>
          <a:xfrm>
            <a:off x="10047900" y="691550"/>
            <a:ext cx="772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620" name="Google Shape;620;g1d47d1f26b4_0_0"/>
          <p:cNvSpPr txBox="1"/>
          <p:nvPr/>
        </p:nvSpPr>
        <p:spPr>
          <a:xfrm>
            <a:off x="7309250" y="890950"/>
            <a:ext cx="1654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STEP 5</a:t>
            </a:r>
            <a:endParaRPr b="1" sz="16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US" sz="1000">
                <a:solidFill>
                  <a:schemeClr val="dk1"/>
                </a:solidFill>
                <a:latin typeface="Calibri"/>
                <a:ea typeface="Calibri"/>
                <a:cs typeface="Calibri"/>
                <a:sym typeface="Calibri"/>
              </a:rPr>
              <a:t>Find out how tall the plant is and adjust it to this scale:</a:t>
            </a:r>
            <a:endParaRPr b="1" sz="1000">
              <a:latin typeface="Calibri"/>
              <a:ea typeface="Calibri"/>
              <a:cs typeface="Calibri"/>
              <a:sym typeface="Calibri"/>
            </a:endParaRPr>
          </a:p>
        </p:txBody>
      </p:sp>
      <p:cxnSp>
        <p:nvCxnSpPr>
          <p:cNvPr id="621" name="Google Shape;621;g1d47d1f26b4_0_0"/>
          <p:cNvCxnSpPr/>
          <p:nvPr/>
        </p:nvCxnSpPr>
        <p:spPr>
          <a:xfrm>
            <a:off x="6013300" y="1589100"/>
            <a:ext cx="0" cy="900000"/>
          </a:xfrm>
          <a:prstGeom prst="straightConnector1">
            <a:avLst/>
          </a:prstGeom>
          <a:noFill/>
          <a:ln cap="flat" cmpd="sng" w="9525">
            <a:solidFill>
              <a:schemeClr val="dk2"/>
            </a:solidFill>
            <a:prstDash val="solid"/>
            <a:round/>
            <a:headEnd len="med" w="med" type="none"/>
            <a:tailEnd len="med" w="med" type="none"/>
          </a:ln>
        </p:spPr>
      </p:cxnSp>
      <p:sp>
        <p:nvSpPr>
          <p:cNvPr id="622" name="Google Shape;622;g1d47d1f26b4_0_0"/>
          <p:cNvSpPr txBox="1"/>
          <p:nvPr/>
        </p:nvSpPr>
        <p:spPr>
          <a:xfrm>
            <a:off x="5662175" y="1891525"/>
            <a:ext cx="4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2.5</a:t>
            </a:r>
            <a:r>
              <a:rPr lang="en-US" sz="800">
                <a:solidFill>
                  <a:schemeClr val="dk1"/>
                </a:solidFill>
                <a:latin typeface="Calibri"/>
                <a:ea typeface="Calibri"/>
                <a:cs typeface="Calibri"/>
                <a:sym typeface="Calibri"/>
              </a:rPr>
              <a:t>ft</a:t>
            </a:r>
            <a:endParaRPr/>
          </a:p>
        </p:txBody>
      </p:sp>
      <p:cxnSp>
        <p:nvCxnSpPr>
          <p:cNvPr id="623" name="Google Shape;623;g1d47d1f26b4_0_0"/>
          <p:cNvCxnSpPr>
            <a:stCxn id="622" idx="0"/>
          </p:cNvCxnSpPr>
          <p:nvPr/>
        </p:nvCxnSpPr>
        <p:spPr>
          <a:xfrm>
            <a:off x="5866175" y="1891525"/>
            <a:ext cx="0" cy="0"/>
          </a:xfrm>
          <a:prstGeom prst="straightConnector1">
            <a:avLst/>
          </a:prstGeom>
          <a:noFill/>
          <a:ln cap="flat" cmpd="sng" w="9525">
            <a:solidFill>
              <a:schemeClr val="dk2"/>
            </a:solidFill>
            <a:prstDash val="solid"/>
            <a:round/>
            <a:headEnd len="med" w="med" type="none"/>
            <a:tailEnd len="med" w="med" type="none"/>
          </a:ln>
        </p:spPr>
      </p:cxnSp>
      <p:cxnSp>
        <p:nvCxnSpPr>
          <p:cNvPr id="624" name="Google Shape;624;g1d47d1f26b4_0_0"/>
          <p:cNvCxnSpPr/>
          <p:nvPr/>
        </p:nvCxnSpPr>
        <p:spPr>
          <a:xfrm>
            <a:off x="5263775" y="1683975"/>
            <a:ext cx="0" cy="0"/>
          </a:xfrm>
          <a:prstGeom prst="straightConnector1">
            <a:avLst/>
          </a:prstGeom>
          <a:noFill/>
          <a:ln cap="flat" cmpd="sng" w="9525">
            <a:solidFill>
              <a:schemeClr val="dk2"/>
            </a:solidFill>
            <a:prstDash val="solid"/>
            <a:round/>
            <a:headEnd len="med" w="med" type="none"/>
            <a:tailEnd len="med" w="med" type="none"/>
          </a:ln>
        </p:spPr>
      </p:cxnSp>
      <p:cxnSp>
        <p:nvCxnSpPr>
          <p:cNvPr id="625" name="Google Shape;625;g1d47d1f26b4_0_0"/>
          <p:cNvCxnSpPr/>
          <p:nvPr/>
        </p:nvCxnSpPr>
        <p:spPr>
          <a:xfrm rot="10800000">
            <a:off x="5977600" y="1593861"/>
            <a:ext cx="71400" cy="900"/>
          </a:xfrm>
          <a:prstGeom prst="straightConnector1">
            <a:avLst/>
          </a:prstGeom>
          <a:noFill/>
          <a:ln cap="flat" cmpd="sng" w="9525">
            <a:solidFill>
              <a:schemeClr val="dk2"/>
            </a:solidFill>
            <a:prstDash val="solid"/>
            <a:round/>
            <a:headEnd len="med" w="med" type="none"/>
            <a:tailEnd len="med" w="med" type="none"/>
          </a:ln>
        </p:spPr>
      </p:cxnSp>
      <p:cxnSp>
        <p:nvCxnSpPr>
          <p:cNvPr id="626" name="Google Shape;626;g1d47d1f26b4_0_0"/>
          <p:cNvCxnSpPr/>
          <p:nvPr/>
        </p:nvCxnSpPr>
        <p:spPr>
          <a:xfrm rot="10800000">
            <a:off x="5977600" y="2496124"/>
            <a:ext cx="71400" cy="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628a8c5124_0_37"/>
          <p:cNvSpPr txBox="1"/>
          <p:nvPr>
            <p:ph type="ctrTitle"/>
          </p:nvPr>
        </p:nvSpPr>
        <p:spPr>
          <a:xfrm>
            <a:off x="7941175" y="623175"/>
            <a:ext cx="1111500" cy="1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50">
                <a:solidFill>
                  <a:schemeClr val="lt1"/>
                </a:solidFill>
              </a:rPr>
              <a:t>Computer Tips</a:t>
            </a:r>
            <a:endParaRPr sz="250">
              <a:solidFill>
                <a:schemeClr val="lt1"/>
              </a:solidFill>
            </a:endParaRPr>
          </a:p>
        </p:txBody>
      </p:sp>
      <p:pic>
        <p:nvPicPr>
          <p:cNvPr id="632" name="Google Shape;632;g2628a8c5124_0_37">
            <a:hlinkClick action="ppaction://hlinksldjump" r:id="rId3"/>
          </p:cNvPr>
          <p:cNvPicPr preferRelativeResize="0"/>
          <p:nvPr/>
        </p:nvPicPr>
        <p:blipFill>
          <a:blip r:embed="rId4">
            <a:alphaModFix/>
          </a:blip>
          <a:stretch>
            <a:fillRect/>
          </a:stretch>
        </p:blipFill>
        <p:spPr>
          <a:xfrm>
            <a:off x="8422462" y="-1323"/>
            <a:ext cx="708950" cy="189323"/>
          </a:xfrm>
          <a:prstGeom prst="rect">
            <a:avLst/>
          </a:prstGeom>
          <a:noFill/>
          <a:ln>
            <a:noFill/>
          </a:ln>
        </p:spPr>
      </p:pic>
      <p:sp>
        <p:nvSpPr>
          <p:cNvPr id="633" name="Google Shape;633;g2628a8c5124_0_37"/>
          <p:cNvSpPr txBox="1"/>
          <p:nvPr/>
        </p:nvSpPr>
        <p:spPr>
          <a:xfrm>
            <a:off x="344850" y="1090275"/>
            <a:ext cx="7899300" cy="5154000"/>
          </a:xfrm>
          <a:prstGeom prst="rect">
            <a:avLst/>
          </a:prstGeom>
          <a:noFill/>
          <a:ln>
            <a:noFill/>
          </a:ln>
        </p:spPr>
        <p:txBody>
          <a:bodyPr anchorCtr="0" anchor="t" bIns="91425" lIns="91425" spcFirstLastPara="1" rIns="91425" wrap="square" tIns="91425">
            <a:spAutoFit/>
          </a:bodyPr>
          <a:lstStyle/>
          <a:p>
            <a:pPr indent="-298450" lvl="0" marL="457200" rtl="0" algn="l">
              <a:spcBef>
                <a:spcPts val="1000"/>
              </a:spcBef>
              <a:spcAft>
                <a:spcPts val="0"/>
              </a:spcAft>
              <a:buClr>
                <a:schemeClr val="dk1"/>
              </a:buClr>
              <a:buSzPts val="1100"/>
              <a:buFont typeface="Calibri"/>
              <a:buAutoNum type="arabicPeriod"/>
            </a:pPr>
            <a:r>
              <a:rPr b="1" lang="en-US" sz="1200">
                <a:solidFill>
                  <a:schemeClr val="dk1"/>
                </a:solidFill>
                <a:latin typeface="Calibri"/>
                <a:ea typeface="Calibri"/>
                <a:cs typeface="Calibri"/>
                <a:sym typeface="Calibri"/>
              </a:rPr>
              <a:t>Don’t have a computer? </a:t>
            </a:r>
            <a:r>
              <a:rPr lang="en-US" sz="1200">
                <a:solidFill>
                  <a:schemeClr val="dk1"/>
                </a:solidFill>
                <a:latin typeface="Calibri"/>
                <a:ea typeface="Calibri"/>
                <a:cs typeface="Calibri"/>
                <a:sym typeface="Calibri"/>
              </a:rPr>
              <a:t>Sketch your garden design on paper while using the resource slides to figure out how to design. Then, use the computers at your local library to transfer your design onto this design tool. Libraries have nice color printers, too! (Pro tip: Put the printed garden design in those plastic sleeves made for 3-ring binders so it doesn’t get muddy while planting)</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To make new garden shape:</a:t>
            </a:r>
            <a:r>
              <a:rPr lang="en-US" sz="1200">
                <a:solidFill>
                  <a:schemeClr val="dk1"/>
                </a:solidFill>
                <a:latin typeface="Calibri"/>
                <a:ea typeface="Calibri"/>
                <a:cs typeface="Calibri"/>
                <a:sym typeface="Calibri"/>
              </a:rPr>
              <a:t> Click “Insert” on menu bar and then “Scribble” or the shape of your choice to draw your garden border (then go to “Format”, “Shape Fill” and click “No fill”; then click “Shape Outline” and change to black or other color)</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Add plants: </a:t>
            </a:r>
            <a:r>
              <a:rPr lang="en-US" sz="1200">
                <a:solidFill>
                  <a:schemeClr val="dk1"/>
                </a:solidFill>
                <a:latin typeface="Calibri"/>
                <a:ea typeface="Calibri"/>
                <a:cs typeface="Calibri"/>
                <a:sym typeface="Calibri"/>
              </a:rPr>
              <a:t>Highlight the flowers and grasses you want and move them to your design. </a:t>
            </a:r>
            <a:endParaRPr sz="1200">
              <a:solidFill>
                <a:schemeClr val="dk1"/>
              </a:solidFill>
              <a:latin typeface="Calibri"/>
              <a:ea typeface="Calibri"/>
              <a:cs typeface="Calibri"/>
              <a:sym typeface="Calibri"/>
            </a:endParaRPr>
          </a:p>
          <a:p>
            <a:pPr indent="-304800" lvl="1" marL="914400" rtl="0" algn="l">
              <a:spcBef>
                <a:spcPts val="500"/>
              </a:spcBef>
              <a:spcAft>
                <a:spcPts val="0"/>
              </a:spcAft>
              <a:buClr>
                <a:schemeClr val="dk1"/>
              </a:buClr>
              <a:buSzPts val="1200"/>
              <a:buFont typeface="Calibri"/>
              <a:buAutoNum type="alphaLcPeriod"/>
            </a:pPr>
            <a:r>
              <a:rPr lang="en-US" sz="1200">
                <a:solidFill>
                  <a:schemeClr val="dk1"/>
                </a:solidFill>
                <a:latin typeface="Calibri"/>
                <a:ea typeface="Calibri"/>
                <a:cs typeface="Calibri"/>
                <a:sym typeface="Calibri"/>
              </a:rPr>
              <a:t>Use Copy and Paste to make more of each plant</a:t>
            </a:r>
            <a:endParaRPr sz="1200">
              <a:solidFill>
                <a:schemeClr val="dk1"/>
              </a:solidFill>
              <a:latin typeface="Calibri"/>
              <a:ea typeface="Calibri"/>
              <a:cs typeface="Calibri"/>
              <a:sym typeface="Calibri"/>
            </a:endParaRPr>
          </a:p>
          <a:p>
            <a:pPr indent="-304800" lvl="1" marL="914400" rtl="0" algn="l">
              <a:spcBef>
                <a:spcPts val="500"/>
              </a:spcBef>
              <a:spcAft>
                <a:spcPts val="0"/>
              </a:spcAft>
              <a:buClr>
                <a:schemeClr val="dk1"/>
              </a:buClr>
              <a:buSzPts val="1200"/>
              <a:buFont typeface="Calibri"/>
              <a:buAutoNum type="alphaLcPeriod"/>
            </a:pPr>
            <a:r>
              <a:rPr lang="en-US" sz="1200">
                <a:solidFill>
                  <a:schemeClr val="dk1"/>
                </a:solidFill>
                <a:latin typeface="Calibri"/>
                <a:ea typeface="Calibri"/>
                <a:cs typeface="Calibri"/>
                <a:sym typeface="Calibri"/>
              </a:rPr>
              <a:t>Holding Ctrl+C and Ctrl+V copies and pastes on google slides</a:t>
            </a:r>
            <a:endParaRPr sz="1200">
              <a:solidFill>
                <a:schemeClr val="dk1"/>
              </a:solidFill>
              <a:latin typeface="Calibri"/>
              <a:ea typeface="Calibri"/>
              <a:cs typeface="Calibri"/>
              <a:sym typeface="Calibri"/>
            </a:endParaRPr>
          </a:p>
          <a:p>
            <a:pPr indent="-304800" lvl="1" marL="914400" rtl="0" algn="l">
              <a:spcBef>
                <a:spcPts val="500"/>
              </a:spcBef>
              <a:spcAft>
                <a:spcPts val="0"/>
              </a:spcAft>
              <a:buClr>
                <a:schemeClr val="dk1"/>
              </a:buClr>
              <a:buSzPts val="1200"/>
              <a:buFont typeface="Calibri"/>
              <a:buAutoNum type="alphaLcPeriod"/>
            </a:pPr>
            <a:r>
              <a:rPr lang="en-US" sz="1200">
                <a:solidFill>
                  <a:schemeClr val="dk1"/>
                </a:solidFill>
                <a:latin typeface="Calibri"/>
                <a:ea typeface="Calibri"/>
                <a:cs typeface="Calibri"/>
                <a:sym typeface="Calibri"/>
              </a:rPr>
              <a:t>Fast Copying: Holding Ctrl while moving a plant creates a duplicate. This is a great way to add copies where you want.</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Order/overlap plants and elements:</a:t>
            </a:r>
            <a:r>
              <a:rPr lang="en-US" sz="1200">
                <a:solidFill>
                  <a:schemeClr val="dk1"/>
                </a:solidFill>
                <a:latin typeface="Calibri"/>
                <a:ea typeface="Calibri"/>
                <a:cs typeface="Calibri"/>
                <a:sym typeface="Calibri"/>
              </a:rPr>
              <a:t> Is a plant or landscape element blocking another? You can change how items overlap each other by right-clicking and selecting “Order”, then “Send backward/forward”. </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Resize plants: </a:t>
            </a:r>
            <a:r>
              <a:rPr lang="en-US" sz="1200">
                <a:solidFill>
                  <a:schemeClr val="dk1"/>
                </a:solidFill>
                <a:latin typeface="Calibri"/>
                <a:ea typeface="Calibri"/>
                <a:cs typeface="Calibri"/>
                <a:sym typeface="Calibri"/>
              </a:rPr>
              <a:t>Hold down the Shift key while adjusting the corner dots to preserve shape</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To rotate a plant or element: </a:t>
            </a:r>
            <a:r>
              <a:rPr lang="en-US" sz="1200">
                <a:solidFill>
                  <a:schemeClr val="dk1"/>
                </a:solidFill>
                <a:latin typeface="Calibri"/>
                <a:ea typeface="Calibri"/>
                <a:cs typeface="Calibri"/>
                <a:sym typeface="Calibri"/>
              </a:rPr>
              <a:t>Highlight item and then click and move the green dot above it to rotate</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To save a copy of your design for sharing: </a:t>
            </a:r>
            <a:r>
              <a:rPr lang="en-US" sz="1200">
                <a:solidFill>
                  <a:schemeClr val="dk1"/>
                </a:solidFill>
                <a:latin typeface="Calibri"/>
                <a:ea typeface="Calibri"/>
                <a:cs typeface="Calibri"/>
                <a:sym typeface="Calibri"/>
              </a:rPr>
              <a:t>Click “File” on menu bar and then “Download”. Then choose “PNG image”, “JPEG image”, or “PDF”. When a box opens up, click “Save current slide only”. Saving as a PDF file makes the image less grainy than saving as a PNG or JPEG, but it does save the entire slideshow.</a:t>
            </a:r>
            <a:endParaRPr sz="1200">
              <a:solidFill>
                <a:schemeClr val="dk1"/>
              </a:solidFill>
              <a:latin typeface="Calibri"/>
              <a:ea typeface="Calibri"/>
              <a:cs typeface="Calibri"/>
              <a:sym typeface="Calibri"/>
            </a:endParaRPr>
          </a:p>
          <a:p>
            <a:pPr indent="-304800" lvl="0" marL="457200" rtl="0" algn="l">
              <a:spcBef>
                <a:spcPts val="1000"/>
              </a:spcBef>
              <a:spcAft>
                <a:spcPts val="0"/>
              </a:spcAft>
              <a:buClr>
                <a:schemeClr val="dk1"/>
              </a:buClr>
              <a:buSzPts val="1200"/>
              <a:buFont typeface="Calibri"/>
              <a:buAutoNum type="arabicPeriod"/>
            </a:pPr>
            <a:r>
              <a:rPr b="1" lang="en-US" sz="1200">
                <a:solidFill>
                  <a:schemeClr val="dk1"/>
                </a:solidFill>
                <a:latin typeface="Calibri"/>
                <a:ea typeface="Calibri"/>
                <a:cs typeface="Calibri"/>
                <a:sym typeface="Calibri"/>
              </a:rPr>
              <a:t>To print: </a:t>
            </a:r>
            <a:r>
              <a:rPr lang="en-US" sz="1200">
                <a:solidFill>
                  <a:schemeClr val="dk1"/>
                </a:solidFill>
                <a:latin typeface="Calibri"/>
                <a:ea typeface="Calibri"/>
                <a:cs typeface="Calibri"/>
                <a:sym typeface="Calibri"/>
              </a:rPr>
              <a:t>Clicking “File” on the menu bar and then “Print” will save a .PDF file to your computer, which you then have to print. Select “Current Page” to only print the first page–your design. </a:t>
            </a:r>
            <a:endParaRPr sz="1200">
              <a:solidFill>
                <a:schemeClr val="dk1"/>
              </a:solidFill>
              <a:latin typeface="Calibri"/>
              <a:ea typeface="Calibri"/>
              <a:cs typeface="Calibri"/>
              <a:sym typeface="Calibri"/>
            </a:endParaRPr>
          </a:p>
        </p:txBody>
      </p:sp>
      <p:sp>
        <p:nvSpPr>
          <p:cNvPr id="634" name="Google Shape;634;g2628a8c5124_0_37"/>
          <p:cNvSpPr txBox="1"/>
          <p:nvPr/>
        </p:nvSpPr>
        <p:spPr>
          <a:xfrm>
            <a:off x="198700" y="102775"/>
            <a:ext cx="53736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u="sng">
                <a:solidFill>
                  <a:schemeClr val="dk1"/>
                </a:solidFill>
                <a:latin typeface="Calibri"/>
                <a:ea typeface="Calibri"/>
                <a:cs typeface="Calibri"/>
                <a:sym typeface="Calibri"/>
              </a:rPr>
              <a:t>Helpful Computer Tips: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g1ccd9fff111_0_0"/>
          <p:cNvGrpSpPr/>
          <p:nvPr/>
        </p:nvGrpSpPr>
        <p:grpSpPr>
          <a:xfrm>
            <a:off x="0" y="3533850"/>
            <a:ext cx="9144000" cy="3314700"/>
            <a:chOff x="0" y="2924250"/>
            <a:chExt cx="9144000" cy="3314700"/>
          </a:xfrm>
        </p:grpSpPr>
        <p:pic>
          <p:nvPicPr>
            <p:cNvPr id="640" name="Google Shape;640;g1ccd9fff111_0_0"/>
            <p:cNvPicPr preferRelativeResize="0"/>
            <p:nvPr/>
          </p:nvPicPr>
          <p:blipFill>
            <a:blip r:embed="rId3">
              <a:alphaModFix/>
            </a:blip>
            <a:stretch>
              <a:fillRect/>
            </a:stretch>
          </p:blipFill>
          <p:spPr>
            <a:xfrm>
              <a:off x="0" y="2924250"/>
              <a:ext cx="9144000" cy="3314700"/>
            </a:xfrm>
            <a:prstGeom prst="rect">
              <a:avLst/>
            </a:prstGeom>
            <a:noFill/>
            <a:ln>
              <a:noFill/>
            </a:ln>
          </p:spPr>
        </p:pic>
        <p:sp>
          <p:nvSpPr>
            <p:cNvPr id="641" name="Google Shape;641;g1ccd9fff111_0_0"/>
            <p:cNvSpPr txBox="1"/>
            <p:nvPr/>
          </p:nvSpPr>
          <p:spPr>
            <a:xfrm>
              <a:off x="396900" y="4274375"/>
              <a:ext cx="1624500" cy="369300"/>
            </a:xfrm>
            <a:prstGeom prst="rect">
              <a:avLst/>
            </a:prstGeom>
            <a:noFill/>
            <a:ln>
              <a:noFill/>
            </a:ln>
            <a:effectLst>
              <a:outerShdw blurRad="171450" rotWithShape="0" algn="bl">
                <a:schemeClr val="dk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chemeClr val="lt1"/>
                  </a:solidFill>
                  <a:latin typeface="Calibri"/>
                  <a:ea typeface="Calibri"/>
                  <a:cs typeface="Calibri"/>
                  <a:sym typeface="Calibri"/>
                </a:rPr>
                <a:t>VERY SHORT &lt;1ft</a:t>
              </a:r>
              <a:endParaRPr b="1" sz="1200">
                <a:solidFill>
                  <a:schemeClr val="lt1"/>
                </a:solidFill>
                <a:latin typeface="Calibri"/>
                <a:ea typeface="Calibri"/>
                <a:cs typeface="Calibri"/>
                <a:sym typeface="Calibri"/>
              </a:endParaRPr>
            </a:p>
          </p:txBody>
        </p:sp>
        <p:sp>
          <p:nvSpPr>
            <p:cNvPr id="642" name="Google Shape;642;g1ccd9fff111_0_0"/>
            <p:cNvSpPr txBox="1"/>
            <p:nvPr/>
          </p:nvSpPr>
          <p:spPr>
            <a:xfrm>
              <a:off x="6754600" y="4212575"/>
              <a:ext cx="1314600" cy="400200"/>
            </a:xfrm>
            <a:prstGeom prst="rect">
              <a:avLst/>
            </a:prstGeom>
            <a:noFill/>
            <a:ln>
              <a:noFill/>
            </a:ln>
            <a:effectLst>
              <a:outerShdw blurRad="171450" rotWithShape="0" algn="bl">
                <a:schemeClr val="dk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chemeClr val="lt1"/>
                  </a:solidFill>
                  <a:latin typeface="Calibri"/>
                  <a:ea typeface="Calibri"/>
                  <a:cs typeface="Calibri"/>
                  <a:sym typeface="Calibri"/>
                </a:rPr>
                <a:t>SHORT 1-3ft</a:t>
              </a:r>
              <a:endParaRPr b="1">
                <a:solidFill>
                  <a:schemeClr val="lt1"/>
                </a:solidFill>
                <a:latin typeface="Calibri"/>
                <a:ea typeface="Calibri"/>
                <a:cs typeface="Calibri"/>
                <a:sym typeface="Calibri"/>
              </a:endParaRPr>
            </a:p>
          </p:txBody>
        </p:sp>
        <p:sp>
          <p:nvSpPr>
            <p:cNvPr id="643" name="Google Shape;643;g1ccd9fff111_0_0"/>
            <p:cNvSpPr txBox="1"/>
            <p:nvPr/>
          </p:nvSpPr>
          <p:spPr>
            <a:xfrm>
              <a:off x="4719850" y="3502500"/>
              <a:ext cx="1314600" cy="492600"/>
            </a:xfrm>
            <a:prstGeom prst="rect">
              <a:avLst/>
            </a:prstGeom>
            <a:noFill/>
            <a:ln>
              <a:noFill/>
            </a:ln>
            <a:effectLst>
              <a:outerShdw blurRad="171450" rotWithShape="0" algn="bl">
                <a:schemeClr val="dk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Calibri"/>
                  <a:ea typeface="Calibri"/>
                  <a:cs typeface="Calibri"/>
                  <a:sym typeface="Calibri"/>
                </a:rPr>
                <a:t>TALL 3-6ft</a:t>
              </a:r>
              <a:endParaRPr b="1" sz="2000">
                <a:solidFill>
                  <a:schemeClr val="lt1"/>
                </a:solidFill>
                <a:latin typeface="Calibri"/>
                <a:ea typeface="Calibri"/>
                <a:cs typeface="Calibri"/>
                <a:sym typeface="Calibri"/>
              </a:endParaRPr>
            </a:p>
          </p:txBody>
        </p:sp>
      </p:grpSp>
      <p:pic>
        <p:nvPicPr>
          <p:cNvPr descr="Asclepias tuberosa Transparent" id="644" name="Google Shape;644;g1ccd9fff111_0_0"/>
          <p:cNvPicPr preferRelativeResize="0"/>
          <p:nvPr/>
        </p:nvPicPr>
        <p:blipFill rotWithShape="1">
          <a:blip r:embed="rId4">
            <a:alphaModFix/>
          </a:blip>
          <a:srcRect b="0" l="0" r="0" t="0"/>
          <a:stretch/>
        </p:blipFill>
        <p:spPr>
          <a:xfrm>
            <a:off x="3002410" y="3043991"/>
            <a:ext cx="434779" cy="421457"/>
          </a:xfrm>
          <a:prstGeom prst="rect">
            <a:avLst/>
          </a:prstGeom>
          <a:noFill/>
          <a:ln>
            <a:noFill/>
          </a:ln>
        </p:spPr>
      </p:pic>
      <p:pic>
        <p:nvPicPr>
          <p:cNvPr descr="Sporobolus heterolepis Transparent" id="645" name="Google Shape;645;g1ccd9fff111_0_0"/>
          <p:cNvPicPr preferRelativeResize="0"/>
          <p:nvPr/>
        </p:nvPicPr>
        <p:blipFill rotWithShape="1">
          <a:blip r:embed="rId5">
            <a:alphaModFix/>
          </a:blip>
          <a:srcRect b="0" l="0" r="0" t="0"/>
          <a:stretch/>
        </p:blipFill>
        <p:spPr>
          <a:xfrm>
            <a:off x="3437199" y="2918274"/>
            <a:ext cx="679028" cy="593775"/>
          </a:xfrm>
          <a:prstGeom prst="rect">
            <a:avLst/>
          </a:prstGeom>
          <a:noFill/>
          <a:ln>
            <a:noFill/>
          </a:ln>
        </p:spPr>
      </p:pic>
      <p:pic>
        <p:nvPicPr>
          <p:cNvPr descr="Liatris ligulistylis Transparent" id="646" name="Google Shape;646;g1ccd9fff111_0_0"/>
          <p:cNvPicPr preferRelativeResize="0"/>
          <p:nvPr/>
        </p:nvPicPr>
        <p:blipFill rotWithShape="1">
          <a:blip r:embed="rId6">
            <a:alphaModFix/>
          </a:blip>
          <a:srcRect b="0" l="0" r="0" t="0"/>
          <a:stretch/>
        </p:blipFill>
        <p:spPr>
          <a:xfrm>
            <a:off x="6029657" y="2468771"/>
            <a:ext cx="477919" cy="1056106"/>
          </a:xfrm>
          <a:prstGeom prst="rect">
            <a:avLst/>
          </a:prstGeom>
          <a:noFill/>
          <a:ln>
            <a:noFill/>
          </a:ln>
        </p:spPr>
      </p:pic>
      <p:pic>
        <p:nvPicPr>
          <p:cNvPr descr="Rudbeckia fulgida Transparent" id="647" name="Google Shape;647;g1ccd9fff111_0_0"/>
          <p:cNvPicPr preferRelativeResize="0"/>
          <p:nvPr/>
        </p:nvPicPr>
        <p:blipFill rotWithShape="1">
          <a:blip r:embed="rId7">
            <a:alphaModFix/>
          </a:blip>
          <a:srcRect b="0" l="0" r="0" t="0"/>
          <a:stretch/>
        </p:blipFill>
        <p:spPr>
          <a:xfrm>
            <a:off x="3978600" y="2940083"/>
            <a:ext cx="498475" cy="593767"/>
          </a:xfrm>
          <a:prstGeom prst="rect">
            <a:avLst/>
          </a:prstGeom>
          <a:noFill/>
          <a:ln>
            <a:noFill/>
          </a:ln>
        </p:spPr>
      </p:pic>
      <p:pic>
        <p:nvPicPr>
          <p:cNvPr descr="Lobelia cardinalis Transparent" id="648" name="Google Shape;648;g1ccd9fff111_0_0"/>
          <p:cNvPicPr preferRelativeResize="0"/>
          <p:nvPr/>
        </p:nvPicPr>
        <p:blipFill rotWithShape="1">
          <a:blip r:embed="rId8">
            <a:alphaModFix/>
          </a:blip>
          <a:srcRect b="0" l="0" r="0" t="0"/>
          <a:stretch/>
        </p:blipFill>
        <p:spPr>
          <a:xfrm>
            <a:off x="4472781" y="2695652"/>
            <a:ext cx="498484" cy="829219"/>
          </a:xfrm>
          <a:prstGeom prst="rect">
            <a:avLst/>
          </a:prstGeom>
          <a:noFill/>
          <a:ln>
            <a:noFill/>
          </a:ln>
        </p:spPr>
      </p:pic>
      <p:pic>
        <p:nvPicPr>
          <p:cNvPr descr="Bouteloua curtipendula Transparent" id="649" name="Google Shape;649;g1ccd9fff111_0_0"/>
          <p:cNvPicPr preferRelativeResize="0"/>
          <p:nvPr/>
        </p:nvPicPr>
        <p:blipFill rotWithShape="1">
          <a:blip r:embed="rId9">
            <a:alphaModFix/>
          </a:blip>
          <a:srcRect b="0" l="0" r="0" t="0"/>
          <a:stretch/>
        </p:blipFill>
        <p:spPr>
          <a:xfrm>
            <a:off x="8170331" y="3228222"/>
            <a:ext cx="310038" cy="260383"/>
          </a:xfrm>
          <a:prstGeom prst="rect">
            <a:avLst/>
          </a:prstGeom>
          <a:noFill/>
          <a:ln>
            <a:noFill/>
          </a:ln>
        </p:spPr>
      </p:pic>
      <p:pic>
        <p:nvPicPr>
          <p:cNvPr descr="Geum triflorum Transparent" id="650" name="Google Shape;650;g1ccd9fff111_0_0"/>
          <p:cNvPicPr preferRelativeResize="0"/>
          <p:nvPr/>
        </p:nvPicPr>
        <p:blipFill rotWithShape="1">
          <a:blip r:embed="rId10">
            <a:alphaModFix/>
          </a:blip>
          <a:srcRect b="0" l="0" r="0" t="0"/>
          <a:stretch/>
        </p:blipFill>
        <p:spPr>
          <a:xfrm>
            <a:off x="7860958" y="3235561"/>
            <a:ext cx="267150" cy="245722"/>
          </a:xfrm>
          <a:prstGeom prst="rect">
            <a:avLst/>
          </a:prstGeom>
          <a:noFill/>
          <a:ln>
            <a:noFill/>
          </a:ln>
        </p:spPr>
      </p:pic>
      <p:pic>
        <p:nvPicPr>
          <p:cNvPr descr="Asclepias tuberosa Transparent" id="651" name="Google Shape;651;g1ccd9fff111_0_0"/>
          <p:cNvPicPr preferRelativeResize="0"/>
          <p:nvPr/>
        </p:nvPicPr>
        <p:blipFill rotWithShape="1">
          <a:blip r:embed="rId4">
            <a:alphaModFix/>
          </a:blip>
          <a:srcRect b="0" l="0" r="0" t="0"/>
          <a:stretch/>
        </p:blipFill>
        <p:spPr>
          <a:xfrm>
            <a:off x="6987710" y="3071491"/>
            <a:ext cx="434779" cy="421457"/>
          </a:xfrm>
          <a:prstGeom prst="rect">
            <a:avLst/>
          </a:prstGeom>
          <a:noFill/>
          <a:ln>
            <a:noFill/>
          </a:ln>
        </p:spPr>
      </p:pic>
      <p:pic>
        <p:nvPicPr>
          <p:cNvPr descr="Rudbeckia fulgida Transparent" id="652" name="Google Shape;652;g1ccd9fff111_0_0"/>
          <p:cNvPicPr preferRelativeResize="0"/>
          <p:nvPr/>
        </p:nvPicPr>
        <p:blipFill rotWithShape="1">
          <a:blip r:embed="rId7">
            <a:alphaModFix/>
          </a:blip>
          <a:srcRect b="0" l="0" r="0" t="0"/>
          <a:stretch/>
        </p:blipFill>
        <p:spPr>
          <a:xfrm>
            <a:off x="6466375" y="2940083"/>
            <a:ext cx="498475" cy="593767"/>
          </a:xfrm>
          <a:prstGeom prst="rect">
            <a:avLst/>
          </a:prstGeom>
          <a:noFill/>
          <a:ln>
            <a:noFill/>
          </a:ln>
        </p:spPr>
      </p:pic>
      <p:pic>
        <p:nvPicPr>
          <p:cNvPr descr="Polemonium reptans Transparent" id="653" name="Google Shape;653;g1ccd9fff111_0_0"/>
          <p:cNvPicPr preferRelativeResize="0"/>
          <p:nvPr/>
        </p:nvPicPr>
        <p:blipFill rotWithShape="1">
          <a:blip r:embed="rId11">
            <a:alphaModFix/>
          </a:blip>
          <a:srcRect b="0" l="0" r="0" t="0"/>
          <a:stretch/>
        </p:blipFill>
        <p:spPr>
          <a:xfrm>
            <a:off x="800062" y="3176812"/>
            <a:ext cx="318822" cy="269113"/>
          </a:xfrm>
          <a:prstGeom prst="rect">
            <a:avLst/>
          </a:prstGeom>
          <a:noFill/>
          <a:ln>
            <a:noFill/>
          </a:ln>
        </p:spPr>
      </p:pic>
      <p:pic>
        <p:nvPicPr>
          <p:cNvPr descr="Phlox divaricata Transparent" id="654" name="Google Shape;654;g1ccd9fff111_0_0"/>
          <p:cNvPicPr preferRelativeResize="0"/>
          <p:nvPr/>
        </p:nvPicPr>
        <p:blipFill rotWithShape="1">
          <a:blip r:embed="rId12">
            <a:alphaModFix/>
          </a:blip>
          <a:srcRect b="0" l="0" r="0" t="0"/>
          <a:stretch/>
        </p:blipFill>
        <p:spPr>
          <a:xfrm>
            <a:off x="1675873" y="3135240"/>
            <a:ext cx="293652" cy="352236"/>
          </a:xfrm>
          <a:prstGeom prst="rect">
            <a:avLst/>
          </a:prstGeom>
          <a:noFill/>
          <a:ln>
            <a:noFill/>
          </a:ln>
        </p:spPr>
      </p:pic>
      <p:pic>
        <p:nvPicPr>
          <p:cNvPr descr="Carex eburnea seeds Transparent" id="655" name="Google Shape;655;g1ccd9fff111_0_0"/>
          <p:cNvPicPr preferRelativeResize="0"/>
          <p:nvPr/>
        </p:nvPicPr>
        <p:blipFill rotWithShape="1">
          <a:blip r:embed="rId13">
            <a:alphaModFix/>
          </a:blip>
          <a:srcRect b="0" l="0" r="0" t="0"/>
          <a:stretch/>
        </p:blipFill>
        <p:spPr>
          <a:xfrm>
            <a:off x="473095" y="3235544"/>
            <a:ext cx="209517" cy="196195"/>
          </a:xfrm>
          <a:prstGeom prst="rect">
            <a:avLst/>
          </a:prstGeom>
          <a:noFill/>
          <a:ln>
            <a:noFill/>
          </a:ln>
        </p:spPr>
      </p:pic>
      <p:pic>
        <p:nvPicPr>
          <p:cNvPr descr="Carex radiata 2 Transparent" id="656" name="Google Shape;656;g1ccd9fff111_0_0"/>
          <p:cNvPicPr preferRelativeResize="0"/>
          <p:nvPr/>
        </p:nvPicPr>
        <p:blipFill rotWithShape="1">
          <a:blip r:embed="rId14">
            <a:alphaModFix/>
          </a:blip>
          <a:srcRect b="0" l="0" r="0" t="0"/>
          <a:stretch/>
        </p:blipFill>
        <p:spPr>
          <a:xfrm>
            <a:off x="1236319" y="3158634"/>
            <a:ext cx="347196" cy="305472"/>
          </a:xfrm>
          <a:prstGeom prst="rect">
            <a:avLst/>
          </a:prstGeom>
          <a:noFill/>
          <a:ln>
            <a:noFill/>
          </a:ln>
        </p:spPr>
      </p:pic>
      <p:pic>
        <p:nvPicPr>
          <p:cNvPr descr="Campanula rotundifolia Transparent" id="657" name="Google Shape;657;g1ccd9fff111_0_0"/>
          <p:cNvPicPr preferRelativeResize="0"/>
          <p:nvPr/>
        </p:nvPicPr>
        <p:blipFill rotWithShape="1">
          <a:blip r:embed="rId15">
            <a:alphaModFix/>
          </a:blip>
          <a:srcRect b="0" l="0" r="0" t="0"/>
          <a:stretch/>
        </p:blipFill>
        <p:spPr>
          <a:xfrm>
            <a:off x="2108469" y="3149303"/>
            <a:ext cx="244639" cy="297926"/>
          </a:xfrm>
          <a:prstGeom prst="rect">
            <a:avLst/>
          </a:prstGeom>
          <a:noFill/>
          <a:ln>
            <a:noFill/>
          </a:ln>
        </p:spPr>
      </p:pic>
      <p:pic>
        <p:nvPicPr>
          <p:cNvPr descr="Echinacea angustifolia Transparent" id="658" name="Google Shape;658;g1ccd9fff111_0_0"/>
          <p:cNvPicPr preferRelativeResize="0"/>
          <p:nvPr/>
        </p:nvPicPr>
        <p:blipFill rotWithShape="1">
          <a:blip r:embed="rId16">
            <a:alphaModFix/>
          </a:blip>
          <a:srcRect b="0" l="0" r="0" t="0"/>
          <a:stretch/>
        </p:blipFill>
        <p:spPr>
          <a:xfrm>
            <a:off x="2505311" y="3003402"/>
            <a:ext cx="435989" cy="502599"/>
          </a:xfrm>
          <a:prstGeom prst="rect">
            <a:avLst/>
          </a:prstGeom>
          <a:noFill/>
          <a:ln>
            <a:noFill/>
          </a:ln>
        </p:spPr>
      </p:pic>
      <p:pic>
        <p:nvPicPr>
          <p:cNvPr descr="Veronicastrum virginicum Transparent" id="659" name="Google Shape;659;g1ccd9fff111_0_0"/>
          <p:cNvPicPr preferRelativeResize="0"/>
          <p:nvPr/>
        </p:nvPicPr>
        <p:blipFill rotWithShape="1">
          <a:blip r:embed="rId17">
            <a:alphaModFix/>
          </a:blip>
          <a:srcRect b="0" l="0" r="0" t="0"/>
          <a:stretch/>
        </p:blipFill>
        <p:spPr>
          <a:xfrm>
            <a:off x="4979750" y="2695651"/>
            <a:ext cx="610059" cy="829225"/>
          </a:xfrm>
          <a:prstGeom prst="rect">
            <a:avLst/>
          </a:prstGeom>
          <a:noFill/>
          <a:ln>
            <a:noFill/>
          </a:ln>
        </p:spPr>
      </p:pic>
      <p:pic>
        <p:nvPicPr>
          <p:cNvPr descr="Carex radiata 2 Transparent" id="660" name="Google Shape;660;g1ccd9fff111_0_0"/>
          <p:cNvPicPr preferRelativeResize="0"/>
          <p:nvPr/>
        </p:nvPicPr>
        <p:blipFill rotWithShape="1">
          <a:blip r:embed="rId14">
            <a:alphaModFix/>
          </a:blip>
          <a:srcRect b="0" l="0" r="0" t="0"/>
          <a:stretch/>
        </p:blipFill>
        <p:spPr>
          <a:xfrm>
            <a:off x="7430149" y="3119553"/>
            <a:ext cx="436000" cy="383608"/>
          </a:xfrm>
          <a:prstGeom prst="rect">
            <a:avLst/>
          </a:prstGeom>
          <a:noFill/>
          <a:ln>
            <a:noFill/>
          </a:ln>
        </p:spPr>
      </p:pic>
      <p:pic>
        <p:nvPicPr>
          <p:cNvPr descr="Liatris ligulistylis Transparent" id="661" name="Google Shape;661;g1ccd9fff111_0_0"/>
          <p:cNvPicPr preferRelativeResize="0"/>
          <p:nvPr/>
        </p:nvPicPr>
        <p:blipFill rotWithShape="1">
          <a:blip r:embed="rId6">
            <a:alphaModFix/>
          </a:blip>
          <a:srcRect b="0" l="0" r="0" t="0"/>
          <a:stretch/>
        </p:blipFill>
        <p:spPr>
          <a:xfrm flipH="1">
            <a:off x="5531476" y="2467127"/>
            <a:ext cx="477919" cy="1056106"/>
          </a:xfrm>
          <a:prstGeom prst="rect">
            <a:avLst/>
          </a:prstGeom>
          <a:noFill/>
          <a:ln>
            <a:noFill/>
          </a:ln>
        </p:spPr>
      </p:pic>
      <p:sp>
        <p:nvSpPr>
          <p:cNvPr id="662" name="Google Shape;662;g1ccd9fff111_0_0"/>
          <p:cNvSpPr txBox="1"/>
          <p:nvPr/>
        </p:nvSpPr>
        <p:spPr>
          <a:xfrm>
            <a:off x="2021375" y="4649975"/>
            <a:ext cx="1314600" cy="400200"/>
          </a:xfrm>
          <a:prstGeom prst="rect">
            <a:avLst/>
          </a:prstGeom>
          <a:noFill/>
          <a:ln>
            <a:noFill/>
          </a:ln>
          <a:effectLst>
            <a:outerShdw blurRad="171450" rotWithShape="0" algn="bl">
              <a:schemeClr val="dk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chemeClr val="lt1"/>
                </a:solidFill>
                <a:latin typeface="Calibri"/>
                <a:ea typeface="Calibri"/>
                <a:cs typeface="Calibri"/>
                <a:sym typeface="Calibri"/>
              </a:rPr>
              <a:t>SHORT 1-3ft</a:t>
            </a:r>
            <a:endParaRPr b="1">
              <a:solidFill>
                <a:schemeClr val="lt1"/>
              </a:solidFill>
              <a:latin typeface="Calibri"/>
              <a:ea typeface="Calibri"/>
              <a:cs typeface="Calibri"/>
              <a:sym typeface="Calibri"/>
            </a:endParaRPr>
          </a:p>
        </p:txBody>
      </p:sp>
      <p:sp>
        <p:nvSpPr>
          <p:cNvPr id="663" name="Google Shape;663;g1ccd9fff111_0_0"/>
          <p:cNvSpPr txBox="1"/>
          <p:nvPr/>
        </p:nvSpPr>
        <p:spPr>
          <a:xfrm>
            <a:off x="7487375" y="5212650"/>
            <a:ext cx="1485300" cy="369300"/>
          </a:xfrm>
          <a:prstGeom prst="rect">
            <a:avLst/>
          </a:prstGeom>
          <a:noFill/>
          <a:ln>
            <a:noFill/>
          </a:ln>
          <a:effectLst>
            <a:outerShdw blurRad="171450" rotWithShape="0" algn="bl">
              <a:schemeClr val="dk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chemeClr val="lt1"/>
                </a:solidFill>
                <a:latin typeface="Calibri"/>
                <a:ea typeface="Calibri"/>
                <a:cs typeface="Calibri"/>
                <a:sym typeface="Calibri"/>
              </a:rPr>
              <a:t>VERY </a:t>
            </a:r>
            <a:r>
              <a:rPr b="1" lang="en-US" sz="1200">
                <a:solidFill>
                  <a:schemeClr val="lt1"/>
                </a:solidFill>
                <a:latin typeface="Calibri"/>
                <a:ea typeface="Calibri"/>
                <a:cs typeface="Calibri"/>
                <a:sym typeface="Calibri"/>
              </a:rPr>
              <a:t>SHORT &lt;1ft</a:t>
            </a:r>
            <a:endParaRPr b="1" sz="1200">
              <a:solidFill>
                <a:schemeClr val="lt1"/>
              </a:solidFill>
              <a:latin typeface="Calibri"/>
              <a:ea typeface="Calibri"/>
              <a:cs typeface="Calibri"/>
              <a:sym typeface="Calibri"/>
            </a:endParaRPr>
          </a:p>
        </p:txBody>
      </p:sp>
      <p:pic>
        <p:nvPicPr>
          <p:cNvPr id="664" name="Google Shape;664;g1ccd9fff111_0_0">
            <a:hlinkClick action="ppaction://hlinksldjump" r:id="rId18"/>
          </p:cNvPr>
          <p:cNvPicPr preferRelativeResize="0"/>
          <p:nvPr/>
        </p:nvPicPr>
        <p:blipFill>
          <a:blip r:embed="rId19">
            <a:alphaModFix/>
          </a:blip>
          <a:stretch>
            <a:fillRect/>
          </a:stretch>
        </p:blipFill>
        <p:spPr>
          <a:xfrm>
            <a:off x="7409975" y="53959"/>
            <a:ext cx="1694675" cy="452591"/>
          </a:xfrm>
          <a:prstGeom prst="rect">
            <a:avLst/>
          </a:prstGeom>
          <a:noFill/>
          <a:ln>
            <a:noFill/>
          </a:ln>
        </p:spPr>
      </p:pic>
      <p:sp>
        <p:nvSpPr>
          <p:cNvPr id="665" name="Google Shape;665;g1ccd9fff111_0_0"/>
          <p:cNvSpPr txBox="1"/>
          <p:nvPr/>
        </p:nvSpPr>
        <p:spPr>
          <a:xfrm>
            <a:off x="70800" y="763175"/>
            <a:ext cx="9002400" cy="2419800"/>
          </a:xfrm>
          <a:prstGeom prst="rect">
            <a:avLst/>
          </a:prstGeom>
          <a:noFill/>
          <a:ln>
            <a:noFill/>
          </a:ln>
        </p:spPr>
        <p:txBody>
          <a:bodyPr anchorCtr="0" anchor="t" bIns="91425" lIns="91425" spcFirstLastPara="1" rIns="91425" wrap="square" tIns="91425">
            <a:spAutoFit/>
          </a:bodyPr>
          <a:lstStyle/>
          <a:p>
            <a:pPr indent="-387350" lvl="0" marL="457200" rtl="0" algn="l">
              <a:lnSpc>
                <a:spcPct val="130000"/>
              </a:lnSpc>
              <a:spcBef>
                <a:spcPts val="0"/>
              </a:spcBef>
              <a:spcAft>
                <a:spcPts val="0"/>
              </a:spcAft>
              <a:buClr>
                <a:schemeClr val="dk1"/>
              </a:buClr>
              <a:buSzPts val="2500"/>
              <a:buChar char="-"/>
            </a:pPr>
            <a:r>
              <a:rPr lang="en-US" sz="2300">
                <a:solidFill>
                  <a:schemeClr val="dk1"/>
                </a:solidFill>
                <a:latin typeface="Calibri"/>
                <a:ea typeface="Calibri"/>
                <a:cs typeface="Calibri"/>
                <a:sym typeface="Calibri"/>
              </a:rPr>
              <a:t>Short plants on border, tall plants in middle</a:t>
            </a:r>
            <a:endParaRPr sz="2300">
              <a:solidFill>
                <a:schemeClr val="dk1"/>
              </a:solidFill>
              <a:latin typeface="Calibri"/>
              <a:ea typeface="Calibri"/>
              <a:cs typeface="Calibri"/>
              <a:sym typeface="Calibri"/>
            </a:endParaRPr>
          </a:p>
          <a:p>
            <a:pPr indent="-374650" lvl="0" marL="457200" rtl="0" algn="l">
              <a:lnSpc>
                <a:spcPct val="130000"/>
              </a:lnSpc>
              <a:spcBef>
                <a:spcPts val="0"/>
              </a:spcBef>
              <a:spcAft>
                <a:spcPts val="0"/>
              </a:spcAft>
              <a:buClr>
                <a:schemeClr val="dk1"/>
              </a:buClr>
              <a:buSzPts val="2300"/>
              <a:buChar char="-"/>
            </a:pPr>
            <a:r>
              <a:rPr lang="en-US" sz="2300">
                <a:solidFill>
                  <a:schemeClr val="dk1"/>
                </a:solidFill>
                <a:latin typeface="Calibri"/>
                <a:ea typeface="Calibri"/>
                <a:cs typeface="Calibri"/>
                <a:sym typeface="Calibri"/>
              </a:rPr>
              <a:t>About 12” - 15” spacing for everything. Plant in groups for max color. </a:t>
            </a:r>
            <a:endParaRPr sz="2300">
              <a:solidFill>
                <a:schemeClr val="dk1"/>
              </a:solidFill>
              <a:latin typeface="Calibri"/>
              <a:ea typeface="Calibri"/>
              <a:cs typeface="Calibri"/>
              <a:sym typeface="Calibri"/>
            </a:endParaRPr>
          </a:p>
          <a:p>
            <a:pPr indent="-374650" lvl="0" marL="457200" rtl="0" algn="l">
              <a:lnSpc>
                <a:spcPct val="130000"/>
              </a:lnSpc>
              <a:spcBef>
                <a:spcPts val="0"/>
              </a:spcBef>
              <a:spcAft>
                <a:spcPts val="0"/>
              </a:spcAft>
              <a:buClr>
                <a:schemeClr val="dk1"/>
              </a:buClr>
              <a:buSzPts val="2300"/>
              <a:buChar char="-"/>
            </a:pPr>
            <a:r>
              <a:rPr lang="en-US" sz="2300">
                <a:solidFill>
                  <a:schemeClr val="dk1"/>
                </a:solidFill>
                <a:latin typeface="Calibri"/>
                <a:ea typeface="Calibri"/>
                <a:cs typeface="Calibri"/>
                <a:sym typeface="Calibri"/>
              </a:rPr>
              <a:t>Wet or dry, sun or shade? (check Sun/Shade, Wet/Dry slides)</a:t>
            </a:r>
            <a:endParaRPr sz="2300">
              <a:solidFill>
                <a:schemeClr val="dk1"/>
              </a:solidFill>
              <a:latin typeface="Calibri"/>
              <a:ea typeface="Calibri"/>
              <a:cs typeface="Calibri"/>
              <a:sym typeface="Calibri"/>
            </a:endParaRPr>
          </a:p>
          <a:p>
            <a:pPr indent="-374650" lvl="0" marL="457200" rtl="0" algn="l">
              <a:lnSpc>
                <a:spcPct val="130000"/>
              </a:lnSpc>
              <a:spcBef>
                <a:spcPts val="0"/>
              </a:spcBef>
              <a:spcAft>
                <a:spcPts val="0"/>
              </a:spcAft>
              <a:buClr>
                <a:schemeClr val="dk1"/>
              </a:buClr>
              <a:buSzPts val="2300"/>
              <a:buChar char="-"/>
            </a:pPr>
            <a:r>
              <a:rPr lang="en-US" sz="2300">
                <a:solidFill>
                  <a:schemeClr val="dk1"/>
                </a:solidFill>
                <a:latin typeface="Calibri"/>
                <a:ea typeface="Calibri"/>
                <a:cs typeface="Calibri"/>
                <a:sym typeface="Calibri"/>
              </a:rPr>
              <a:t>Something blooming every month (check Bloom Chart slides)</a:t>
            </a:r>
            <a:endParaRPr sz="2300">
              <a:solidFill>
                <a:schemeClr val="dk1"/>
              </a:solidFill>
              <a:latin typeface="Calibri"/>
              <a:ea typeface="Calibri"/>
              <a:cs typeface="Calibri"/>
              <a:sym typeface="Calibri"/>
            </a:endParaRPr>
          </a:p>
          <a:p>
            <a:pPr indent="-374650" lvl="0" marL="457200" rtl="0" algn="l">
              <a:lnSpc>
                <a:spcPct val="130000"/>
              </a:lnSpc>
              <a:spcBef>
                <a:spcPts val="0"/>
              </a:spcBef>
              <a:spcAft>
                <a:spcPts val="0"/>
              </a:spcAft>
              <a:buClr>
                <a:schemeClr val="dk1"/>
              </a:buClr>
              <a:buSzPts val="2300"/>
              <a:buChar char="-"/>
            </a:pPr>
            <a:r>
              <a:rPr lang="en-US" sz="2300">
                <a:solidFill>
                  <a:schemeClr val="dk1"/>
                </a:solidFill>
                <a:latin typeface="Calibri"/>
                <a:ea typeface="Calibri"/>
                <a:cs typeface="Calibri"/>
                <a:sym typeface="Calibri"/>
              </a:rPr>
              <a:t>Be careful planting big plants that spread and outcompete small plants</a:t>
            </a:r>
            <a:endParaRPr sz="2300">
              <a:solidFill>
                <a:schemeClr val="dk1"/>
              </a:solidFill>
              <a:latin typeface="Calibri"/>
              <a:ea typeface="Calibri"/>
              <a:cs typeface="Calibri"/>
              <a:sym typeface="Calibri"/>
            </a:endParaRPr>
          </a:p>
        </p:txBody>
      </p:sp>
      <p:sp>
        <p:nvSpPr>
          <p:cNvPr id="666" name="Google Shape;666;g1ccd9fff111_0_0"/>
          <p:cNvSpPr txBox="1"/>
          <p:nvPr>
            <p:ph type="ctrTitle"/>
          </p:nvPr>
        </p:nvSpPr>
        <p:spPr>
          <a:xfrm>
            <a:off x="-46300" y="-70800"/>
            <a:ext cx="3738000" cy="1004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Design Basics</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2021-10-30T17:39:22Z</dcterms:created>
  <dc:creator>dustindemmer@outlook.com</dc:creator>
</cp:coreProperties>
</file>